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7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A1"/>
    <a:srgbClr val="C5FEFF"/>
    <a:srgbClr val="008E90"/>
    <a:srgbClr val="FFFF00"/>
    <a:srgbClr val="4A9C98"/>
    <a:srgbClr val="52A08C"/>
    <a:srgbClr val="498D6D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08BF-B689-4AA5-A2C8-EF45C7A059A6}" type="datetimeFigureOut">
              <a:rPr lang="tr-TR" smtClean="0"/>
              <a:pPr/>
              <a:t>12.06.2017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C6BF8-C737-46F4-AEDC-4BF0DBB0B0D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787E3-FA20-4F05-BBCB-E7808FE36BCA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787E3-FA20-4F05-BBCB-E7808FE36BCA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787E3-FA20-4F05-BBCB-E7808FE36BCA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787E3-FA20-4F05-BBCB-E7808FE36BC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787E3-FA20-4F05-BBCB-E7808FE36BCA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1268760"/>
            <a:ext cx="6804248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2800" b="1" cap="none" spc="50">
                <a:ln w="11430">
                  <a:noFill/>
                </a:ln>
                <a:solidFill>
                  <a:srgbClr val="008E90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924944"/>
            <a:ext cx="680424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r-T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41B-3306-4343-9E83-0859973C357D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F2F-6309-4EC2-A91F-635CB754773C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128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492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5B4D-27AD-4081-99B4-DF1B8E9355A9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955-FABC-4C40-9A18-601359D5FDE1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tr-TR" dirty="0" smtClean="0"/>
              <a:t>“Learn, Think, Progress”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7" y="4406900"/>
            <a:ext cx="6370985" cy="1362075"/>
          </a:xfrm>
        </p:spPr>
        <p:txBody>
          <a:bodyPr anchor="t"/>
          <a:lstStyle>
            <a:lvl1pPr algn="l">
              <a:defRPr lang="tr-TR" sz="2800" b="1" kern="1200" cap="none" spc="50" dirty="0">
                <a:ln w="11430">
                  <a:noFill/>
                </a:ln>
                <a:solidFill>
                  <a:srgbClr val="008E90"/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727" y="2906713"/>
            <a:ext cx="6370985" cy="15001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EB-E574-46F0-A9FD-2B2445C36066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“Learn, Think, Progress”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0"/>
            <a:ext cx="6948264" cy="1268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736" y="1478997"/>
            <a:ext cx="352839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136" y="1478997"/>
            <a:ext cx="3347864" cy="4542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999E-3597-4504-80EE-FBE277149B66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728" y="1535113"/>
            <a:ext cx="3528392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3728" y="2174875"/>
            <a:ext cx="3528392" cy="395128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4128" y="1535113"/>
            <a:ext cx="3240360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4128" y="2174875"/>
            <a:ext cx="3240360" cy="395128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C025-BE4A-45B7-8AD6-3318B6989F24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77C-66DC-49E6-9039-F3206CBA2A98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B79-B44C-4102-AEC6-8A6D62A5A057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70893" y="2822611"/>
            <a:ext cx="6221291" cy="57606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476672"/>
            <a:ext cx="5616624" cy="56886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6200000">
            <a:off x="-129009" y="2828800"/>
            <a:ext cx="6221289" cy="5636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FAA3-2074-4E86-A602-5F8DBA09ECE8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44" y="4800600"/>
            <a:ext cx="642250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5736" y="116632"/>
            <a:ext cx="6422504" cy="46188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1944" y="5367338"/>
            <a:ext cx="642250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57C-1D93-4C0D-BB79-FB78514507CE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81328"/>
            <a:ext cx="9144000" cy="216024"/>
          </a:xfrm>
          <a:prstGeom prst="rect">
            <a:avLst/>
          </a:prstGeom>
          <a:solidFill>
            <a:srgbClr val="008E90"/>
          </a:solidFill>
          <a:ln>
            <a:solidFill>
              <a:srgbClr val="459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7744" y="0"/>
            <a:ext cx="6419056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744" y="1340768"/>
            <a:ext cx="641905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1187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9347958-9FA3-4983-B473-3CFD2D507A1E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30932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“Learn, Think, Progress”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0932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E02A4B-2F3E-4EF6-A5C1-C6002E8EDE7A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LogoTarama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23728" cy="6165304"/>
          </a:xfrm>
          <a:prstGeom prst="rect">
            <a:avLst/>
          </a:prstGeom>
        </p:spPr>
      </p:pic>
      <p:pic>
        <p:nvPicPr>
          <p:cNvPr id="10" name="Picture 9" descr="deu-isletme-enjp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252604" y="6165304"/>
            <a:ext cx="1891396" cy="692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tr-TR" sz="2800" b="1" kern="1200" cap="none" spc="50" dirty="0">
          <a:ln w="11430">
            <a:noFill/>
          </a:ln>
          <a:solidFill>
            <a:srgbClr val="008E90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E90"/>
        </a:buClr>
        <a:buFont typeface="Wingdings" pitchFamily="2" charset="2"/>
        <a:buChar char="q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E90"/>
        </a:buClr>
        <a:buFont typeface="Wingdings" pitchFamily="2" charset="2"/>
        <a:buChar char="Ø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E9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u.edu.tr/diplomaeki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339752" y="1556792"/>
            <a:ext cx="6804248" cy="1470025"/>
          </a:xfrm>
        </p:spPr>
        <p:txBody>
          <a:bodyPr/>
          <a:lstStyle/>
          <a:p>
            <a:r>
              <a:rPr lang="tr-TR" dirty="0" smtClean="0"/>
              <a:t>DOKUZ EYLUL UNIVERSITY</a:t>
            </a:r>
            <a:br>
              <a:rPr lang="tr-TR" dirty="0" smtClean="0"/>
            </a:br>
            <a:r>
              <a:rPr lang="tr-TR" dirty="0" smtClean="0"/>
              <a:t>FACULTY OF BUSINESS</a:t>
            </a:r>
            <a:endParaRPr lang="tr-TR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2339752" y="2733328"/>
            <a:ext cx="6804248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İZMİR, TURKEY 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AB97-5F5C-4444-8F4E-7D59575B40D6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pic>
        <p:nvPicPr>
          <p:cNvPr id="8" name="Picture 7" descr="DIŞ GÖRÜNÜŞ 1.jpg"/>
          <p:cNvPicPr>
            <a:picLocks noChangeAspect="1"/>
          </p:cNvPicPr>
          <p:nvPr/>
        </p:nvPicPr>
        <p:blipFill>
          <a:blip r:embed="rId2" cstate="print"/>
          <a:srcRect l="7796" b="6293"/>
          <a:stretch>
            <a:fillRect/>
          </a:stretch>
        </p:blipFill>
        <p:spPr>
          <a:xfrm>
            <a:off x="2411760" y="3309392"/>
            <a:ext cx="283884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İÇ GÖRÜNÜŞ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09392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339752" y="1955973"/>
            <a:ext cx="6419056" cy="47853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Double Diploma since 1997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Erasmus since 2003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International Week Since 2008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Mevlana Program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International Summer School</a:t>
            </a:r>
            <a:endParaRPr lang="tr-TR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67744" y="576064"/>
            <a:ext cx="6768752" cy="1268760"/>
          </a:xfrm>
        </p:spPr>
        <p:txBody>
          <a:bodyPr/>
          <a:lstStyle/>
          <a:p>
            <a:r>
              <a:rPr lang="tr-TR" sz="2400" dirty="0" smtClean="0"/>
              <a:t>DEU </a:t>
            </a:r>
            <a:r>
              <a:rPr lang="en-US" sz="2400" dirty="0" smtClean="0"/>
              <a:t>Faculty of Business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International Relations Office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tr-TR" sz="24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403636"/>
            <a:ext cx="1080118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247095"/>
            <a:ext cx="1080120" cy="732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903440"/>
            <a:ext cx="1066800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628800"/>
            <a:ext cx="1066801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836712"/>
            <a:ext cx="1080120" cy="71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52" descr="http://youth.wyndham.vic.gov.au/gui/files/China_fla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6642" y="4077072"/>
            <a:ext cx="1057846" cy="73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2267744" y="1270501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(Since 1994 – First at the University)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1B1-1B1A-4FB9-8A38-A775373F1CAC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123728" y="228600"/>
            <a:ext cx="6696744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spc="50" dirty="0" smtClean="0">
                <a:ln w="11430">
                  <a:noFill/>
                </a:ln>
                <a:solidFill>
                  <a:srgbClr val="008E9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+mj-ea"/>
                <a:cs typeface="+mj-cs"/>
              </a:rPr>
              <a:t>International Agreements</a:t>
            </a:r>
          </a:p>
        </p:txBody>
      </p:sp>
      <p:graphicFrame>
        <p:nvGraphicFramePr>
          <p:cNvPr id="9" name="Tablo 6"/>
          <p:cNvGraphicFramePr>
            <a:graphicFrameLocks noGrp="1"/>
          </p:cNvGraphicFramePr>
          <p:nvPr/>
        </p:nvGraphicFramePr>
        <p:xfrm>
          <a:off x="2271464" y="1676401"/>
          <a:ext cx="1752600" cy="34087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52600"/>
              </a:tblGrid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Austria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Belgium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Bulgaria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China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Czech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Republic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 smtClean="0"/>
                        <a:t>Spain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England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Finland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/>
                        <a:t>France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/>
                        <a:t>Germany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98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smtClean="0"/>
                        <a:t>Hungary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</a:tbl>
          </a:graphicData>
        </a:graphic>
      </p:graphicFrame>
      <p:graphicFrame>
        <p:nvGraphicFramePr>
          <p:cNvPr id="10" name="Tablo 7"/>
          <p:cNvGraphicFramePr>
            <a:graphicFrameLocks noGrp="1"/>
          </p:cNvGraphicFramePr>
          <p:nvPr/>
        </p:nvGraphicFramePr>
        <p:xfrm>
          <a:off x="4100264" y="1700808"/>
          <a:ext cx="1676400" cy="3374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smtClean="0"/>
                        <a:t>Ireland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smtClean="0"/>
                        <a:t>Italy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smtClean="0"/>
                        <a:t>Romania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smtClean="0"/>
                        <a:t>South </a:t>
                      </a:r>
                      <a:r>
                        <a:rPr lang="tr-TR" sz="1800" kern="1200" dirty="0" err="1" smtClean="0"/>
                        <a:t>Korea</a:t>
                      </a:r>
                      <a:r>
                        <a:rPr lang="tr-TR" sz="1800" kern="1200" dirty="0" smtClean="0"/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Latvia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Lithuania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/>
                        <a:t>Poland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Slovenia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 smtClean="0"/>
                        <a:t>Crotia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err="1"/>
                        <a:t>The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Netherlands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  <a:tr h="3068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/>
                        <a:t>USA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" marR="8941" marT="8941" marB="0" anchor="b"/>
                </a:tc>
              </a:tr>
            </a:tbl>
          </a:graphicData>
        </a:graphic>
      </p:graphicFrame>
      <p:sp>
        <p:nvSpPr>
          <p:cNvPr id="11" name="Metin kutusu 8"/>
          <p:cNvSpPr txBox="1"/>
          <p:nvPr/>
        </p:nvSpPr>
        <p:spPr>
          <a:xfrm>
            <a:off x="6012160" y="1412776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 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COUNTRIES</a:t>
            </a:r>
          </a:p>
        </p:txBody>
      </p:sp>
      <p:sp>
        <p:nvSpPr>
          <p:cNvPr id="13" name="Metin kutusu 10"/>
          <p:cNvSpPr txBox="1"/>
          <p:nvPr/>
        </p:nvSpPr>
        <p:spPr>
          <a:xfrm>
            <a:off x="6005264" y="2142367"/>
            <a:ext cx="2815208" cy="1323439"/>
          </a:xfrm>
          <a:prstGeom prst="rect">
            <a:avLst/>
          </a:prstGeom>
          <a:solidFill>
            <a:srgbClr val="008E9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ACADEMIC COLLABORATION AGREEMENTS</a:t>
            </a:r>
          </a:p>
        </p:txBody>
      </p:sp>
      <p:sp>
        <p:nvSpPr>
          <p:cNvPr id="14" name="Metin kutusu 11"/>
          <p:cNvSpPr txBox="1"/>
          <p:nvPr/>
        </p:nvSpPr>
        <p:spPr>
          <a:xfrm>
            <a:off x="6012160" y="3488814"/>
            <a:ext cx="2808312" cy="1015663"/>
          </a:xfrm>
          <a:prstGeom prst="rect">
            <a:avLst/>
          </a:prstGeom>
          <a:solidFill>
            <a:srgbClr val="008E9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 </a:t>
            </a:r>
            <a:endParaRPr lang="tr-T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BILATERAL </a:t>
            </a: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AGREEMENTS</a:t>
            </a:r>
          </a:p>
        </p:txBody>
      </p:sp>
      <p:sp>
        <p:nvSpPr>
          <p:cNvPr id="15" name="Metin kutusu 12"/>
          <p:cNvSpPr txBox="1"/>
          <p:nvPr/>
        </p:nvSpPr>
        <p:spPr>
          <a:xfrm>
            <a:off x="6012160" y="4561383"/>
            <a:ext cx="2808312" cy="707886"/>
          </a:xfrm>
          <a:prstGeom prst="rect">
            <a:avLst/>
          </a:prstGeom>
          <a:solidFill>
            <a:srgbClr val="008E9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DOUBLE DIPLOMA </a:t>
            </a: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AGREEMENTS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97F7-43E2-4A0C-B88D-2B8C03A10241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5736" y="-99392"/>
            <a:ext cx="6696744" cy="14478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                     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000" dirty="0" smtClean="0"/>
              <a:t>International Student Placement Exam And Government Scholarship Agreements</a:t>
            </a:r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2087216" y="0"/>
            <a:ext cx="7056784" cy="61401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SYRIA</a:t>
            </a: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NIGERIA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CHINA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INDONESIA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TURKISH REPUBLICS                                      </a:t>
            </a:r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PAKISTAN	                            MONGOLIA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          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IRAQ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MOROCCO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   IRAN                        AFGANISTAN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     SUDAN                      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UKRANIE </a:t>
            </a:r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MOLDOVA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KOSOVO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tr-TR" b="1" dirty="0" smtClean="0">
                <a:solidFill>
                  <a:srgbClr val="4592A1"/>
                </a:solidFill>
                <a:latin typeface="Arial" pitchFamily="34" charset="0"/>
                <a:cs typeface="Arial" pitchFamily="34" charset="0"/>
              </a:rPr>
              <a:t>SOUTH KOREA </a:t>
            </a:r>
            <a:endParaRPr lang="tr-TR" dirty="0">
              <a:solidFill>
                <a:srgbClr val="4592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A19E-8EE3-4692-B504-70726320E96A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840760" cy="641350"/>
          </a:xfrm>
        </p:spPr>
        <p:txBody>
          <a:bodyPr>
            <a:normAutofit/>
          </a:bodyPr>
          <a:lstStyle/>
          <a:p>
            <a:r>
              <a:rPr lang="tr-TR" dirty="0" smtClean="0">
                <a:effectLst/>
              </a:rPr>
              <a:t>PROJECTS  and  NETWORKS</a:t>
            </a:r>
            <a:endParaRPr lang="tr-TR" dirty="0">
              <a:effectLst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39752" y="1052737"/>
            <a:ext cx="5688632" cy="3312367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INTENSIVE PROGRAMS 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/>
              <a:t> </a:t>
            </a:r>
            <a:r>
              <a:rPr lang="tr-TR" dirty="0" err="1" smtClean="0"/>
              <a:t>Intercultural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Business in South-East </a:t>
            </a:r>
            <a:r>
              <a:rPr lang="tr-TR" dirty="0" err="1" smtClean="0"/>
              <a:t>Europe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Quantitative Research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FEE – Female Endaavour and Entrepreneurship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SMART –BIZZ </a:t>
            </a:r>
          </a:p>
        </p:txBody>
      </p:sp>
      <p:pic>
        <p:nvPicPr>
          <p:cNvPr id="7" name="Picture 2" descr="C:\Users\MBD\Documents\MBD EV\ADMIN\INTL RELTNS\NICE NETWORK\nice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5301208"/>
            <a:ext cx="1296268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3 Metin Yer Tutucusu"/>
          <p:cNvSpPr txBox="1">
            <a:spLocks/>
          </p:cNvSpPr>
          <p:nvPr/>
        </p:nvSpPr>
        <p:spPr>
          <a:xfrm>
            <a:off x="3563888" y="4389039"/>
            <a:ext cx="5688632" cy="1848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E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NETWORKS </a:t>
            </a:r>
          </a:p>
          <a:p>
            <a:pPr lvl="0">
              <a:spcBef>
                <a:spcPct val="20000"/>
              </a:spcBef>
              <a:buClr>
                <a:srgbClr val="008E90"/>
              </a:buClr>
              <a:buFont typeface="Wingdings" pitchFamily="2" charset="2"/>
              <a:buChar char="q"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Businet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comprises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of 50 partner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instutions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located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Europe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America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Asia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     </a:t>
            </a:r>
            <a:endParaRPr kumimoji="0" lang="tr-T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E9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tr-T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E9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Nice Network – comprises of 36 partner instutions that are located in Europe, North Africa and Asia </a:t>
            </a:r>
            <a:endParaRPr kumimoji="0" lang="tr-T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0AF-1900-4F3B-9844-3B2FFF70E0DA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pic>
        <p:nvPicPr>
          <p:cNvPr id="4098" name="Picture 2" descr="http://www.businet.org.uk/assets/image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29132"/>
            <a:ext cx="1643074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67744" y="1"/>
            <a:ext cx="5504656" cy="533400"/>
          </a:xfrm>
        </p:spPr>
        <p:txBody>
          <a:bodyPr>
            <a:normAutofit/>
          </a:bodyPr>
          <a:lstStyle/>
          <a:p>
            <a:r>
              <a:rPr lang="tr-TR" sz="1800" b="1" dirty="0" smtClean="0"/>
              <a:t>JOURNALS</a:t>
            </a:r>
            <a:endParaRPr lang="tr-TR" sz="18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23928" y="908720"/>
            <a:ext cx="5112568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tx1"/>
                </a:solidFill>
              </a:rPr>
              <a:t>Journal of Faculty  of   Business </a:t>
            </a:r>
          </a:p>
          <a:p>
            <a:pPr>
              <a:buFont typeface="Wingdings" pitchFamily="2" charset="2"/>
              <a:buChar char="q"/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tx1"/>
                </a:solidFill>
              </a:rPr>
              <a:t>DEU Faculty of Business &amp; Gdansk University Institute of International Business </a:t>
            </a:r>
          </a:p>
          <a:p>
            <a:pPr>
              <a:buFont typeface="Wingdings" pitchFamily="2" charset="2"/>
              <a:buChar char="q"/>
            </a:pPr>
            <a:endParaRPr lang="tr-TR" sz="1800" dirty="0" smtClean="0"/>
          </a:p>
          <a:p>
            <a:endParaRPr lang="tr-TR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tx1"/>
                </a:solidFill>
              </a:rPr>
              <a:t>International Journal of Emerging and Transition Economies  (IJETE) published by the Faculty twice a year </a:t>
            </a:r>
          </a:p>
          <a:p>
            <a:pPr>
              <a:buFont typeface="Wingdings" pitchFamily="2" charset="2"/>
              <a:buChar char="q"/>
            </a:pPr>
            <a:endParaRPr lang="tr-TR" sz="1800" dirty="0"/>
          </a:p>
        </p:txBody>
      </p:sp>
      <p:pic>
        <p:nvPicPr>
          <p:cNvPr id="10" name="Picture 5" descr="http://www.ug.gda.pl/en/upload/images/55/u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1368152" cy="122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http://www.isletme.deu.edu.tr/dergi/dergikapa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20688"/>
            <a:ext cx="124438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www.isletme.deu.edu.tr/dergi/IJE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20888"/>
            <a:ext cx="1224136" cy="1691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8B27-7183-4844-80DC-AD1468B18F8A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72679" y="-171400"/>
            <a:ext cx="6531769" cy="6858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ECTS &amp; DS LABEL </a:t>
            </a:r>
            <a:endParaRPr lang="tr-TR" sz="20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491880" y="980728"/>
            <a:ext cx="5307633" cy="62150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1600" dirty="0" smtClean="0"/>
              <a:t> Dokuz Eylul University awarded with ECTS  Label in December </a:t>
            </a:r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r>
              <a:rPr lang="tr-TR" sz="1600" dirty="0" smtClean="0"/>
              <a:t> Dokuz Eylul University awarded with DS Label in June 2012 by European Commission.</a:t>
            </a:r>
            <a:endParaRPr lang="tr-TR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205" y="609600"/>
            <a:ext cx="1209675" cy="1981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DEU Diploma E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205" y="2971800"/>
            <a:ext cx="120967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9BE-EDCC-437D-8BC3-8DCA532F9822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6324600" cy="76199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 </a:t>
            </a:r>
            <a:br>
              <a:rPr lang="tr-TR" sz="1800" dirty="0" smtClean="0"/>
            </a:br>
            <a:endParaRPr lang="tr-TR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11760" y="2172816"/>
            <a:ext cx="6732240" cy="3200400"/>
          </a:xfrm>
        </p:spPr>
        <p:txBody>
          <a:bodyPr>
            <a:noAutofit/>
          </a:bodyPr>
          <a:lstStyle/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				DEU Faculty of Business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				Tınaztepe Yerleşkesi 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				Buca-İzmir 35390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				Turkey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E-mail: 	iso@deu.edu.tr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Phone</a:t>
            </a: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:	+90 232 </a:t>
            </a:r>
            <a:r>
              <a:rPr lang="tr-TR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301 82 71</a:t>
            </a:r>
            <a:endParaRPr lang="tr-TR" sz="14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Fax</a:t>
            </a: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: 	+90 232 453 50 62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Website :  www.isletme.deu.edu.tr 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Facebook: https://www.facebook.com/DEUBUSINESSFACULTY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Twitter: @DEU_BUS_FACULTY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1400" b="1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1" indent="-28416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1800" b="1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tr-TR" sz="1600" dirty="0"/>
          </a:p>
        </p:txBody>
      </p:sp>
      <p:sp>
        <p:nvSpPr>
          <p:cNvPr id="2050" name="AutoShape 2" descr="data:image/jpeg;base64,/9j/4AAQSkZJRgABAQAAAQABAAD/2wCEAAkGBhQSEBQUEhQUFBQUFBUVFxUVFRUXFRQUFxQVFRYWFBUXHCYeFxkjGRUUHy8gIycpLCwsFh4xNTAqNSYrLCkBCQoKDgwOGg8PGiokHCQsKiwsKSwsLCksLCwsLCwsLCksLCwsLCwsLCksLCwsLCwsLCwsLCwsLCwpKSwsLCksLP/AABEIAQMAwgMBIgACEQEDEQH/xAAbAAABBQEBAAAAAAAAAAAAAAACAQMEBQYAB//EAEUQAAEDAgMEBwYCCAMIAwAAAAEAAhEDIQQSMQUiQVEGEzJhcZGhQlKBscHRYvAHFCNykqLC4RWCshYkQ1Nz0uLxMzRj/8QAGAEAAwEBAAAAAAAAAAAAAAAAAAECAwT/xAApEQACAgICAQMEAQUAAAAAAAAAAQIREiEDMUETUWEEIpHB8DJxgdHh/9oADAMBAAIRAxEAPwD2nEYYOY5vvNc3zBH1XkuNw/7V1tTOnvAO+q9bwNTNSYebWn0C852zhmtxBzOa0SGy5wa0Q4sEuJAHZWc+jSEbZrNlva7B5HFoL6cAGJJ6sCw4+CxPQ6kxmKp1DDSQae9q1jcNSMSfxE+XeV2320X16Yw5ZihQpkObTio8vqNIL6TROfK40SS2cuZswp/Q+sXV6RylocajmhwhzWmi06Dx0vwW/GqRzcru2jY9ew1Gw5nYf7Q96n3p4gF4iDuH5hE+mDUbIncf/qYgfgmdYNxvYPsjmO5aZHNgEWftP8n1/suDP2hP4Gj1d9kJwDOsMNA3Rpbi7kuGCHWOMu7LR238C88+9KwwG2N/3l/dSper632Uik3fd4N/q+4USjhj19WHPECm2ZB4Od7QPveqk0MO6XxUPaAuGn2W8gOaVlKOw6dMZ324NHjEn+ooGYJhc+WMOg7Lfdnl+JLRpvl++073Fh91o4ORUes3juHePFzdAByPJKzRRGqOz2ZnkNi4G65zdGg+yRHaKYrdXRFWo+o5jWkAkvcdGgwA6ZMuNghx+3BhqbqlVou9wAY6XPcDlgAgSbBUWztl1MS/r8Wx5YXF9KhLSxsxd4Jkmw3SPHkC2x0lsx/SXA1sZVfiqbKmTKBTzNIfUY1pJcMjYcLeo1hbvoK0HDOfQDGU6lUkMLTLcrGU94h2pyZpMk5p4q36+ard1wysd7JMS5kaTHZcs7XrjZ2K61v/ANXEO/aMAP7Gr74b7pvp3/hCTVDUr0afB5992VpzPdo4+zDOLfwc0uEqmHEsdvPdplOm4NHTo0J7COy0Wn8AcfGMx9ZRNOSl3tZ6gfdDZVEfCYhsOcZGZ5N2uFhui5HJoPxRYKsxwJDmkucTYjQbrfQBPRkpQNWtj4xA9UOIogU4gGGhokA37I174RYYgYWnILvfcXfDRv8AKAoWxqObrax/4tQ5T/8AnT3GfAkOd/nTu1MO2lQeWNyuDcrMpLd4wxnZI4kJX7OyUW02PeBDaYuDazSd4H2ZPwVXZGAuFw4c0vcAc5L7gdmIbr+EN9VFobHpFpe6mwF5L5ygEN9kSNN0D4yp2LoPy5Q/tENu0dn2uyR7IKHGMqEBm4c5g9pu7q7nwEfFNSZLgUX+D1XbzQA03aC+pIBuAd7WFy0cv9xv8Z/7Vyv1pEemNbBfOHZ3AjyJWb6YYEU6Net1bajg5rWhzZAl2bPqBMuygkgAm/JXnRmpNIjkZ82j+6pP0l1KbqDadQhrc4cXOLQ0GHNaDn3TMu15c4XLFpU2dnKm1KK8plB+j/Fl2MbJpE5TORhADsjsxpyZaJaAZvvQYIVrsLCluO6tv/C6wSRNupoAcRzj4KF+j3aLjiOrZXo1GQ4lsuLiA0H9kb5iCaeY5zAOgJE3mxIGPqk6/wC8zY6dbRY3yDD5lbOVuzl4ePGNfPx+jQlj+sF2ncPAjUt7zyS7+c2ad0e0Rxd+E8kfXt6y5AOUakA3J4fBEyqC928NGiJHefqFNm2KGgXdY7dEQ3R3He5jvCSnUOd5yO1A1ZwE+9+JSKXace8D+UH6rqQu797+kD6FKx4kHBVf2lazv/kHCYijS5KTRrjeme0fZcOQ4juSbPFnnnVqejsn9KkUhb4n1JRY0hnD4lsHeb2nd2jiOPgoOP2/SoUc5dnJc4MY2C57i4w0AeIE/wBgncdtVmHo53mZnK0avcTMAfFY3D4as+uyrWaHP0ZmfAY0NdwaDe9+/wASVUIObpETmoIsNl4Cq6p+sYhofUEljS8ZaLZLrCDvXN+HjJN9s7MKTAWizG6On2RzAUWpn6p/YG473jwI7lZNa4WGT1H3WkklpHKm5bY3SqHrHnK6wY32TpmdwP4wh2qxlWi6m8HLUhhkEWLgCQSIkC4PAhHhS7fOUXedHe7DOI/ClqVd5gLXC5dpOgy+zPFw8lkbIzuwqopF2CrQXNjqnzHW0XOAEEcRJt3HktPicPaAXXc0dpxtInWeEqp6R7NFamKlIgV6B6ymRrIuWkcjHmApOyNtDE06dQNIO9mbaWvaC1zTeQd6b8CkbInV6R3RnN3DUN4b3ADkkrNfLRLTeTukaAnWeeVOOq74sbAnQ9w5eKTr259RZvEganv/AHUDohbRc51SizK0g1M5h3CmMwsW++WKS+qTUaCx26C72Tc7o48i5BTcHYkkEEMpAWPGo4k+lNvmpNIbzz3gfACfm4pgNGuDUuHDK3i12rj4Ro0+a5uIaah3m7oy6jU3PplT1Edo83H03fokpdkk8Zd8OHpCQCnEt95vmFyhDY1N13NEm5sNTcrk6j7itgdHcG5lEF9nOAJHuiLDxWa/SmS3D5xMth0gAndFQw0OtJLmj4rXDHg1urF47XcYkDyWa/SjTZ+p5qjcwa60lgAMSSTUBZZjX9oR4ajOPaofM/tk+tMzXQHFl2PEtAs9uU3cwhrg54PaaJAEO/5gFi0zt9kYXLjsUZsAwju6wucfUeiw3QvaL/11jGvz0pALjM5oeMmV0ua4FrgTmjccMoME+iYbBft67yXDM9gEOIs2kzh4ly0f8/jMeJ/bfz8fr8/8osGHed8B6T9UjWgl2hvy7go2GoneOd93H3OG7xb+FLhmuic5uSbtabSY0jhCTRqpIdp4dt91up4Dhb6JaVBtyBEk6E8ymMPnyA5mXl3YPEl3v96D9ZcynJyWbmPaB0k2uimGaXYezqI6oG4zFzrOd7Ti6de9N4zHso0y5zyABpIN/iLlVpx9VuHAysAbSHtu4M/cVfgXCu7PUG5RIaymDOZwA3jIFog3+86enXZi+a9R/JDwja1Sp1lcZnNa3IHQ0NBm8Aa25DXysKbHmo27RAcbNJjsjUnv5IX13ve8iG3A0k2HM248l1CnvnNUdZvF+XUn3Y5LsjHGJyTdstqtJ2Ub7ruYLBnF7Z4cpU9tM+8fiG/QBU7q9GWA1WHev+14BrjeXcwFNqYmlkdlqNkNJEVOIB5Olck+zWBIwWbI0yL712n2iXHj38krHu6wy2YaBumbkknWPwo6eGgABzhAjUHhHtAocO128ZBlx1Eabmo/dHBZHQhcSWuytIuXAbwg2OYxPcDoqTEURg8YKwkUcQclSSYZVJkPudHRc+PNXjny8BwsASeIkwBp3ZtYTO1cA2tRdTndqQ3mBeZA4ERIjiEjRE8O3j4D5n7JKbpLu4gegP1VF0VqPipRrOPW0HBh3nHMzKMj94mxCtsIw7xzG73axwOXgB7qChrAMDn1nQL1cvwYxjf9QcpFCkA2dJLnWJ4knhrZRtkE9SXSDL6rtI1qPPPkpUHJEAmIsY4RyTAQUyKdiZy9xvE8Re6Wqw5YB1gXHAwOBHBFUdbQ6jlz8Ur33HjyPIpBR0O7vI/dci6wc1yBmJ6LYsuruLjJc4OJ5kkg/NT/ANJWHL9nVIbmi9pkCHAmRprqZaJkgiQs90crRXHe0+hB+i0v6Q2Ts6tvBthrfPfsAQQ4nkQQYvaSs+LsOf8Aof8AZnnvRMZcSHNcagBBmxDJzE5QwBrOy1oBGjobABB9MftZ2YwGxPevNOiLW9eX5RTysDgLA1DldGXK5wPba+7vYBANytXTxDveKvlbUjD6RRlx7qrfTtf7/O/8UX9HaJa0DKLDWePOI5o2bRhkZb5YmeMRKpW4l3P0CcGMd3eSz9V+To9GBZ1Mc40y0C+WNbTEC+qZxT5pPa0GSwtE94hRBjzyCUbT/D6/2Wi56MpfSxe/2OY1hfDSclIQXuJAtNmjvP2TbmuObq2hjC6xcN7K1jWABnDs+0Qb6KzwgDqYqEcZbxIiRI5HUKvqEZSXGAXvsDE75Gup0C6eJubs5+SK41iiEMKy/WPJMmxdE6DstiU/gMJSzuIozoB+zHKdX+ISYZ8DcYeN7NGp539FN2cHnMdwS4+87QBvdyXRLo572SadMZ2gUssBxiKf4QND3lHi6TSIdRmXNF203SMwJiCToCjpseajt5tmtHYPNxPtfup6oHZ2CW2zO0PAZdZt21xyZ0wI7sFQAJydXF5a19PS+rYR4TBODG5KztBZ0VGzF79rX8SfxDnZSC0GYbZ3MgGxA5niic5mrhlPMiP5hb1UG9EelXqNc4vZmEgZqd7AcWG+pOkp1lRtRwLHaSTGoOgDmnjc2I4JzDMIaIMzeD331148ZTRoNe4kgteN1rhZ1hNnDUSTY2tokUkU/SR5w9Snimtkt/Z1Q3R9E3k8i0wfirPZmOLqWYMJBdUILS0gjrH3FwSPglqvIJbWAcwtLS+LEOtFQezYa6X4aKBsAnDtqYappSJNJ5sH03SQJ94fXuTAk7MxgGDYYcD1WbsujSdQIVhUxTI7QF26mNSOag7MeBgWTaKIkcRucRwVhidB+8z/AFhHkE9B5piOf0KU6jwP0TNWg2W7rdTwHulccOMw1G6dHOHEcilQ7JC5N9V3u81yQzy7YtSMRT73AeYj6r0PamyGYrD9VUnK4NJiJt4ggg3BBBEEry7D1srmu90g+RBXqWzdoB9HPyn00+YWUHTNJxUlTMhV6J08KQ8PqOqPLu05pAaJDTutBJyk6k3e46mUdMLQ4zZhqw5zjMRYCB3AKBU2IRo/zCmXJk9ijwqKqKSIReAJOn5CNQsZRdRJAd1jzByACQJJkwIa3W514SVVOxdRwGc2JIhj8ogRcu7T78iB3LLJ30WuOXkusRjabLPe1p5Eif4dVU7S6TMp5cjX1CT7rmwPFzb6quq4WoKm412WCYp24c7A3hU2Ql7i60boLnNEEEE8uYW0Ypvbol6VpG6Z09pMbSpEOa8+y6m/2jO7AOYmbWixUulteiQ0B7S8z2jkNyffAPkFlquEYaGd4aaYeACHtcxpnXtbshpF5F09TJLaLJdlO9E5muaGgBocN1snXVdn06knV6OPmUW2a2m05QXODRA0gervspOzXMyjec7U2LzqTwZZZrZ2FLJDJBaWCRlczeBO8x5Fp4sym/BXuA2lVyhnV02uAgAvcc+WA7IQ0THEa/NdE5aOZ8dbLfC02EvMG7vdfwAby5gp2m5hqG7hDQ0dttySTYxwDbqndjsU2k11NlGo55kM32zmJcd4ugceHBDhdu4tr4q4LKHvaM4rsLWyA0SLmLDzXNJM3hJF+RLm5Xzq7g4WEePtDijxBdlIiZtIsbmND481A/xIdZFSk9u6LhoeLkyQWSfZHDgpNKu2oR1dQOgkkTmiBEEai50tooao2TT6HwG+ycsCSNPNpXUjDQHgXuTwk3M8rlJiDIhw1IE8O++otKKq4taePLmCbDxv+SkWJSFiTcOJ77aDxED1Wc2ljKdIkmzJgcYHDU2HLxC0NU9XTJboBAHLgIXm3TPG6M8/hf5keSlui4Ky+Ztmifa9D9lIZtNh0qjn2o08V5W56E4pw0c7zKWTLcUevN2kbRUmLi4Pd9Uf+NuBkmSARcc45eC8aO0Xj2j6JRt+q3R58z9CjIWCPYv9qne631+6ReP/AO1FX3j5lclkPFF9hxPEfEwtpsLEEU8syC4G3cB9YWPwtCI5qj27tVwrwxxAaIsSPkueLs6JwwSZ7WcQqvaW1QHdWxzRUIkk+w08Y9pxvDe6TYX8rw3SKqNKtQcO27U2HFWuEqlo6zE1A1padSQ+q8kXJ1iA0W0AHJS1Qo9WaSvAcRTAJEdp8lzjdz38SdLnlAsAqnG7Tosf+1qUs7ToKbnlp8dJ+CzGM6VVrtYRRb7tMAfzanxsqatWLjmJJJ1JNz3krRRZDkanaHSLDty9TSbUMnMajSD3EHjN03S6ZhrXBtBrSQYIdaYsSCLie9ZaUitRROTNHg+loDg59CmT7zRld9ZU3C9KMP1h/ZupNJ7TDYi09YwWmeIkrHrla10S3fZ6lh9oyS2hVbUzNa6CQ57QDALS7tAEXa6SPIG0wFZtaj1bzlqtqucRcOp1CIa6GmCADIN2uHLReO0K7mODmktcDIIsQeYWx2J0m6+rFUtp1oHVVRYZmgENqDQtLm5oPNw4rRTdUzF8a7Rtf1Vppw6kcwEPhwbD2mHOpuzZssyfCDzmQzAhrhuYgDMIDaxc3s5hYPmxvMI+jjBWw5e+S99So54u3JUzXZAPsnj8V2F2zhKlUUWVpqS8Bm/JLA7OAXNgwGutOgWnqJ9nO+CSeh2lW/aQyoS7Ldj2y4QbCN1wF9SiNyesZkId/wDIDMWGjmwW/Gylv2c0xJcQJgSBrFxlAg24JaWCAJkudJtLnW7tbp5oz9GaBo4h7Gtc49awCSYAfpBIizxryPiplKs1+U0yC2SSO8WiPZMnTuUAbKa2cobBJlpAy3JO7bdInhb5oqsM32FrXwAfdeOIdA8YOo8wodeDWLmtSQ5tiuA3xkn4fn0XkW3sbnruPK31PqSt70n2wOrc/TdiLcBJHnIXldWtNzqb/FYt2ztiqQr3qO+qhqVVHe9IdhPqJipUXOcmXlMQnWLkErkgPSBiAKefhlkfESsjiTmJPElWu1KzmU+rAJILoABO7Jy3FhaFnn1XmNxzb8QY5a8FkqRtytyrRZ7LLKbutq9lshrYkueRaBxABk+I7lE2hVc95c52efa5j6eCTFZHZcjtGgQZB74nWTJ+KiXaVSW7IbtUEHcCuFilEO7jy+yUciqJEy3SIyLd4+SYr4gA8ymIMpEtJstBOqQhACrkiUJgbXYnSZ4bOYiS3NcjebTYwmx45AfirLGbIp4P/emE9Y0w25hvWbrtSZsSL81jsLusA+JW66VvnBv/AMh/nb90l2y0lREZ+kSsOIPwb9k839JNTi1vl9nLB50nWJE69j0AfpFnVnz/ALpR01Y+0Hz+4C88NZD+tkGRqLo2PXsbPpftAGkIIgETccT94WKfXlaHadPrMOf3JHiLj5LHNqIiXyRxJTnptxQdYpuB2RUqmGtPl+fPRUZU2QSVIwmyqlUgNab8fsProtds3oa1sGoZPIffQfDzV9SoNYIaAB3cfE8UDpGMHQh/P1CRbTMuRQytdSY4y5jSTxICj7R2ew0nBrQCRYgIadZUPTDFOBpFjnNs/QkX3eSwW2bS6IFbBkcE2JH91GbtyoO07N+8AT5i5T/+JFwuAwRwu4nhE2HqtDJRsMhup3e86eaew1B9SzGVKvexjj6xHqqw12nnPM6+ZW16I44UKRBI3jJuLfmSjYWqsy+Le5jmscxzXOJDZjg4sIME6EEKuo70wJjUz/ZehdMHUH0DVEZwRpFzGp4gwNRfgZER5/haYAFzc31TSthkqui8dsmq2BkzCG3aRFxJEvy3FweEjVNHAPzFuR0tgGG5hfTeZI4jipR2zSsc72kzcgbwmAdDyi907S2s0kFtZhIvcAeZ4eSF0NrdUJsrotWxAcWZAGyJLh2hwgSR8YWiwnQANaC54L+MAwDyF7xzhVDtsjtky4RD2vGZom8PBDg3uMDuV/sbpTLmsqGc1m1La2AbUjduSAHCATYgWJohb6GqnQs8HDz/APFXG19nPq4dzBEkN9HA8Y5Kx6xd1qdBkzBVeh9YaCfL6OUWp0Yrj2fR32XopqIC9FBZ5jW2JWbqw/L5qJUwFQeyfhf5L1Vz0zUg63RQaMpss5qIB1AAIPhH0Wew3RurUeWhpABInuBif7mF6KaTeQ8gpFEANEAAd1lKVGkp5JGc2X0Mp071N4/njw+Hmr+nSawQ0ADu/N0T3qn2l0lpUhrmPcbefH4SnpEbZakqr2htylSBlwJHAEep0Cx+1emNSpIbYeQ8uPx8lna+Jc4y4k/ngjbDSNo7py2dB/MuWFzrkqDMsqfSZ/vO9CmtodIMwGYkkaAgfRUfWQE29rnGAJgfO9zw4eSWKsE3VsmjHxBgXkyeWgA5aFT8JimOF9NDP09EmydjZ3nNBEAC0gR42Vv1dGmcrnutwbIj+EBJyXRdNuyF/h+a+8Rza3UajjqpmHoGQAH68WekjQKX/jdJrC2nMwYkE34ST3qA3pFVHFv8ISTkyXilRa1NmVYiWOHIhw+pQ0dlOdYsFOIuIcCR4j8wqjG7afVaA6BBmRI4RzQ0Ns1WaPMcjceqaUhNx9i0r9G3W3QQLAtJBj90n+pNV+jzmS4MMEezJLdDdhvw1HkoLtsVM5eHFpMaaWEaHwVh/tXUyRAzyIcNNby0p0wyRW18K4NkOmZgcJ0yzz7jdNbFbvPDh7OmncYWhobcpVKbhUaAYJItD4HA87aFMV8HFMVGPL26d+Q/1NPp3hMaG6W36rLFxkWO87UWOhW52htZzcO99pDJsSD53XmFZ8uceZJ8yt1tOrOFqf8ASP8ApQlRWpWVTOmtUe07zB+YT7OnVTj6tb9IWPLknWIoizbN6eHiG/wuHyKeb05bxaPNw+YWD6xCaqKfuFr2PS8D0mp1XZRafxBO7W6RNw7ATckmP/Wvy8V51sXFEV2+P1V70tpzRB9148iCPnCPgqrVkHanS2rVsDA/PDT5qkqViTJJJ5lMFySU6IbDc9ASkJQpkiykTowb/dd5FcgKZAo0i6wWiwuEFKkHObmdPHvJKiYekadMEAZjqeIm6ZdWdMkk+KzrI1csdFg/bT/ZytHcJ+aiVKpcSTrx7+9Ngyh0VJJGbk32HmSkpDe6QaeCYhZXShlNOr8kwJGZdmUbrCiD0ASMyl4HaLqZsd3MCR6H0PyVeHKRhcK6oYY0uOtuXMoAPFnfdGmYx4G/1Wzxbpwz/wDpH/SmGdHacAGSQAJhp4d7VYOwYLMsm7cvwiEUap0efEoSVrndEm8CPJw/rTVTofPEeZHplKRFGTLkMrTv6Hn8u/8AEKO/oi/hP8p+bgmFFLg3xUb4/Oy2G1Rnwz+9mb4iHfRUn+y9QGYPp9CVf4eg7qoc02BBtw7h4KX2aw6pmCJR0qLnGGglabZ/Q8mC/wDmt/KL+rVoMNsWkwaT4i38It5yU7MsTGYHo5UqcDHdp/Fp5E+C0eB6KsZdx+Df+438oV5mQF6CqI3+F0v+W3yXJ7rFyQHmRJmZKUVOaAVDxuiDge5UZBZOSJr+fmgDDqEYfzHxCQwssX/JSm1+BXNEaXHJRcTWmw04+KQwalSbcFf4Ogw0mNeAbTrFzJ4eKzzAnMRiiTB4ABKrHHW2aOrsmm4QBl726+CE7ApkCHOBm5sZHgs42uRoU6zaDxo538RTplXE1VPYNG1iY1v2vH+0K3w9NrZyta2YmABMaaLCs21VHtu85+akU+klUe15tb9kbDRu2vTjXrEU+ltQa5T4t+xWpbj25ZzDSb24fJUhFkHrs6ybemPNjfMj6J5nTFvFnk8fZKx0abOkLln29LafFrvgWn6p1vSel+Mf5fsUWh0y6LkOZVQ6Q0T7RHi132T+G2kypZjpOuh0+ISsCz6yyEvVdi9rMpDeJnWAL/ZUWN6XnRgA/mP2CVgaqpWAEkgDmTAVTi+kdNmhzeFh5n6SsbitrveZJPxM+XAKE+qTqZTpkuSNUemP4W/zLlksyRFCyJoc08Qi6pQsiVoKoiyWKPJGJ8VFbWcOKcbizxCQ7DrVIE3BURoTlevmgAaIQ2NbeNvmkFX0G0KLVdvHxUkv7x5j6KJl7x5oTLxddCh6IPQin+Jvn/ZL1Xe3+Jv1KdonF+wWZdmQZDyKSUxNUOErasqfs/8AJ/SsPK2NB24P3R8lLNuHyZVr0udM5l2ZUYD2ddnTOZdmTAe60qz2BjCKkSbg/KQqWVM2VUioPEfZSy+N/dTLXpNWcQwkkiSPkfoqHMr/AG62aRPIg/T6rNyhMrlVSDLkhchzISUzELMuQSuQA6KqLrlEdXhK16Ckt0yX+sLv1n8x91Glc926fJDQ4y2EMST/AOyjZUudNOSj0hZPMgB3wCTQ4yb7G31jzPmloMsTfhwsm3lS6VaGffwQxRGZTvBRusRVjfy4DkgFVMKs6Bbn9ErKsxPImfCUw/sjxPDwT+Ao5qjBzB+qCl3R0rXYd24390fIKpOxjy/m+4VszDkNHcBx5BJl8ejJFqTL3nzVq7Y7uTvIfRyA7IdyP8LvoU7MsSuCWVNdss/kP+yA7OPd5n6tRYURCncK+HBGcEe7zC5mGIP92/dA0qZocdvUnd7T8pCysrUUHywTygqjZstxMfK/y+6mJryq6ZCJXBp/P21V5h+j7uNvEx6N+6sqGxmN1PwFh6XTsyxMr+qO5HyKVbH9Rp+43yC5KwxMO2ux5GduX8TNT4jRE/DEA5DnFrjWL+zqotDDu5FShQIjUeFlqZLVsbY+UtRpICnUcFIENGnxlO/qJ90eZUtotJkKlgzHD4lSm4O0fGyssHhRlhw4+Kc/U6Z0geBUOQ1EpaeCDiYkxyRHDgCPQyPmr6hhg3mfFBWrsktcNOYRkPGkVFHZ2YSG6cv76oXYLev62P8Af4K+w4aBuxfkmv1pj7H1+6MmFaopq+zhMXHjx8DonMFhgyq0zYc9bgx81bYp7LNdxGvBJVpNJjiAPI2Hiixk0FONco4Kca5MY8CjBTIcizJDHV0JsOS50hhFoSGkOQ8kmZJmRQBtaAIAhc0AaBBmXFyADLkJcgLkBcmIdzrkxmXIoRnKOFECeSebhAmn1wRCazJ4tkOSRZwGtMcAo7cce5RM6SU1BLslzb6LBu0SOAUTOmsyA1IVJJdEttkpuII0JHxQVMReSbqFUrlN5kxE4YyNJQfrJUTMuzoAl/rRSjGEcVEzpMyKHZYjaz/e9Ar2liWwN7gOA+6yOZXdF26PAfJQ9G0FkFV2y4OIGUgEgGD91w2873W+qp6z953ifmg6xPEjJl8OkH4R/F/ZGOkA9w/xD7LPdYu6xGIZs0Y2+33XeiIbdZyd5D7rM9YkNVGI8zXYbaTahhsz4JzF4nq2y4GNNFltnYgh4v3KftKqTTdc8OXMKaLVtWO1ukHutHxM+gUGtth59ojwsqw1F14mLc06Rk5kn9bPM+ZXKH1i5PQsmWAKXMmg5EHqiRxdKGFxfzQAlV8fFMA3QufKVqkqPYDnXSSgcuCpEMOUuZNrpQFjoeOQ9UJcgzLg5Aw8yvKR3R4D5KgV5SO6PAfJRI34vJVYg77v3j802XIsV23eJTUqjJ9hlyTMhSIEFKTMklJKAH8NUhyuMRdpHMH5Kipuurhr7DwClm/E9UUxSirDSOaV9ZzSQCYk2UcuRRzNBSuQyuVDLFhRwuXJoYiGud0eK5cgQ0Eq5cpKiNRdKQuXLSPRk+xAEjglXJh5GyiC5cofRYquqWg8B8ly5Qzfi8lViu27xKaXLk0ZPs5IlXIECuXLkAc3UK0ondH54pFyGaQK3F9s+KYK5chGcu2CuXLk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hQSEBQUEhQUFBQUFBUVFxUVFRUXFRQUFxQVFRYWFBUXHCYeFxkjGRUUHy8gIycpLCwsFh4xNTAqNSYrLCkBCQoKDgwOGg8PGiokHCQsKiwsKSwsLCksLCwsLCwsLCksLCwsLCwsLCksLCwsLCwsLCwsLCwsLCwpKSwsLCksLP/AABEIAQMAwgMBIgACEQEDEQH/xAAbAAABBQEBAAAAAAAAAAAAAAACAQMEBQYAB//EAEUQAAEDAgMEBwYCCAMIAwAAAAEAAhEDIQQSMQUiQVEGEzJhcZGhQlKBscHRYvAHFCNykqLC4RWCshYkQ1Nz0uLxMzRj/8QAGAEAAwEBAAAAAAAAAAAAAAAAAAECAwT/xAApEQACAgICAQMEAQUAAAAAAAAAAQIREiEDMUETUWEEIpHB8DJxgdHh/9oADAMBAAIRAxEAPwD2nEYYOY5vvNc3zBH1XkuNw/7V1tTOnvAO+q9bwNTNSYebWn0C852zhmtxBzOa0SGy5wa0Q4sEuJAHZWc+jSEbZrNlva7B5HFoL6cAGJJ6sCw4+CxPQ6kxmKp1DDSQae9q1jcNSMSfxE+XeV2320X16Yw5ZihQpkObTio8vqNIL6TROfK40SS2cuZswp/Q+sXV6RylocajmhwhzWmi06Dx0vwW/GqRzcru2jY9ew1Gw5nYf7Q96n3p4gF4iDuH5hE+mDUbIncf/qYgfgmdYNxvYPsjmO5aZHNgEWftP8n1/suDP2hP4Gj1d9kJwDOsMNA3Rpbi7kuGCHWOMu7LR238C88+9KwwG2N/3l/dSper632Uik3fd4N/q+4USjhj19WHPECm2ZB4Od7QPveqk0MO6XxUPaAuGn2W8gOaVlKOw6dMZ324NHjEn+ooGYJhc+WMOg7Lfdnl+JLRpvl++073Fh91o4ORUes3juHePFzdAByPJKzRRGqOz2ZnkNi4G65zdGg+yRHaKYrdXRFWo+o5jWkAkvcdGgwA6ZMuNghx+3BhqbqlVou9wAY6XPcDlgAgSbBUWztl1MS/r8Wx5YXF9KhLSxsxd4Jkmw3SPHkC2x0lsx/SXA1sZVfiqbKmTKBTzNIfUY1pJcMjYcLeo1hbvoK0HDOfQDGU6lUkMLTLcrGU94h2pyZpMk5p4q36+ard1wysd7JMS5kaTHZcs7XrjZ2K61v/ANXEO/aMAP7Gr74b7pvp3/hCTVDUr0afB5992VpzPdo4+zDOLfwc0uEqmHEsdvPdplOm4NHTo0J7COy0Wn8AcfGMx9ZRNOSl3tZ6gfdDZVEfCYhsOcZGZ5N2uFhui5HJoPxRYKsxwJDmkucTYjQbrfQBPRkpQNWtj4xA9UOIogU4gGGhokA37I174RYYgYWnILvfcXfDRv8AKAoWxqObrax/4tQ5T/8AnT3GfAkOd/nTu1MO2lQeWNyuDcrMpLd4wxnZI4kJX7OyUW02PeBDaYuDazSd4H2ZPwVXZGAuFw4c0vcAc5L7gdmIbr+EN9VFobHpFpe6mwF5L5ygEN9kSNN0D4yp2LoPy5Q/tENu0dn2uyR7IKHGMqEBm4c5g9pu7q7nwEfFNSZLgUX+D1XbzQA03aC+pIBuAd7WFy0cv9xv8Z/7Vyv1pEemNbBfOHZ3AjyJWb6YYEU6Net1bajg5rWhzZAl2bPqBMuygkgAm/JXnRmpNIjkZ82j+6pP0l1KbqDadQhrc4cXOLQ0GHNaDn3TMu15c4XLFpU2dnKm1KK8plB+j/Fl2MbJpE5TORhADsjsxpyZaJaAZvvQYIVrsLCluO6tv/C6wSRNupoAcRzj4KF+j3aLjiOrZXo1GQ4lsuLiA0H9kb5iCaeY5zAOgJE3mxIGPqk6/wC8zY6dbRY3yDD5lbOVuzl4ePGNfPx+jQlj+sF2ncPAjUt7zyS7+c2ad0e0Rxd+E8kfXt6y5AOUakA3J4fBEyqC928NGiJHefqFNm2KGgXdY7dEQ3R3He5jvCSnUOd5yO1A1ZwE+9+JSKXace8D+UH6rqQu797+kD6FKx4kHBVf2lazv/kHCYijS5KTRrjeme0fZcOQ4juSbPFnnnVqejsn9KkUhb4n1JRY0hnD4lsHeb2nd2jiOPgoOP2/SoUc5dnJc4MY2C57i4w0AeIE/wBgncdtVmHo53mZnK0avcTMAfFY3D4as+uyrWaHP0ZmfAY0NdwaDe9+/wASVUIObpETmoIsNl4Cq6p+sYhofUEljS8ZaLZLrCDvXN+HjJN9s7MKTAWizG6On2RzAUWpn6p/YG473jwI7lZNa4WGT1H3WkklpHKm5bY3SqHrHnK6wY32TpmdwP4wh2qxlWi6m8HLUhhkEWLgCQSIkC4PAhHhS7fOUXedHe7DOI/ClqVd5gLXC5dpOgy+zPFw8lkbIzuwqopF2CrQXNjqnzHW0XOAEEcRJt3HktPicPaAXXc0dpxtInWeEqp6R7NFamKlIgV6B6ymRrIuWkcjHmApOyNtDE06dQNIO9mbaWvaC1zTeQd6b8CkbInV6R3RnN3DUN4b3ADkkrNfLRLTeTukaAnWeeVOOq74sbAnQ9w5eKTr259RZvEganv/AHUDohbRc51SizK0g1M5h3CmMwsW++WKS+qTUaCx26C72Tc7o48i5BTcHYkkEEMpAWPGo4k+lNvmpNIbzz3gfACfm4pgNGuDUuHDK3i12rj4Ro0+a5uIaah3m7oy6jU3PplT1Edo83H03fokpdkk8Zd8OHpCQCnEt95vmFyhDY1N13NEm5sNTcrk6j7itgdHcG5lEF9nOAJHuiLDxWa/SmS3D5xMth0gAndFQw0OtJLmj4rXDHg1urF47XcYkDyWa/SjTZ+p5qjcwa60lgAMSSTUBZZjX9oR4ajOPaofM/tk+tMzXQHFl2PEtAs9uU3cwhrg54PaaJAEO/5gFi0zt9kYXLjsUZsAwju6wucfUeiw3QvaL/11jGvz0pALjM5oeMmV0ua4FrgTmjccMoME+iYbBft67yXDM9gEOIs2kzh4ly0f8/jMeJ/bfz8fr8/8osGHed8B6T9UjWgl2hvy7go2GoneOd93H3OG7xb+FLhmuic5uSbtabSY0jhCTRqpIdp4dt91up4Dhb6JaVBtyBEk6E8ymMPnyA5mXl3YPEl3v96D9ZcynJyWbmPaB0k2uimGaXYezqI6oG4zFzrOd7Ti6de9N4zHso0y5zyABpIN/iLlVpx9VuHAysAbSHtu4M/cVfgXCu7PUG5RIaymDOZwA3jIFog3+86enXZi+a9R/JDwja1Sp1lcZnNa3IHQ0NBm8Aa25DXysKbHmo27RAcbNJjsjUnv5IX13ve8iG3A0k2HM248l1CnvnNUdZvF+XUn3Y5LsjHGJyTdstqtJ2Ub7ruYLBnF7Z4cpU9tM+8fiG/QBU7q9GWA1WHev+14BrjeXcwFNqYmlkdlqNkNJEVOIB5Olck+zWBIwWbI0yL712n2iXHj38krHu6wy2YaBumbkknWPwo6eGgABzhAjUHhHtAocO128ZBlx1Eabmo/dHBZHQhcSWuytIuXAbwg2OYxPcDoqTEURg8YKwkUcQclSSYZVJkPudHRc+PNXjny8BwsASeIkwBp3ZtYTO1cA2tRdTndqQ3mBeZA4ERIjiEjRE8O3j4D5n7JKbpLu4gegP1VF0VqPipRrOPW0HBh3nHMzKMj94mxCtsIw7xzG73axwOXgB7qChrAMDn1nQL1cvwYxjf9QcpFCkA2dJLnWJ4knhrZRtkE9SXSDL6rtI1qPPPkpUHJEAmIsY4RyTAQUyKdiZy9xvE8Re6Wqw5YB1gXHAwOBHBFUdbQ6jlz8Ur33HjyPIpBR0O7vI/dci6wc1yBmJ6LYsuruLjJc4OJ5kkg/NT/ANJWHL9nVIbmi9pkCHAmRprqZaJkgiQs90crRXHe0+hB+i0v6Q2Ts6tvBthrfPfsAQQ4nkQQYvaSs+LsOf8Aof8AZnnvRMZcSHNcagBBmxDJzE5QwBrOy1oBGjobABB9MftZ2YwGxPevNOiLW9eX5RTysDgLA1DldGXK5wPba+7vYBANytXTxDveKvlbUjD6RRlx7qrfTtf7/O/8UX9HaJa0DKLDWePOI5o2bRhkZb5YmeMRKpW4l3P0CcGMd3eSz9V+To9GBZ1Mc40y0C+WNbTEC+qZxT5pPa0GSwtE94hRBjzyCUbT/D6/2Wi56MpfSxe/2OY1hfDSclIQXuJAtNmjvP2TbmuObq2hjC6xcN7K1jWABnDs+0Qb6KzwgDqYqEcZbxIiRI5HUKvqEZSXGAXvsDE75Gup0C6eJubs5+SK41iiEMKy/WPJMmxdE6DstiU/gMJSzuIozoB+zHKdX+ISYZ8DcYeN7NGp539FN2cHnMdwS4+87QBvdyXRLo572SadMZ2gUssBxiKf4QND3lHi6TSIdRmXNF203SMwJiCToCjpseajt5tmtHYPNxPtfup6oHZ2CW2zO0PAZdZt21xyZ0wI7sFQAJydXF5a19PS+rYR4TBODG5KztBZ0VGzF79rX8SfxDnZSC0GYbZ3MgGxA5niic5mrhlPMiP5hb1UG9EelXqNc4vZmEgZqd7AcWG+pOkp1lRtRwLHaSTGoOgDmnjc2I4JzDMIaIMzeD331148ZTRoNe4kgteN1rhZ1hNnDUSTY2tokUkU/SR5w9Snimtkt/Z1Q3R9E3k8i0wfirPZmOLqWYMJBdUILS0gjrH3FwSPglqvIJbWAcwtLS+LEOtFQezYa6X4aKBsAnDtqYappSJNJ5sH03SQJ94fXuTAk7MxgGDYYcD1WbsujSdQIVhUxTI7QF26mNSOag7MeBgWTaKIkcRucRwVhidB+8z/AFhHkE9B5piOf0KU6jwP0TNWg2W7rdTwHulccOMw1G6dHOHEcilQ7JC5N9V3u81yQzy7YtSMRT73AeYj6r0PamyGYrD9VUnK4NJiJt4ggg3BBBEEry7D1srmu90g+RBXqWzdoB9HPyn00+YWUHTNJxUlTMhV6J08KQ8PqOqPLu05pAaJDTutBJyk6k3e46mUdMLQ4zZhqw5zjMRYCB3AKBU2IRo/zCmXJk9ijwqKqKSIReAJOn5CNQsZRdRJAd1jzByACQJJkwIa3W514SVVOxdRwGc2JIhj8ogRcu7T78iB3LLJ30WuOXkusRjabLPe1p5Eif4dVU7S6TMp5cjX1CT7rmwPFzb6quq4WoKm412WCYp24c7A3hU2Ql7i60boLnNEEEE8uYW0Ypvbol6VpG6Z09pMbSpEOa8+y6m/2jO7AOYmbWixUulteiQ0B7S8z2jkNyffAPkFlquEYaGd4aaYeACHtcxpnXtbshpF5F09TJLaLJdlO9E5muaGgBocN1snXVdn06knV6OPmUW2a2m05QXODRA0gervspOzXMyjec7U2LzqTwZZZrZ2FLJDJBaWCRlczeBO8x5Fp4sym/BXuA2lVyhnV02uAgAvcc+WA7IQ0THEa/NdE5aOZ8dbLfC02EvMG7vdfwAby5gp2m5hqG7hDQ0dttySTYxwDbqndjsU2k11NlGo55kM32zmJcd4ugceHBDhdu4tr4q4LKHvaM4rsLWyA0SLmLDzXNJM3hJF+RLm5Xzq7g4WEePtDijxBdlIiZtIsbmND481A/xIdZFSk9u6LhoeLkyQWSfZHDgpNKu2oR1dQOgkkTmiBEEai50tooao2TT6HwG+ycsCSNPNpXUjDQHgXuTwk3M8rlJiDIhw1IE8O++otKKq4taePLmCbDxv+SkWJSFiTcOJ77aDxED1Wc2ljKdIkmzJgcYHDU2HLxC0NU9XTJboBAHLgIXm3TPG6M8/hf5keSlui4Ky+Ztmifa9D9lIZtNh0qjn2o08V5W56E4pw0c7zKWTLcUevN2kbRUmLi4Pd9Uf+NuBkmSARcc45eC8aO0Xj2j6JRt+q3R58z9CjIWCPYv9qne631+6ReP/AO1FX3j5lclkPFF9hxPEfEwtpsLEEU8syC4G3cB9YWPwtCI5qj27tVwrwxxAaIsSPkueLs6JwwSZ7WcQqvaW1QHdWxzRUIkk+w08Y9pxvDe6TYX8rw3SKqNKtQcO27U2HFWuEqlo6zE1A1padSQ+q8kXJ1iA0W0AHJS1Qo9WaSvAcRTAJEdp8lzjdz38SdLnlAsAqnG7Tosf+1qUs7ToKbnlp8dJ+CzGM6VVrtYRRb7tMAfzanxsqatWLjmJJJ1JNz3krRRZDkanaHSLDty9TSbUMnMajSD3EHjN03S6ZhrXBtBrSQYIdaYsSCLie9ZaUitRROTNHg+loDg59CmT7zRld9ZU3C9KMP1h/ZupNJ7TDYi09YwWmeIkrHrla10S3fZ6lh9oyS2hVbUzNa6CQ57QDALS7tAEXa6SPIG0wFZtaj1bzlqtqucRcOp1CIa6GmCADIN2uHLReO0K7mODmktcDIIsQeYWx2J0m6+rFUtp1oHVVRYZmgENqDQtLm5oPNw4rRTdUzF8a7Rtf1Vppw6kcwEPhwbD2mHOpuzZssyfCDzmQzAhrhuYgDMIDaxc3s5hYPmxvMI+jjBWw5e+S99So54u3JUzXZAPsnj8V2F2zhKlUUWVpqS8Bm/JLA7OAXNgwGutOgWnqJ9nO+CSeh2lW/aQyoS7Ldj2y4QbCN1wF9SiNyesZkId/wDIDMWGjmwW/Gylv2c0xJcQJgSBrFxlAg24JaWCAJkudJtLnW7tbp5oz9GaBo4h7Gtc49awCSYAfpBIizxryPiplKs1+U0yC2SSO8WiPZMnTuUAbKa2cobBJlpAy3JO7bdInhb5oqsM32FrXwAfdeOIdA8YOo8wodeDWLmtSQ5tiuA3xkn4fn0XkW3sbnruPK31PqSt70n2wOrc/TdiLcBJHnIXldWtNzqb/FYt2ztiqQr3qO+qhqVVHe9IdhPqJipUXOcmXlMQnWLkErkgPSBiAKefhlkfESsjiTmJPElWu1KzmU+rAJILoABO7Jy3FhaFnn1XmNxzb8QY5a8FkqRtytyrRZ7LLKbutq9lshrYkueRaBxABk+I7lE2hVc95c52efa5j6eCTFZHZcjtGgQZB74nWTJ+KiXaVSW7IbtUEHcCuFilEO7jy+yUciqJEy3SIyLd4+SYr4gA8ymIMpEtJstBOqQhACrkiUJgbXYnSZ4bOYiS3NcjebTYwmx45AfirLGbIp4P/emE9Y0w25hvWbrtSZsSL81jsLusA+JW66VvnBv/AMh/nb90l2y0lREZ+kSsOIPwb9k839JNTi1vl9nLB50nWJE69j0AfpFnVnz/ALpR01Y+0Hz+4C88NZD+tkGRqLo2PXsbPpftAGkIIgETccT94WKfXlaHadPrMOf3JHiLj5LHNqIiXyRxJTnptxQdYpuB2RUqmGtPl+fPRUZU2QSVIwmyqlUgNab8fsProtds3oa1sGoZPIffQfDzV9SoNYIaAB3cfE8UDpGMHQh/P1CRbTMuRQytdSY4y5jSTxICj7R2ew0nBrQCRYgIadZUPTDFOBpFjnNs/QkX3eSwW2bS6IFbBkcE2JH91GbtyoO07N+8AT5i5T/+JFwuAwRwu4nhE2HqtDJRsMhup3e86eaew1B9SzGVKvexjj6xHqqw12nnPM6+ZW16I44UKRBI3jJuLfmSjYWqsy+Le5jmscxzXOJDZjg4sIME6EEKuo70wJjUz/ZehdMHUH0DVEZwRpFzGp4gwNRfgZER5/haYAFzc31TSthkqui8dsmq2BkzCG3aRFxJEvy3FweEjVNHAPzFuR0tgGG5hfTeZI4jipR2zSsc72kzcgbwmAdDyi907S2s0kFtZhIvcAeZ4eSF0NrdUJsrotWxAcWZAGyJLh2hwgSR8YWiwnQANaC54L+MAwDyF7xzhVDtsjtky4RD2vGZom8PBDg3uMDuV/sbpTLmsqGc1m1La2AbUjduSAHCATYgWJohb6GqnQs8HDz/APFXG19nPq4dzBEkN9HA8Y5Kx6xd1qdBkzBVeh9YaCfL6OUWp0Yrj2fR32XopqIC9FBZ5jW2JWbqw/L5qJUwFQeyfhf5L1Vz0zUg63RQaMpss5qIB1AAIPhH0Wew3RurUeWhpABInuBif7mF6KaTeQ8gpFEANEAAd1lKVGkp5JGc2X0Mp071N4/njw+Hmr+nSawQ0ADu/N0T3qn2l0lpUhrmPcbefH4SnpEbZakqr2htylSBlwJHAEep0Cx+1emNSpIbYeQ8uPx8lna+Jc4y4k/ngjbDSNo7py2dB/MuWFzrkqDMsqfSZ/vO9CmtodIMwGYkkaAgfRUfWQE29rnGAJgfO9zw4eSWKsE3VsmjHxBgXkyeWgA5aFT8JimOF9NDP09EmydjZ3nNBEAC0gR42Vv1dGmcrnutwbIj+EBJyXRdNuyF/h+a+8Rza3UajjqpmHoGQAH68WekjQKX/jdJrC2nMwYkE34ST3qA3pFVHFv8ISTkyXilRa1NmVYiWOHIhw+pQ0dlOdYsFOIuIcCR4j8wqjG7afVaA6BBmRI4RzQ0Ns1WaPMcjceqaUhNx9i0r9G3W3QQLAtJBj90n+pNV+jzmS4MMEezJLdDdhvw1HkoLtsVM5eHFpMaaWEaHwVh/tXUyRAzyIcNNby0p0wyRW18K4NkOmZgcJ0yzz7jdNbFbvPDh7OmncYWhobcpVKbhUaAYJItD4HA87aFMV8HFMVGPL26d+Q/1NPp3hMaG6W36rLFxkWO87UWOhW52htZzcO99pDJsSD53XmFZ8uceZJ8yt1tOrOFqf8ASP8ApQlRWpWVTOmtUe07zB+YT7OnVTj6tb9IWPLknWIoizbN6eHiG/wuHyKeb05bxaPNw+YWD6xCaqKfuFr2PS8D0mp1XZRafxBO7W6RNw7ATckmP/Wvy8V51sXFEV2+P1V70tpzRB9148iCPnCPgqrVkHanS2rVsDA/PDT5qkqViTJJJ5lMFySU6IbDc9ASkJQpkiykTowb/dd5FcgKZAo0i6wWiwuEFKkHObmdPHvJKiYekadMEAZjqeIm6ZdWdMkk+KzrI1csdFg/bT/ZytHcJ+aiVKpcSTrx7+9Ngyh0VJJGbk32HmSkpDe6QaeCYhZXShlNOr8kwJGZdmUbrCiD0ASMyl4HaLqZsd3MCR6H0PyVeHKRhcK6oYY0uOtuXMoAPFnfdGmYx4G/1Wzxbpwz/wDpH/SmGdHacAGSQAJhp4d7VYOwYLMsm7cvwiEUap0efEoSVrndEm8CPJw/rTVTofPEeZHplKRFGTLkMrTv6Hn8u/8AEKO/oi/hP8p+bgmFFLg3xUb4/Oy2G1Rnwz+9mb4iHfRUn+y9QGYPp9CVf4eg7qoc02BBtw7h4KX2aw6pmCJR0qLnGGglabZ/Q8mC/wDmt/KL+rVoMNsWkwaT4i38It5yU7MsTGYHo5UqcDHdp/Fp5E+C0eB6KsZdx+Df+438oV5mQF6CqI3+F0v+W3yXJ7rFyQHmRJmZKUVOaAVDxuiDge5UZBZOSJr+fmgDDqEYfzHxCQwssX/JSm1+BXNEaXHJRcTWmw04+KQwalSbcFf4Ogw0mNeAbTrFzJ4eKzzAnMRiiTB4ABKrHHW2aOrsmm4QBl726+CE7ApkCHOBm5sZHgs42uRoU6zaDxo538RTplXE1VPYNG1iY1v2vH+0K3w9NrZyta2YmABMaaLCs21VHtu85+akU+klUe15tb9kbDRu2vTjXrEU+ltQa5T4t+xWpbj25ZzDSb24fJUhFkHrs6ybemPNjfMj6J5nTFvFnk8fZKx0abOkLln29LafFrvgWn6p1vSel+Mf5fsUWh0y6LkOZVQ6Q0T7RHi132T+G2kypZjpOuh0+ISsCz6yyEvVdi9rMpDeJnWAL/ZUWN6XnRgA/mP2CVgaqpWAEkgDmTAVTi+kdNmhzeFh5n6SsbitrveZJPxM+XAKE+qTqZTpkuSNUemP4W/zLlksyRFCyJoc08Qi6pQsiVoKoiyWKPJGJ8VFbWcOKcbizxCQ7DrVIE3BURoTlevmgAaIQ2NbeNvmkFX0G0KLVdvHxUkv7x5j6KJl7x5oTLxddCh6IPQin+Jvn/ZL1Xe3+Jv1KdonF+wWZdmQZDyKSUxNUOErasqfs/8AJ/SsPK2NB24P3R8lLNuHyZVr0udM5l2ZUYD2ddnTOZdmTAe60qz2BjCKkSbg/KQqWVM2VUioPEfZSy+N/dTLXpNWcQwkkiSPkfoqHMr/AG62aRPIg/T6rNyhMrlVSDLkhchzISUzELMuQSuQA6KqLrlEdXhK16Ckt0yX+sLv1n8x91Glc926fJDQ4y2EMST/AOyjZUudNOSj0hZPMgB3wCTQ4yb7G31jzPmloMsTfhwsm3lS6VaGffwQxRGZTvBRusRVjfy4DkgFVMKs6Bbn9ErKsxPImfCUw/sjxPDwT+Ao5qjBzB+qCl3R0rXYd24390fIKpOxjy/m+4VszDkNHcBx5BJl8ejJFqTL3nzVq7Y7uTvIfRyA7IdyP8LvoU7MsSuCWVNdss/kP+yA7OPd5n6tRYURCncK+HBGcEe7zC5mGIP92/dA0qZocdvUnd7T8pCysrUUHywTygqjZstxMfK/y+6mJryq6ZCJXBp/P21V5h+j7uNvEx6N+6sqGxmN1PwFh6XTsyxMr+qO5HyKVbH9Rp+43yC5KwxMO2ux5GduX8TNT4jRE/DEA5DnFrjWL+zqotDDu5FShQIjUeFlqZLVsbY+UtRpICnUcFIENGnxlO/qJ90eZUtotJkKlgzHD4lSm4O0fGyssHhRlhw4+Kc/U6Z0geBUOQ1EpaeCDiYkxyRHDgCPQyPmr6hhg3mfFBWrsktcNOYRkPGkVFHZ2YSG6cv76oXYLev62P8Af4K+w4aBuxfkmv1pj7H1+6MmFaopq+zhMXHjx8DonMFhgyq0zYc9bgx81bYp7LNdxGvBJVpNJjiAPI2Hiixk0FONco4Kca5MY8CjBTIcizJDHV0JsOS50hhFoSGkOQ8kmZJmRQBtaAIAhc0AaBBmXFyADLkJcgLkBcmIdzrkxmXIoRnKOFECeSebhAmn1wRCazJ4tkOSRZwGtMcAo7cce5RM6SU1BLslzb6LBu0SOAUTOmsyA1IVJJdEttkpuII0JHxQVMReSbqFUrlN5kxE4YyNJQfrJUTMuzoAl/rRSjGEcVEzpMyKHZYjaz/e9Ar2liWwN7gOA+6yOZXdF26PAfJQ9G0FkFV2y4OIGUgEgGD91w2873W+qp6z953ifmg6xPEjJl8OkH4R/F/ZGOkA9w/xD7LPdYu6xGIZs0Y2+33XeiIbdZyd5D7rM9YkNVGI8zXYbaTahhsz4JzF4nq2y4GNNFltnYgh4v3KftKqTTdc8OXMKaLVtWO1ukHutHxM+gUGtth59ojwsqw1F14mLc06Rk5kn9bPM+ZXKH1i5PQsmWAKXMmg5EHqiRxdKGFxfzQAlV8fFMA3QufKVqkqPYDnXSSgcuCpEMOUuZNrpQFjoeOQ9UJcgzLg5Aw8yvKR3R4D5KgV5SO6PAfJRI34vJVYg77v3j802XIsV23eJTUqjJ9hlyTMhSIEFKTMklJKAH8NUhyuMRdpHMH5Kipuurhr7DwClm/E9UUxSirDSOaV9ZzSQCYk2UcuRRzNBSuQyuVDLFhRwuXJoYiGud0eK5cgQ0Eq5cpKiNRdKQuXLSPRk+xAEjglXJh5GyiC5cofRYquqWg8B8ly5Qzfi8lViu27xKaXLk0ZPs5IlXIECuXLkAc3UK0ondH54pFyGaQK3F9s+KYK5chGcu2CuXLk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C98-8AEE-451D-9887-7A87A5E0E493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  <p:pic>
        <p:nvPicPr>
          <p:cNvPr id="4098" name="Picture 2" descr="http://www.globalsafetysolutions.net/wp-content/uploads/2012/01/contact-us-HiR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9792" y="1412776"/>
            <a:ext cx="226722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387753" cy="685800"/>
          </a:xfrm>
        </p:spPr>
        <p:txBody>
          <a:bodyPr>
            <a:normAutofit/>
          </a:bodyPr>
          <a:lstStyle/>
          <a:p>
            <a:r>
              <a:rPr lang="tr-TR" sz="3100" dirty="0" smtClean="0"/>
              <a:t>İzmir City </a:t>
            </a:r>
            <a:endParaRPr lang="tr-TR" dirty="0"/>
          </a:p>
        </p:txBody>
      </p:sp>
      <p:pic>
        <p:nvPicPr>
          <p:cNvPr id="23560" name="Picture 8" descr="http://www.weatherinturkey.org.uk/izmir_turkey_weather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271219" cy="1440160"/>
          </a:xfrm>
          <a:prstGeom prst="rect">
            <a:avLst/>
          </a:prstGeom>
          <a:noFill/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39752" y="1268760"/>
            <a:ext cx="6437313" cy="53006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Has always been a great trade hub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Multi-cultural life style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8500 years old city, cradle of civilizations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Home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smtClean="0"/>
              <a:t>8 </a:t>
            </a:r>
            <a:r>
              <a:rPr lang="tr-TR" b="1" dirty="0" smtClean="0"/>
              <a:t>universities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Close to touristic / historic places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Mediterranean climate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16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b="1" dirty="0"/>
          </a:p>
        </p:txBody>
      </p:sp>
      <p:pic>
        <p:nvPicPr>
          <p:cNvPr id="19" name="Picture 18" descr="İZMİR PHOTO.jpg"/>
          <p:cNvPicPr>
            <a:picLocks noChangeAspect="1"/>
          </p:cNvPicPr>
          <p:nvPr/>
        </p:nvPicPr>
        <p:blipFill>
          <a:blip r:embed="rId4" cstate="print"/>
          <a:srcRect l="13484" r="16796"/>
          <a:stretch>
            <a:fillRect/>
          </a:stretch>
        </p:blipFill>
        <p:spPr>
          <a:xfrm>
            <a:off x="2195736" y="4149080"/>
            <a:ext cx="309634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izmir-4.jpg"/>
          <p:cNvPicPr>
            <a:picLocks noChangeAspect="1"/>
          </p:cNvPicPr>
          <p:nvPr/>
        </p:nvPicPr>
        <p:blipFill>
          <a:blip r:embed="rId5" cstate="print"/>
          <a:srcRect l="19552" r="18040"/>
          <a:stretch>
            <a:fillRect/>
          </a:stretch>
        </p:blipFill>
        <p:spPr>
          <a:xfrm>
            <a:off x="7452320" y="4149080"/>
            <a:ext cx="158417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TheLibraryofCelsusinEphesus.jpg"/>
          <p:cNvPicPr>
            <a:picLocks noChangeAspect="1"/>
          </p:cNvPicPr>
          <p:nvPr/>
        </p:nvPicPr>
        <p:blipFill>
          <a:blip r:embed="rId6" cstate="print"/>
          <a:srcRect l="7672" r="42461"/>
          <a:stretch>
            <a:fillRect/>
          </a:stretch>
        </p:blipFill>
        <p:spPr>
          <a:xfrm>
            <a:off x="5436096" y="4149080"/>
            <a:ext cx="1872208" cy="1708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DC2C-2E7D-4FE5-A0C4-66A7AA73C208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304800"/>
            <a:ext cx="6387753" cy="685800"/>
          </a:xfrm>
        </p:spPr>
        <p:txBody>
          <a:bodyPr>
            <a:noAutofit/>
          </a:bodyPr>
          <a:lstStyle/>
          <a:p>
            <a:r>
              <a:rPr lang="tr-TR" dirty="0" smtClean="0"/>
              <a:t>Dokuz Eylül University (DEU)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39752" y="908720"/>
            <a:ext cx="6624736" cy="53006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16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/>
              <a:t> </a:t>
            </a:r>
            <a:r>
              <a:rPr lang="tr-TR" b="1" dirty="0" smtClean="0"/>
              <a:t>University was founded in1982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She is a city University  with 13 campuses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Presently has 14 Faculties, 5 Graduate Schools,                    6 Vocational Schools , 5 Institutes , 49 Research Centers and Technopark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</a:t>
            </a:r>
            <a:r>
              <a:rPr lang="tr-TR" b="1" dirty="0" err="1" smtClean="0"/>
              <a:t>Student</a:t>
            </a:r>
            <a:r>
              <a:rPr lang="tr-TR" b="1" dirty="0" smtClean="0"/>
              <a:t> </a:t>
            </a:r>
            <a:r>
              <a:rPr lang="tr-TR" b="1" dirty="0" err="1" smtClean="0"/>
              <a:t>population</a:t>
            </a:r>
            <a:r>
              <a:rPr lang="tr-TR" b="1" dirty="0" smtClean="0"/>
              <a:t> is </a:t>
            </a:r>
            <a:r>
              <a:rPr lang="tr-TR" b="1" dirty="0" err="1" smtClean="0"/>
              <a:t>around</a:t>
            </a:r>
            <a:r>
              <a:rPr lang="tr-TR" b="1" dirty="0" smtClean="0"/>
              <a:t> 53000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Academic and Administrative Staff  population is  6800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/>
              <a:t> Dokuz Eylul University is awarded with ECTS Label and              DS Label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b="1" dirty="0"/>
          </a:p>
        </p:txBody>
      </p:sp>
      <p:pic>
        <p:nvPicPr>
          <p:cNvPr id="7" name="Picture 4" descr="C:\Documents and Settings\admin\Desktop\Fakülte Önemli Bellek\İşletme Fakültesi Fotoğraflar ve Logolar\logolar\25531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16631"/>
            <a:ext cx="995325" cy="930987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1768-60AC-43D9-9B10-0DEDEA5DF8EA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5736" y="150912"/>
            <a:ext cx="6315745" cy="685800"/>
          </a:xfrm>
        </p:spPr>
        <p:txBody>
          <a:bodyPr>
            <a:noAutofit/>
          </a:bodyPr>
          <a:lstStyle/>
          <a:p>
            <a:r>
              <a:rPr lang="tr-TR" dirty="0" smtClean="0"/>
              <a:t>Faculty of Business </a:t>
            </a:r>
            <a:br>
              <a:rPr lang="tr-TR" dirty="0" smtClean="0"/>
            </a:br>
            <a:r>
              <a:rPr lang="tr-TR" dirty="0" err="1" smtClean="0"/>
              <a:t>Vision</a:t>
            </a:r>
            <a:r>
              <a:rPr lang="tr-TR" dirty="0" smtClean="0"/>
              <a:t>,  </a:t>
            </a:r>
            <a:r>
              <a:rPr lang="tr-TR" dirty="0" err="1" smtClean="0"/>
              <a:t>Mission</a:t>
            </a:r>
            <a:r>
              <a:rPr lang="tr-TR" dirty="0" smtClean="0"/>
              <a:t>,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Motto 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195737" y="908720"/>
            <a:ext cx="4968551" cy="53006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endParaRPr lang="tr-TR" dirty="0" smtClean="0"/>
          </a:p>
          <a:p>
            <a:pPr algn="just"/>
            <a:r>
              <a:rPr lang="en-US" b="1" dirty="0" smtClean="0"/>
              <a:t>OUR VISION</a:t>
            </a:r>
          </a:p>
          <a:p>
            <a:pPr algn="just"/>
            <a:r>
              <a:rPr lang="tr-TR" dirty="0" smtClean="0"/>
              <a:t>To </a:t>
            </a:r>
            <a:r>
              <a:rPr lang="en-US" dirty="0" smtClean="0"/>
              <a:t>become one of the outstanding higher education institutions at the national and international level.</a:t>
            </a:r>
          </a:p>
          <a:p>
            <a:pPr algn="just"/>
            <a:r>
              <a:rPr lang="en-US" dirty="0" smtClean="0"/>
              <a:t> </a:t>
            </a:r>
          </a:p>
          <a:p>
            <a:pPr algn="just"/>
            <a:r>
              <a:rPr lang="en-US" b="1" dirty="0" smtClean="0"/>
              <a:t>OUR MISSION</a:t>
            </a:r>
          </a:p>
          <a:p>
            <a:pPr algn="just"/>
            <a:r>
              <a:rPr lang="tr-TR" dirty="0" smtClean="0"/>
              <a:t>To </a:t>
            </a:r>
            <a:r>
              <a:rPr lang="en-US" dirty="0" smtClean="0"/>
              <a:t>contribute to discovery and development of individual and societal potential through its value adding education approach and research.</a:t>
            </a:r>
          </a:p>
          <a:p>
            <a:pPr algn="just"/>
            <a:r>
              <a:rPr lang="en-US" dirty="0" smtClean="0"/>
              <a:t> </a:t>
            </a:r>
          </a:p>
          <a:p>
            <a:pPr algn="just"/>
            <a:r>
              <a:rPr lang="en-US" b="1" dirty="0" smtClean="0"/>
              <a:t>OUR CORE VALUES</a:t>
            </a:r>
            <a:r>
              <a:rPr lang="tr-TR" b="1" dirty="0" smtClean="0"/>
              <a:t> = TUSEC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Tolerance, 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Unity, 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Self-Confidence, 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Entrepreneurship, 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Creativity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OUR MOTTO </a:t>
            </a:r>
          </a:p>
          <a:p>
            <a:pPr algn="just"/>
            <a:r>
              <a:rPr lang="tr-TR" dirty="0" smtClean="0"/>
              <a:t>‘’  LEARN, THINK , PROGRESS’’</a:t>
            </a:r>
          </a:p>
        </p:txBody>
      </p:sp>
      <p:pic>
        <p:nvPicPr>
          <p:cNvPr id="11" name="Picture 10" descr="DIŞ GÖRÜNÜŞ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9559" y="764704"/>
            <a:ext cx="1865815" cy="1397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İÇ GÖRÜNÜŞ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1052" y="2187611"/>
            <a:ext cx="183620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KONFERANS SALONU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0544" y="3457877"/>
            <a:ext cx="183620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MEZUNİYET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6877" y="4691445"/>
            <a:ext cx="1811627" cy="135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E26F-C069-41D3-8BAA-271E00157C14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195736" y="304800"/>
            <a:ext cx="4357464" cy="533400"/>
          </a:xfrm>
        </p:spPr>
        <p:txBody>
          <a:bodyPr>
            <a:no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              </a:t>
            </a:r>
            <a:br>
              <a:rPr lang="tr-TR" dirty="0" smtClean="0"/>
            </a:br>
            <a:r>
              <a:rPr lang="tr-TR" dirty="0" smtClean="0"/>
              <a:t>                                      Departments</a:t>
            </a:r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2195736" y="1371600"/>
            <a:ext cx="6795864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b="1" dirty="0" smtClean="0"/>
              <a:t> Department of  Business Administration ( 1988)</a:t>
            </a:r>
          </a:p>
          <a:p>
            <a:pPr>
              <a:buFont typeface="Wingdings" pitchFamily="2" charset="2"/>
              <a:buChar char="q"/>
            </a:pPr>
            <a:endParaRPr lang="tr-TR" b="1" dirty="0" smtClean="0"/>
          </a:p>
          <a:p>
            <a:pPr>
              <a:buFont typeface="Wingdings" pitchFamily="2" charset="2"/>
              <a:buChar char="q"/>
            </a:pPr>
            <a:r>
              <a:rPr lang="tr-TR" b="1" dirty="0" smtClean="0"/>
              <a:t> Department of Economics (1992)</a:t>
            </a:r>
          </a:p>
          <a:p>
            <a:pPr>
              <a:buFont typeface="Wingdings" pitchFamily="2" charset="2"/>
              <a:buChar char="q"/>
            </a:pPr>
            <a:endParaRPr lang="tr-TR" b="1" dirty="0" smtClean="0"/>
          </a:p>
          <a:p>
            <a:pPr>
              <a:buFont typeface="Wingdings" pitchFamily="2" charset="2"/>
              <a:buChar char="q"/>
            </a:pPr>
            <a:r>
              <a:rPr lang="tr-TR" b="1" dirty="0" smtClean="0"/>
              <a:t> Department of International Relations (1992)</a:t>
            </a:r>
          </a:p>
          <a:p>
            <a:pPr>
              <a:buFont typeface="Wingdings" pitchFamily="2" charset="2"/>
              <a:buChar char="q"/>
            </a:pPr>
            <a:endParaRPr lang="tr-TR" b="1" dirty="0" smtClean="0"/>
          </a:p>
          <a:p>
            <a:pPr>
              <a:buFont typeface="Wingdings" pitchFamily="2" charset="2"/>
              <a:buChar char="q"/>
            </a:pPr>
            <a:r>
              <a:rPr lang="tr-TR" b="1" dirty="0" smtClean="0"/>
              <a:t> Department of Tourism Management (1994)</a:t>
            </a:r>
          </a:p>
          <a:p>
            <a:pPr>
              <a:buFont typeface="Wingdings" pitchFamily="2" charset="2"/>
              <a:buChar char="q"/>
            </a:pPr>
            <a:endParaRPr lang="tr-TR" b="1" dirty="0" smtClean="0"/>
          </a:p>
          <a:p>
            <a:pPr>
              <a:buFont typeface="Wingdings" pitchFamily="2" charset="2"/>
              <a:buChar char="q"/>
            </a:pPr>
            <a:r>
              <a:rPr lang="tr-TR" b="1" dirty="0" smtClean="0"/>
              <a:t> Department of International Business and Trade (2009)</a:t>
            </a:r>
            <a:endParaRPr lang="tr-TR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CBD1-077E-4F73-87DB-B5218EA17726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81800" cy="609600"/>
          </a:xfrm>
        </p:spPr>
        <p:txBody>
          <a:bodyPr>
            <a:noAutofit/>
          </a:bodyPr>
          <a:lstStyle/>
          <a:p>
            <a:pPr algn="ctr"/>
            <a:r>
              <a:rPr lang="tr-TR" dirty="0" err="1" smtClean="0"/>
              <a:t>Programs</a:t>
            </a:r>
            <a:r>
              <a:rPr lang="tr-TR" dirty="0" smtClean="0"/>
              <a:t>  </a:t>
            </a:r>
            <a:r>
              <a:rPr lang="tr-TR" dirty="0" err="1" smtClean="0"/>
              <a:t>offered</a:t>
            </a:r>
            <a:r>
              <a:rPr lang="tr-TR" dirty="0" smtClean="0"/>
              <a:t>  </a:t>
            </a:r>
            <a:r>
              <a:rPr lang="tr-TR" dirty="0" err="1" smtClean="0"/>
              <a:t>by</a:t>
            </a:r>
            <a:r>
              <a:rPr lang="tr-TR" dirty="0" smtClean="0"/>
              <a:t>  </a:t>
            </a:r>
            <a:r>
              <a:rPr lang="tr-TR" dirty="0" err="1" smtClean="0"/>
              <a:t>the</a:t>
            </a:r>
            <a:r>
              <a:rPr lang="tr-TR" dirty="0" smtClean="0"/>
              <a:t> Faculty </a:t>
            </a:r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2971800" y="990600"/>
            <a:ext cx="6019800" cy="4876800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95736" y="965490"/>
          <a:ext cx="6872065" cy="49473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6104"/>
                <a:gridCol w="1296144"/>
                <a:gridCol w="1080120"/>
                <a:gridCol w="1224136"/>
                <a:gridCol w="1080120"/>
                <a:gridCol w="1255441"/>
              </a:tblGrid>
              <a:tr h="591302">
                <a:tc>
                  <a:txBody>
                    <a:bodyPr/>
                    <a:lstStyle/>
                    <a:p>
                      <a:endParaRPr lang="tr-T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kern="1200" dirty="0" smtClean="0"/>
                        <a:t>Business Administration Deparment </a:t>
                      </a:r>
                      <a:endParaRPr lang="tr-T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kern="1200" dirty="0" err="1" smtClean="0"/>
                        <a:t>Economics</a:t>
                      </a:r>
                      <a:r>
                        <a:rPr lang="tr-TR" sz="1000" kern="1200" dirty="0" smtClean="0"/>
                        <a:t>  </a:t>
                      </a:r>
                      <a:r>
                        <a:rPr lang="tr-TR" sz="1000" kern="1200" dirty="0" err="1" smtClean="0"/>
                        <a:t>Department</a:t>
                      </a:r>
                      <a:endParaRPr lang="tr-T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kern="1200" dirty="0" smtClean="0"/>
                        <a:t>International</a:t>
                      </a:r>
                    </a:p>
                    <a:p>
                      <a:r>
                        <a:rPr lang="tr-TR" sz="1000" kern="1200" dirty="0" err="1" smtClean="0"/>
                        <a:t>Relations</a:t>
                      </a:r>
                      <a:r>
                        <a:rPr lang="tr-TR" sz="1000" kern="1200" dirty="0" smtClean="0"/>
                        <a:t>  </a:t>
                      </a:r>
                      <a:r>
                        <a:rPr lang="tr-TR" sz="1000" kern="1200" dirty="0" err="1" smtClean="0"/>
                        <a:t>Department</a:t>
                      </a:r>
                      <a:r>
                        <a:rPr lang="tr-TR" sz="1000" kern="1200" dirty="0" smtClean="0"/>
                        <a:t> </a:t>
                      </a:r>
                      <a:endParaRPr lang="tr-T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kern="1200" dirty="0" smtClean="0"/>
                        <a:t>Tourism Management </a:t>
                      </a:r>
                      <a:r>
                        <a:rPr lang="tr-TR" sz="1000" kern="1200" dirty="0" err="1" smtClean="0"/>
                        <a:t>Department</a:t>
                      </a:r>
                      <a:endParaRPr lang="tr-T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kern="1200" dirty="0" smtClean="0"/>
                        <a:t>International Business </a:t>
                      </a:r>
                      <a:r>
                        <a:rPr lang="tr-TR" sz="1000" kern="1200" dirty="0" err="1" smtClean="0"/>
                        <a:t>and</a:t>
                      </a:r>
                      <a:r>
                        <a:rPr lang="tr-TR" sz="1000" kern="1200" dirty="0" smtClean="0"/>
                        <a:t> </a:t>
                      </a:r>
                      <a:r>
                        <a:rPr lang="tr-TR" sz="1000" kern="1200" dirty="0" err="1" smtClean="0"/>
                        <a:t>Trade</a:t>
                      </a:r>
                      <a:endParaRPr lang="tr-T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E90"/>
                    </a:solidFill>
                  </a:tcPr>
                </a:tc>
              </a:tr>
              <a:tr h="701762">
                <a:tc>
                  <a:txBody>
                    <a:bodyPr/>
                    <a:lstStyle/>
                    <a:p>
                      <a:r>
                        <a:rPr lang="tr-TR" sz="1200" b="1" dirty="0" err="1" smtClean="0"/>
                        <a:t>Bachelor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Degree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Business Administration 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Economics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International   Relations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Tourism Management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International Business and Trade</a:t>
                      </a:r>
                      <a:endParaRPr lang="tr-TR" sz="1200" b="1" dirty="0"/>
                    </a:p>
                  </a:txBody>
                  <a:tcPr/>
                </a:tc>
              </a:tr>
              <a:tr h="1665198">
                <a:tc>
                  <a:txBody>
                    <a:bodyPr/>
                    <a:lstStyle/>
                    <a:p>
                      <a:r>
                        <a:rPr lang="tr-TR" sz="1200" b="1" dirty="0" err="1" smtClean="0"/>
                        <a:t>Master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Degree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MBA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Ms</a:t>
                      </a:r>
                      <a:r>
                        <a:rPr lang="tr-TR" sz="1200" baseline="0" dirty="0" smtClean="0"/>
                        <a:t>  in  Finance  and Accounting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Ms in Confilict Resolution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Ms in Business Information System 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Ms in Economics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Ms in International Realations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Ms in Tourism</a:t>
                      </a:r>
                      <a:r>
                        <a:rPr lang="tr-TR" sz="1200" baseline="0" dirty="0" smtClean="0"/>
                        <a:t> Management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Ms in Foreign Trade</a:t>
                      </a:r>
                      <a:endParaRPr lang="tr-TR" sz="1200" b="1" dirty="0"/>
                    </a:p>
                  </a:txBody>
                  <a:tcPr/>
                </a:tc>
              </a:tr>
              <a:tr h="911111">
                <a:tc>
                  <a:txBody>
                    <a:bodyPr/>
                    <a:lstStyle/>
                    <a:p>
                      <a:r>
                        <a:rPr lang="tr-TR" sz="1200" b="1" dirty="0" err="1" smtClean="0"/>
                        <a:t>PhD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Degree</a:t>
                      </a:r>
                      <a:r>
                        <a:rPr lang="tr-TR" sz="1200" b="1" baseline="0" dirty="0" smtClean="0"/>
                        <a:t> 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tr-TR" sz="1200" baseline="0" dirty="0" smtClean="0"/>
                        <a:t> Ph.D in business adminstration </a:t>
                      </a:r>
                      <a:endParaRPr lang="tr-TR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Ph.D</a:t>
                      </a:r>
                      <a:r>
                        <a:rPr lang="tr-TR" sz="1200" baseline="0" dirty="0" smtClean="0"/>
                        <a:t> in Economics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PhD</a:t>
                      </a:r>
                      <a:r>
                        <a:rPr lang="tr-TR" sz="1200" baseline="0" dirty="0" smtClean="0"/>
                        <a:t> in International Relations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PhD in</a:t>
                      </a:r>
                      <a:r>
                        <a:rPr lang="tr-TR" sz="1200" baseline="0" dirty="0" smtClean="0"/>
                        <a:t> Tourism Managemet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endParaRPr lang="tr-TR" sz="1200" dirty="0"/>
                    </a:p>
                  </a:txBody>
                  <a:tcPr/>
                </a:tc>
              </a:tr>
              <a:tr h="911111">
                <a:tc>
                  <a:txBody>
                    <a:bodyPr/>
                    <a:lstStyle/>
                    <a:p>
                      <a:r>
                        <a:rPr lang="tr-TR" sz="1200" b="1" dirty="0" err="1" smtClean="0"/>
                        <a:t>Double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Degree</a:t>
                      </a:r>
                      <a:r>
                        <a:rPr lang="tr-TR" sz="1200" b="1" baseline="0" dirty="0" smtClean="0"/>
                        <a:t>  </a:t>
                      </a:r>
                      <a:r>
                        <a:rPr lang="tr-TR" sz="1200" b="1" baseline="0" dirty="0" err="1" smtClean="0"/>
                        <a:t>with</a:t>
                      </a:r>
                      <a:r>
                        <a:rPr lang="tr-TR" sz="1200" b="1" baseline="0" dirty="0" smtClean="0"/>
                        <a:t> SUNY </a:t>
                      </a:r>
                    </a:p>
                    <a:p>
                      <a:r>
                        <a:rPr lang="tr-TR" sz="1200" b="1" baseline="0" dirty="0" smtClean="0"/>
                        <a:t>(</a:t>
                      </a:r>
                      <a:r>
                        <a:rPr lang="tr-TR" sz="1200" b="1" baseline="0" dirty="0" err="1" smtClean="0"/>
                        <a:t>Albany</a:t>
                      </a:r>
                      <a:r>
                        <a:rPr lang="tr-TR" sz="1200" b="1" baseline="0" dirty="0" smtClean="0"/>
                        <a:t> )</a:t>
                      </a:r>
                      <a:r>
                        <a:rPr lang="tr-TR" sz="1200" b="1" dirty="0" smtClean="0"/>
                        <a:t> 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err="1" smtClean="0"/>
                        <a:t>Business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 err="1" smtClean="0"/>
                        <a:t>Administration</a:t>
                      </a:r>
                      <a:endParaRPr lang="tr-TR" sz="1200" baseline="0" dirty="0" smtClean="0"/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b="1" baseline="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tr-TR" sz="1200" b="0" baseline="0" dirty="0" err="1" smtClean="0"/>
                        <a:t>Bachelor</a:t>
                      </a:r>
                      <a:r>
                        <a:rPr lang="tr-TR" sz="1200" b="0" baseline="0" dirty="0" smtClean="0"/>
                        <a:t> 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Economics</a:t>
                      </a:r>
                      <a:endParaRPr lang="tr-TR" sz="1200" dirty="0" smtClean="0"/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b="1" dirty="0" smtClean="0"/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200" b="0" baseline="0" dirty="0" err="1" smtClean="0"/>
                        <a:t>Bachelor</a:t>
                      </a:r>
                      <a:r>
                        <a:rPr lang="tr-TR" sz="1200" b="0" baseline="0" dirty="0" smtClean="0"/>
                        <a:t> </a:t>
                      </a:r>
                      <a:endParaRPr lang="tr-TR" sz="1200" b="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tr-TR" sz="1200" dirty="0" smtClean="0"/>
                        <a:t> International   </a:t>
                      </a:r>
                      <a:r>
                        <a:rPr lang="tr-TR" sz="1200" dirty="0" err="1" smtClean="0"/>
                        <a:t>Relations</a:t>
                      </a:r>
                      <a:endParaRPr lang="tr-TR" sz="1200" dirty="0" smtClean="0"/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b="1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tr-TR" sz="1200" b="0" dirty="0" err="1" smtClean="0"/>
                        <a:t>Bachelor</a:t>
                      </a:r>
                      <a:endParaRPr lang="tr-TR" sz="1200" b="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FFA-51C1-4DAB-B66D-AE7B4AEB1EFE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5736" y="304800"/>
            <a:ext cx="6603777" cy="685800"/>
          </a:xfrm>
        </p:spPr>
        <p:txBody>
          <a:bodyPr/>
          <a:lstStyle/>
          <a:p>
            <a:r>
              <a:rPr lang="tr-TR" dirty="0" smtClean="0"/>
              <a:t>Faculty of Business at a glance 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39752" y="836712"/>
            <a:ext cx="6459761" cy="53006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English -medium Instruction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Oppurtunity for Minor  Degree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Interdisciplinary Course Options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Double Major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International Week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Double Degree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International Summer School</a:t>
            </a:r>
            <a:endParaRPr lang="tr-TR" dirty="0"/>
          </a:p>
        </p:txBody>
      </p:sp>
      <p:pic>
        <p:nvPicPr>
          <p:cNvPr id="9" name="Picture 8" descr="INTERNATIONAL SUMMER SCHOOL POSTER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717032"/>
            <a:ext cx="176166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KARIYER MUTFAĞI AFİ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9551" y="1196752"/>
            <a:ext cx="174694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0C1-18EE-44EC-8205-241CC70C3F3B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304800"/>
            <a:ext cx="6459761" cy="685800"/>
          </a:xfrm>
        </p:spPr>
        <p:txBody>
          <a:bodyPr/>
          <a:lstStyle/>
          <a:p>
            <a:r>
              <a:rPr lang="tr-TR" dirty="0" smtClean="0"/>
              <a:t>Faculty of Business at a </a:t>
            </a:r>
            <a:r>
              <a:rPr lang="tr-TR" dirty="0" err="1" smtClean="0"/>
              <a:t>glance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411760" y="980728"/>
            <a:ext cx="6408712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r>
              <a:rPr lang="tr-TR" sz="1600" dirty="0" smtClean="0"/>
              <a:t> </a:t>
            </a:r>
            <a:r>
              <a:rPr lang="tr-TR" sz="1600" dirty="0" err="1" smtClean="0"/>
              <a:t>Curriculum</a:t>
            </a:r>
            <a:r>
              <a:rPr lang="tr-TR" sz="1600" dirty="0" smtClean="0"/>
              <a:t> </a:t>
            </a:r>
            <a:r>
              <a:rPr lang="tr-TR" sz="1600" dirty="0" err="1" smtClean="0"/>
              <a:t>updated</a:t>
            </a:r>
            <a:r>
              <a:rPr lang="tr-TR" sz="1600" dirty="0" smtClean="0"/>
              <a:t> in </a:t>
            </a:r>
            <a:r>
              <a:rPr lang="tr-TR" sz="1600" dirty="0" err="1" smtClean="0"/>
              <a:t>line</a:t>
            </a:r>
            <a:r>
              <a:rPr lang="tr-TR" sz="1600" dirty="0" smtClean="0"/>
              <a:t> </a:t>
            </a:r>
            <a:r>
              <a:rPr lang="tr-TR" sz="1600" dirty="0" err="1" smtClean="0"/>
              <a:t>with</a:t>
            </a:r>
            <a:r>
              <a:rPr lang="tr-TR" sz="1600" dirty="0" smtClean="0"/>
              <a:t> Bologna </a:t>
            </a:r>
            <a:r>
              <a:rPr lang="tr-TR" sz="1600" dirty="0" err="1" smtClean="0"/>
              <a:t>Principles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in </a:t>
            </a:r>
            <a:r>
              <a:rPr lang="tr-TR" sz="1600" dirty="0" err="1" smtClean="0"/>
              <a:t>use</a:t>
            </a:r>
            <a:r>
              <a:rPr lang="tr-TR" sz="1600" dirty="0" smtClean="0"/>
              <a:t> since 2011-2012 </a:t>
            </a:r>
            <a:r>
              <a:rPr lang="tr-TR" sz="1600" dirty="0" err="1" smtClean="0"/>
              <a:t>Academic</a:t>
            </a:r>
            <a:r>
              <a:rPr lang="tr-TR" sz="1600" dirty="0" smtClean="0"/>
              <a:t> </a:t>
            </a:r>
            <a:r>
              <a:rPr lang="tr-TR" sz="1600" dirty="0" err="1" smtClean="0"/>
              <a:t>Year</a:t>
            </a:r>
            <a:r>
              <a:rPr lang="tr-TR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r>
              <a:rPr lang="tr-TR" sz="1600" dirty="0" smtClean="0"/>
              <a:t> </a:t>
            </a:r>
            <a:r>
              <a:rPr lang="tr-TR" sz="1600" dirty="0" err="1" smtClean="0"/>
              <a:t>App</a:t>
            </a:r>
            <a:r>
              <a:rPr lang="tr-TR" sz="1600" dirty="0" smtClean="0"/>
              <a:t>. % 50 of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academic</a:t>
            </a:r>
            <a:r>
              <a:rPr lang="tr-TR" sz="1600" dirty="0" smtClean="0"/>
              <a:t> </a:t>
            </a:r>
            <a:r>
              <a:rPr lang="tr-TR" sz="1600" dirty="0" err="1" smtClean="0"/>
              <a:t>staff</a:t>
            </a:r>
            <a:r>
              <a:rPr lang="tr-TR" sz="1600" dirty="0" smtClean="0"/>
              <a:t>  </a:t>
            </a:r>
            <a:r>
              <a:rPr lang="tr-TR" sz="1600" dirty="0" err="1" smtClean="0"/>
              <a:t>obtain</a:t>
            </a:r>
            <a:r>
              <a:rPr lang="tr-TR" sz="1600" dirty="0" smtClean="0"/>
              <a:t> </a:t>
            </a:r>
            <a:r>
              <a:rPr lang="tr-TR" sz="1600" dirty="0" err="1" smtClean="0"/>
              <a:t>their</a:t>
            </a:r>
            <a:r>
              <a:rPr lang="tr-TR" sz="1600" dirty="0" smtClean="0"/>
              <a:t> </a:t>
            </a:r>
            <a:r>
              <a:rPr lang="tr-TR" sz="1600" dirty="0" err="1" smtClean="0"/>
              <a:t>PhD</a:t>
            </a:r>
            <a:r>
              <a:rPr lang="tr-TR" sz="1600" dirty="0" smtClean="0"/>
              <a:t>. &amp; </a:t>
            </a:r>
            <a:r>
              <a:rPr lang="tr-TR" sz="1600" dirty="0" err="1" smtClean="0"/>
              <a:t>master</a:t>
            </a:r>
            <a:r>
              <a:rPr lang="tr-TR" sz="1600" dirty="0" smtClean="0"/>
              <a:t> </a:t>
            </a:r>
            <a:r>
              <a:rPr lang="tr-TR" sz="1600" dirty="0" err="1" smtClean="0"/>
              <a:t>degree</a:t>
            </a:r>
            <a:r>
              <a:rPr lang="tr-TR" sz="1600" dirty="0" smtClean="0"/>
              <a:t> </a:t>
            </a:r>
            <a:r>
              <a:rPr lang="tr-TR" sz="1600" dirty="0" err="1" smtClean="0"/>
              <a:t>from</a:t>
            </a:r>
            <a:r>
              <a:rPr lang="tr-TR" sz="1600" dirty="0" smtClean="0"/>
              <a:t> </a:t>
            </a:r>
            <a:r>
              <a:rPr lang="tr-TR" sz="1600" dirty="0" err="1" smtClean="0"/>
              <a:t>leading</a:t>
            </a:r>
            <a:r>
              <a:rPr lang="tr-TR" sz="1600" dirty="0" smtClean="0"/>
              <a:t> </a:t>
            </a:r>
            <a:r>
              <a:rPr lang="tr-TR" sz="1600" dirty="0" err="1" smtClean="0"/>
              <a:t>universities</a:t>
            </a:r>
            <a:r>
              <a:rPr lang="tr-TR" sz="1600" dirty="0" smtClean="0"/>
              <a:t> in  North </a:t>
            </a:r>
            <a:r>
              <a:rPr lang="tr-TR" sz="1600" dirty="0" err="1" smtClean="0"/>
              <a:t>America</a:t>
            </a:r>
            <a:r>
              <a:rPr lang="tr-TR" sz="1600" dirty="0" smtClean="0"/>
              <a:t> , </a:t>
            </a:r>
            <a:r>
              <a:rPr lang="tr-TR" sz="1600" dirty="0" err="1" smtClean="0"/>
              <a:t>Asia</a:t>
            </a:r>
            <a:r>
              <a:rPr lang="tr-TR" sz="1600" dirty="0" smtClean="0"/>
              <a:t> – </a:t>
            </a:r>
            <a:r>
              <a:rPr lang="tr-TR" sz="1600" dirty="0" err="1" smtClean="0"/>
              <a:t>Pasific</a:t>
            </a:r>
            <a:r>
              <a:rPr lang="tr-TR" sz="1600" dirty="0" smtClean="0"/>
              <a:t> </a:t>
            </a:r>
            <a:r>
              <a:rPr lang="tr-TR" sz="1600" dirty="0" err="1" smtClean="0"/>
              <a:t>or</a:t>
            </a:r>
            <a:r>
              <a:rPr lang="tr-TR" sz="1600" dirty="0" smtClean="0"/>
              <a:t> </a:t>
            </a:r>
            <a:r>
              <a:rPr lang="tr-TR" sz="1600" dirty="0" err="1" smtClean="0"/>
              <a:t>Europe</a:t>
            </a: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r>
              <a:rPr lang="tr-TR" sz="1600" dirty="0" smtClean="0"/>
              <a:t> Several ongoing and completed research projects from FP7 , European Science Foundation and Scientific and Technological Research Council </a:t>
            </a:r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r>
              <a:rPr lang="tr-TR" sz="1600" dirty="0" smtClean="0"/>
              <a:t> Student Population is 1800 as of May 2017</a:t>
            </a:r>
          </a:p>
          <a:p>
            <a:endParaRPr lang="tr-TR" sz="1600" dirty="0" smtClean="0"/>
          </a:p>
          <a:p>
            <a:pPr>
              <a:buFont typeface="Wingdings" pitchFamily="2" charset="2"/>
              <a:buChar char="q"/>
            </a:pPr>
            <a:r>
              <a:rPr lang="tr-TR" sz="1600" dirty="0" smtClean="0"/>
              <a:t> Academic staff population is 100 including </a:t>
            </a:r>
            <a:r>
              <a:rPr lang="tr-TR" sz="1600" dirty="0" err="1" smtClean="0"/>
              <a:t>research</a:t>
            </a:r>
            <a:r>
              <a:rPr lang="tr-TR" sz="1600" dirty="0" smtClean="0"/>
              <a:t> </a:t>
            </a:r>
            <a:r>
              <a:rPr lang="tr-TR" sz="1600" dirty="0" err="1" smtClean="0"/>
              <a:t>assistants</a:t>
            </a:r>
            <a:endParaRPr lang="tr-TR" sz="1600" dirty="0" smtClean="0"/>
          </a:p>
          <a:p>
            <a:r>
              <a:rPr lang="tr-TR" sz="1600" dirty="0" smtClean="0"/>
              <a:t> </a:t>
            </a:r>
          </a:p>
          <a:p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 smtClean="0"/>
          </a:p>
          <a:p>
            <a:pPr>
              <a:buFont typeface="Wingdings" pitchFamily="2" charset="2"/>
              <a:buChar char="q"/>
            </a:pPr>
            <a:endParaRPr lang="tr-TR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7AA-3D59-4531-B524-8EDAB2FE24CB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27784" y="304800"/>
            <a:ext cx="6171729" cy="533400"/>
          </a:xfrm>
        </p:spPr>
        <p:txBody>
          <a:bodyPr/>
          <a:lstStyle/>
          <a:p>
            <a:r>
              <a:rPr lang="tr-TR" dirty="0" smtClean="0"/>
              <a:t>Faculty </a:t>
            </a:r>
            <a:r>
              <a:rPr lang="tr-TR" dirty="0" err="1" smtClean="0"/>
              <a:t>Population</a:t>
            </a:r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2627784" y="1124744"/>
          <a:ext cx="6167537" cy="4369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20"/>
                <a:gridCol w="1440160"/>
                <a:gridCol w="1847057"/>
              </a:tblGrid>
              <a:tr h="690938"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  </a:t>
                      </a:r>
                      <a:endParaRPr lang="tr-TR" dirty="0"/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Academic  Staff   </a:t>
                      </a:r>
                    </a:p>
                    <a:p>
                      <a:pPr algn="ctr"/>
                      <a:r>
                        <a:rPr lang="tr-TR" dirty="0" smtClean="0"/>
                        <a:t>(100)</a:t>
                      </a:r>
                      <a:endParaRPr lang="tr-TR" dirty="0"/>
                    </a:p>
                  </a:txBody>
                  <a:tcPr>
                    <a:solidFill>
                      <a:srgbClr val="008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Student</a:t>
                      </a:r>
                      <a:r>
                        <a:rPr lang="tr-TR" baseline="0" dirty="0" smtClean="0"/>
                        <a:t> Population  (1800)</a:t>
                      </a:r>
                      <a:endParaRPr lang="tr-TR" dirty="0"/>
                    </a:p>
                  </a:txBody>
                  <a:tcPr>
                    <a:solidFill>
                      <a:srgbClr val="008E90"/>
                    </a:solidFill>
                  </a:tcPr>
                </a:tc>
              </a:tr>
              <a:tr h="690938">
                <a:tc>
                  <a:txBody>
                    <a:bodyPr/>
                    <a:lstStyle/>
                    <a:p>
                      <a:r>
                        <a:rPr lang="tr-TR" dirty="0" smtClean="0"/>
                        <a:t>Business Administration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39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448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0938">
                <a:tc>
                  <a:txBody>
                    <a:bodyPr/>
                    <a:lstStyle/>
                    <a:p>
                      <a:r>
                        <a:rPr lang="tr-TR" dirty="0" smtClean="0"/>
                        <a:t>Economics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0938">
                <a:tc>
                  <a:txBody>
                    <a:bodyPr/>
                    <a:lstStyle/>
                    <a:p>
                      <a:r>
                        <a:rPr lang="tr-TR" dirty="0" smtClean="0"/>
                        <a:t>International</a:t>
                      </a:r>
                      <a:r>
                        <a:rPr lang="tr-TR" baseline="0" dirty="0" smtClean="0"/>
                        <a:t> Relations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22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270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0938">
                <a:tc>
                  <a:txBody>
                    <a:bodyPr/>
                    <a:lstStyle/>
                    <a:p>
                      <a:r>
                        <a:rPr lang="tr-TR" dirty="0" smtClean="0"/>
                        <a:t>Tourism</a:t>
                      </a:r>
                      <a:r>
                        <a:rPr lang="tr-TR" baseline="0" dirty="0" smtClean="0"/>
                        <a:t> Management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14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224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0938">
                <a:tc>
                  <a:txBody>
                    <a:bodyPr/>
                    <a:lstStyle/>
                    <a:p>
                      <a:r>
                        <a:rPr lang="tr-TR" dirty="0" smtClean="0"/>
                        <a:t>International Bus. and Trade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297</a:t>
                      </a:r>
                      <a:endParaRPr lang="tr-T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E157-6F7F-4455-A395-A9FC0F75E269}" type="datetime1">
              <a:rPr lang="tr-TR" smtClean="0"/>
              <a:pPr/>
              <a:t>12.06.2017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A4B-2F3E-4EF6-A5C1-C6002E8EDE7A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“Learn, Think, Progress”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797</Words>
  <Application>Microsoft Office PowerPoint</Application>
  <PresentationFormat>Ekran Gösterisi (4:3)</PresentationFormat>
  <Paragraphs>296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Theme</vt:lpstr>
      <vt:lpstr>DOKUZ EYLUL UNIVERSITY FACULTY OF BUSINESS</vt:lpstr>
      <vt:lpstr>İzmir City </vt:lpstr>
      <vt:lpstr>Dokuz Eylül University (DEU)</vt:lpstr>
      <vt:lpstr>Faculty of Business  Vision,  Mission, Values and Motto </vt:lpstr>
      <vt:lpstr>                                                                         Departments</vt:lpstr>
      <vt:lpstr>Programs  offered  by  the Faculty </vt:lpstr>
      <vt:lpstr>Faculty of Business at a glance </vt:lpstr>
      <vt:lpstr>Faculty of Business at a glance </vt:lpstr>
      <vt:lpstr>Faculty Population </vt:lpstr>
      <vt:lpstr>DEU Faculty of Business International Relations Office   </vt:lpstr>
      <vt:lpstr>Slayt 11</vt:lpstr>
      <vt:lpstr>                                International Student Placement Exam And Government Scholarship Agreements </vt:lpstr>
      <vt:lpstr>PROJECTS  and  NETWORKS</vt:lpstr>
      <vt:lpstr>JOURNALS</vt:lpstr>
      <vt:lpstr>ECTS &amp; DS LABEL </vt:lpstr>
      <vt:lpstr>  </vt:lpstr>
    </vt:vector>
  </TitlesOfParts>
  <Company>isletme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07-245</dc:creator>
  <cp:lastModifiedBy>isinsu</cp:lastModifiedBy>
  <cp:revision>95</cp:revision>
  <dcterms:created xsi:type="dcterms:W3CDTF">2013-03-04T09:24:34Z</dcterms:created>
  <dcterms:modified xsi:type="dcterms:W3CDTF">2017-06-12T13:21:40Z</dcterms:modified>
</cp:coreProperties>
</file>