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90" r:id="rId4"/>
    <p:sldId id="272" r:id="rId5"/>
    <p:sldId id="305" r:id="rId6"/>
    <p:sldId id="301" r:id="rId7"/>
    <p:sldId id="292" r:id="rId8"/>
    <p:sldId id="306" r:id="rId9"/>
    <p:sldId id="307" r:id="rId10"/>
    <p:sldId id="308" r:id="rId11"/>
    <p:sldId id="285" r:id="rId12"/>
    <p:sldId id="284" r:id="rId13"/>
  </p:sldIdLst>
  <p:sldSz cx="9144000" cy="6858000" type="screen4x3"/>
  <p:notesSz cx="7010400" cy="9296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5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5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46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02" y="0"/>
            <a:ext cx="3038445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FB903-E627-4C5C-81C6-E55B29E96A77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60"/>
            <a:ext cx="3038446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02" y="8829860"/>
            <a:ext cx="3038445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0892D-EC8F-49D5-856C-36870A3EA5D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0319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46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970302" y="0"/>
            <a:ext cx="3038445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1D77D-4E88-44B7-9EA8-F68D0ED3D34F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700545" y="4415679"/>
            <a:ext cx="5609311" cy="418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8829860"/>
            <a:ext cx="3038446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970302" y="8829860"/>
            <a:ext cx="3038445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DCD1A-F77B-48A1-982E-25A054AC2FA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43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CD1A-F77B-48A1-982E-25A054AC2FA7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70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CD1A-F77B-48A1-982E-25A054AC2FA7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CD1A-F77B-48A1-982E-25A054AC2FA7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50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CD1A-F77B-48A1-982E-25A054AC2FA7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66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CB18-B87D-4C65-9593-233CA107E0E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B72C-4E5A-4D93-9302-30CBFA983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CB18-B87D-4C65-9593-233CA107E0E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B72C-4E5A-4D93-9302-30CBFA983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CB18-B87D-4C65-9593-233CA107E0E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B72C-4E5A-4D93-9302-30CBFA983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CB18-B87D-4C65-9593-233CA107E0E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B72C-4E5A-4D93-9302-30CBFA983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CB18-B87D-4C65-9593-233CA107E0E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B72C-4E5A-4D93-9302-30CBFA983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CB18-B87D-4C65-9593-233CA107E0E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B72C-4E5A-4D93-9302-30CBFA983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CB18-B87D-4C65-9593-233CA107E0E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B72C-4E5A-4D93-9302-30CBFA983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CB18-B87D-4C65-9593-233CA107E0E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B72C-4E5A-4D93-9302-30CBFA983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CB18-B87D-4C65-9593-233CA107E0E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B72C-4E5A-4D93-9302-30CBFA983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CB18-B87D-4C65-9593-233CA107E0E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9B72C-4E5A-4D93-9302-30CBFA9833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CB18-B87D-4C65-9593-233CA107E0E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D9B72C-4E5A-4D93-9302-30CBFA98339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58CB18-B87D-4C65-9593-233CA107E0EE}" type="datetimeFigureOut">
              <a:rPr lang="tr-TR" smtClean="0"/>
              <a:pPr/>
              <a:t>17.03.2022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D9B72C-4E5A-4D93-9302-30CBFA98339D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kleijk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lars-kortenschijl-3031761aa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92" y="5229200"/>
            <a:ext cx="7851648" cy="1139552"/>
          </a:xfrm>
        </p:spPr>
        <p:txBody>
          <a:bodyPr/>
          <a:lstStyle/>
          <a:p>
            <a:pPr algn="l"/>
            <a:r>
              <a:rPr lang="tr-T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11-13 May 2022</a:t>
            </a:r>
            <a:endParaRPr lang="tr-TR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33" y="1268760"/>
            <a:ext cx="7675831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" y="0"/>
            <a:ext cx="9144000" cy="14127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Ralf Kleijkers &amp; Lecturer Lars Kortenschijl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b="1" dirty="0"/>
              <a:t>Saxion School of Commerce and Entrepreneurship ,Netherlands </a:t>
            </a:r>
            <a:br>
              <a:rPr lang="tr-TR" sz="1800" b="1" dirty="0"/>
            </a:br>
            <a:r>
              <a:rPr lang="tr-TR" sz="1800" b="1" dirty="0" smtClean="0"/>
              <a:t>Managing Digital Transformation ( an overview) </a:t>
            </a:r>
            <a:endParaRPr lang="tr-TR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" y="1628800"/>
            <a:ext cx="9135480" cy="51845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r-TR" sz="3400" b="1" u="sng" dirty="0" smtClean="0">
                <a:solidFill>
                  <a:srgbClr val="C00000"/>
                </a:solidFill>
              </a:rPr>
              <a:t>Course Objective: </a:t>
            </a:r>
          </a:p>
          <a:p>
            <a:pPr>
              <a:buNone/>
            </a:pPr>
            <a:r>
              <a:rPr lang="en-GB" sz="3400" b="1" dirty="0"/>
              <a:t>The course will be designed for students with a high interest in entrepreneurship </a:t>
            </a:r>
            <a:endParaRPr lang="tr-TR" sz="3400" b="1" dirty="0" smtClean="0"/>
          </a:p>
          <a:p>
            <a:pPr>
              <a:buNone/>
            </a:pPr>
            <a:r>
              <a:rPr lang="en-GB" sz="3400" b="1" dirty="0" smtClean="0"/>
              <a:t>and management</a:t>
            </a:r>
            <a:r>
              <a:rPr lang="en-GB" sz="3400" b="1" dirty="0"/>
              <a:t>. The course will address the core elements of the Digital </a:t>
            </a:r>
            <a:r>
              <a:rPr lang="en-GB" sz="3400" b="1" dirty="0" smtClean="0"/>
              <a:t>Transformation</a:t>
            </a:r>
            <a:endParaRPr lang="tr-TR" sz="3400" b="1" dirty="0" smtClean="0"/>
          </a:p>
          <a:p>
            <a:pPr>
              <a:buNone/>
            </a:pPr>
            <a:r>
              <a:rPr lang="en-GB" sz="3400" b="1" dirty="0" smtClean="0"/>
              <a:t>Model</a:t>
            </a:r>
            <a:r>
              <a:rPr lang="en-GB" sz="3400" b="1" dirty="0"/>
              <a:t>. The main objective of the course is to make future digital leaders aware of </a:t>
            </a:r>
            <a:r>
              <a:rPr lang="en-GB" sz="3400" b="1" dirty="0" smtClean="0"/>
              <a:t>the</a:t>
            </a:r>
            <a:r>
              <a:rPr lang="tr-TR" sz="3400" b="1" dirty="0" smtClean="0"/>
              <a:t> </a:t>
            </a:r>
            <a:r>
              <a:rPr lang="en-GB" sz="3400" b="1" dirty="0" smtClean="0"/>
              <a:t>elements</a:t>
            </a:r>
            <a:r>
              <a:rPr lang="tr-TR" sz="3400" b="1" dirty="0" smtClean="0"/>
              <a:t> </a:t>
            </a:r>
            <a:r>
              <a:rPr lang="en-GB" sz="3400" b="1" dirty="0" smtClean="0"/>
              <a:t>that </a:t>
            </a:r>
            <a:r>
              <a:rPr lang="en-GB" sz="3400" b="1" dirty="0"/>
              <a:t>enable  and threat successful digital transformations.</a:t>
            </a:r>
            <a:endParaRPr lang="tr-TR" sz="3400" b="1" dirty="0"/>
          </a:p>
          <a:p>
            <a:pPr>
              <a:buNone/>
            </a:pPr>
            <a:endParaRPr lang="tr-TR" sz="3400" b="1" dirty="0" smtClean="0"/>
          </a:p>
          <a:p>
            <a:pPr>
              <a:buNone/>
            </a:pPr>
            <a:r>
              <a:rPr lang="tr-TR" sz="3400" b="1" u="sng" dirty="0" smtClean="0">
                <a:solidFill>
                  <a:srgbClr val="C00000"/>
                </a:solidFill>
              </a:rPr>
              <a:t>Learning Outcomes:</a:t>
            </a:r>
          </a:p>
          <a:p>
            <a:pPr lvl="0"/>
            <a:r>
              <a:rPr lang="en-US" sz="3400" b="1" dirty="0"/>
              <a:t>Understand the critical components of digital transformation</a:t>
            </a:r>
          </a:p>
          <a:p>
            <a:pPr lvl="0"/>
            <a:r>
              <a:rPr lang="en-US" sz="3400" b="1" dirty="0"/>
              <a:t>Understand the technologies drivers of data driven </a:t>
            </a:r>
            <a:r>
              <a:rPr lang="en-US" sz="3400" b="1" dirty="0" smtClean="0"/>
              <a:t>organizations</a:t>
            </a:r>
            <a:endParaRPr lang="en-US" sz="3400" b="1" dirty="0"/>
          </a:p>
          <a:p>
            <a:pPr lvl="0" fontAlgn="base"/>
            <a:r>
              <a:rPr lang="en-GB" sz="3400" b="1" dirty="0"/>
              <a:t>Recognize and identify the key technologies and trends that drive data. Learners will be able to assess the impact of these technologies and trends.  </a:t>
            </a:r>
            <a:endParaRPr lang="en-US" sz="3400" b="1" dirty="0"/>
          </a:p>
          <a:p>
            <a:pPr lvl="0" fontAlgn="base"/>
            <a:r>
              <a:rPr lang="en-GB" sz="3400" b="1" dirty="0" smtClean="0"/>
              <a:t>Understand how to create business value triggered by improved data-driven decision making. </a:t>
            </a:r>
            <a:endParaRPr lang="en-US" sz="3400" b="1" dirty="0" smtClean="0"/>
          </a:p>
          <a:p>
            <a:pPr lvl="0" fontAlgn="base"/>
            <a:r>
              <a:rPr lang="en-GB" sz="3400" b="1" dirty="0" smtClean="0"/>
              <a:t>Understand the foundations of ethics, digital and automated decision making. </a:t>
            </a:r>
            <a:endParaRPr lang="en-US" sz="3400" b="1" dirty="0" smtClean="0"/>
          </a:p>
          <a:p>
            <a:r>
              <a:rPr lang="en-GB" sz="3400" b="1" dirty="0" smtClean="0"/>
              <a:t>Understand and assess the risks related to applicable ethical principles (like transparency, responsibility, competence, trust and empathy) and guidelines. </a:t>
            </a:r>
            <a:endParaRPr lang="tr-TR" sz="34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sz="3400" b="1" dirty="0" smtClean="0"/>
          </a:p>
          <a:p>
            <a:pPr marL="0" indent="0">
              <a:buNone/>
            </a:pPr>
            <a:r>
              <a:rPr lang="en-GB" sz="3400" u="sng" dirty="0">
                <a:hlinkClick r:id="rId3"/>
              </a:rPr>
              <a:t>https://www.linkedin.com/in/kleijkers/</a:t>
            </a:r>
            <a:endParaRPr lang="en-US" sz="3400" dirty="0"/>
          </a:p>
          <a:p>
            <a:pPr marL="0" indent="0">
              <a:buNone/>
            </a:pPr>
            <a:r>
              <a:rPr lang="en-GB" sz="3400" u="sng" dirty="0">
                <a:hlinkClick r:id="rId4"/>
              </a:rPr>
              <a:t>https://www.linkedin.com/in/lars-kortenschijl-3031761aa/</a:t>
            </a:r>
            <a:endParaRPr lang="en-US" sz="3400" dirty="0"/>
          </a:p>
          <a:p>
            <a:pPr>
              <a:buNone/>
            </a:pPr>
            <a:endParaRPr lang="tr-TR" sz="29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tr-TR" sz="3400" b="1" dirty="0" smtClean="0">
                <a:solidFill>
                  <a:schemeClr val="tx2"/>
                </a:solidFill>
              </a:rPr>
              <a:t> </a:t>
            </a:r>
            <a:r>
              <a:rPr lang="tr-TR" sz="3400" b="1" dirty="0">
                <a:solidFill>
                  <a:schemeClr val="tx2"/>
                </a:solidFill>
              </a:rPr>
              <a:t>	 </a:t>
            </a:r>
            <a:r>
              <a:rPr lang="tr-TR" sz="3400" b="1" dirty="0" smtClean="0">
                <a:solidFill>
                  <a:schemeClr val="tx2"/>
                </a:solidFill>
              </a:rPr>
              <a:t>3rd &amp; 4th year and graduate students </a:t>
            </a:r>
          </a:p>
          <a:p>
            <a:pPr>
              <a:buNone/>
            </a:pPr>
            <a:endParaRPr lang="tr-TR" sz="3400" dirty="0" smtClean="0"/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728192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IW Course </a:t>
            </a:r>
            <a:r>
              <a:rPr lang="tr-TR" sz="2800" b="1" dirty="0" err="1" smtClean="0"/>
              <a:t>Hours</a:t>
            </a:r>
            <a:r>
              <a:rPr lang="tr-TR" sz="2800" b="1" dirty="0" smtClean="0"/>
              <a:t>  </a:t>
            </a:r>
            <a:r>
              <a:rPr lang="tr-TR" sz="2800" b="1" smtClean="0"/>
              <a:t>( 11,12,13 </a:t>
            </a:r>
            <a:r>
              <a:rPr lang="tr-TR" sz="2800" b="1" dirty="0" smtClean="0"/>
              <a:t>May ) 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45104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 smtClean="0">
                <a:solidFill>
                  <a:srgbClr val="FF0000"/>
                </a:solidFill>
                <a:latin typeface="+mj-lt"/>
              </a:rPr>
              <a:t> 11th of May 2022, Wednesday </a:t>
            </a:r>
          </a:p>
          <a:p>
            <a:pPr algn="just">
              <a:buNone/>
            </a:pPr>
            <a:r>
              <a:rPr lang="tr-TR" sz="2400" b="1" i="1" dirty="0" smtClean="0">
                <a:solidFill>
                  <a:srgbClr val="00B0F0"/>
                </a:solidFill>
                <a:latin typeface="+mj-lt"/>
              </a:rPr>
              <a:t>     13.00-15.35</a:t>
            </a:r>
          </a:p>
          <a:p>
            <a:pPr algn="just">
              <a:buNone/>
            </a:pPr>
            <a:endParaRPr lang="tr-TR" sz="2400" b="1" i="1" dirty="0" smtClean="0">
              <a:solidFill>
                <a:srgbClr val="00B0F0"/>
              </a:solidFill>
              <a:latin typeface="+mj-lt"/>
            </a:endParaRPr>
          </a:p>
          <a:p>
            <a:pPr algn="just"/>
            <a:r>
              <a:rPr lang="tr-TR" sz="2400" b="1" i="1" dirty="0" smtClean="0">
                <a:solidFill>
                  <a:srgbClr val="FF0000"/>
                </a:solidFill>
                <a:latin typeface="+mj-lt"/>
              </a:rPr>
              <a:t>12th of May 2022 , Thursday </a:t>
            </a:r>
          </a:p>
          <a:p>
            <a:pPr algn="just">
              <a:buNone/>
            </a:pPr>
            <a:r>
              <a:rPr lang="tr-TR" sz="2400" b="1" i="1" dirty="0" smtClean="0">
                <a:solidFill>
                  <a:srgbClr val="00B0F0"/>
                </a:solidFill>
                <a:latin typeface="+mj-lt"/>
              </a:rPr>
              <a:t>    9.30 -12.15 </a:t>
            </a:r>
          </a:p>
          <a:p>
            <a:pPr algn="just">
              <a:buNone/>
            </a:pPr>
            <a:endParaRPr lang="tr-TR" sz="2400" b="1" i="1" dirty="0" smtClean="0">
              <a:solidFill>
                <a:srgbClr val="00B0F0"/>
              </a:solidFill>
              <a:latin typeface="+mj-lt"/>
            </a:endParaRPr>
          </a:p>
          <a:p>
            <a:pPr algn="just"/>
            <a:r>
              <a:rPr lang="tr-TR" sz="2400" b="1" i="1" dirty="0" smtClean="0">
                <a:solidFill>
                  <a:srgbClr val="FF0000"/>
                </a:solidFill>
                <a:latin typeface="+mj-lt"/>
              </a:rPr>
              <a:t>13th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+mj-lt"/>
              </a:rPr>
              <a:t>of 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Ma</a:t>
            </a:r>
            <a:r>
              <a:rPr lang="tr-TR" sz="2400" b="1" i="1" dirty="0" smtClean="0">
                <a:solidFill>
                  <a:srgbClr val="FF0000"/>
                </a:solidFill>
                <a:latin typeface="+mj-lt"/>
              </a:rPr>
              <a:t>y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 20</a:t>
            </a:r>
            <a:r>
              <a:rPr lang="tr-TR" sz="2400" b="1" i="1" dirty="0" smtClean="0">
                <a:solidFill>
                  <a:srgbClr val="FF0000"/>
                </a:solidFill>
                <a:latin typeface="+mj-lt"/>
              </a:rPr>
              <a:t>22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tr-TR" sz="2400" b="1" i="1" dirty="0" smtClean="0">
                <a:solidFill>
                  <a:srgbClr val="FF0000"/>
                </a:solidFill>
                <a:latin typeface="+mj-lt"/>
              </a:rPr>
              <a:t>Friday 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  <a:p>
            <a:pPr algn="just">
              <a:buNone/>
            </a:pPr>
            <a:r>
              <a:rPr lang="tr-TR" sz="2400" b="1" i="1" dirty="0" smtClean="0">
                <a:solidFill>
                  <a:srgbClr val="00B0F0"/>
                </a:solidFill>
                <a:latin typeface="+mj-lt"/>
              </a:rPr>
              <a:t>    </a:t>
            </a:r>
            <a:r>
              <a:rPr lang="en-US" sz="2400" b="1" i="1" dirty="0" smtClean="0">
                <a:solidFill>
                  <a:srgbClr val="00B0F0"/>
                </a:solidFill>
                <a:latin typeface="+mj-lt"/>
              </a:rPr>
              <a:t>9.30 </a:t>
            </a:r>
            <a:r>
              <a:rPr lang="en-US" sz="2400" b="1" i="1" dirty="0">
                <a:solidFill>
                  <a:srgbClr val="00B0F0"/>
                </a:solidFill>
                <a:latin typeface="+mj-lt"/>
              </a:rPr>
              <a:t>-</a:t>
            </a:r>
            <a:r>
              <a:rPr lang="en-US" sz="2400" b="1" i="1" dirty="0" smtClean="0">
                <a:solidFill>
                  <a:srgbClr val="00B0F0"/>
                </a:solidFill>
                <a:latin typeface="+mj-lt"/>
              </a:rPr>
              <a:t>12.</a:t>
            </a:r>
            <a:r>
              <a:rPr lang="tr-TR" sz="2400" b="1" i="1" dirty="0" smtClean="0">
                <a:solidFill>
                  <a:srgbClr val="00B0F0"/>
                </a:solidFill>
                <a:latin typeface="+mj-lt"/>
              </a:rPr>
              <a:t>1</a:t>
            </a:r>
            <a:r>
              <a:rPr lang="en-US" sz="2400" b="1" i="1" dirty="0" smtClean="0">
                <a:solidFill>
                  <a:srgbClr val="00B0F0"/>
                </a:solidFill>
                <a:latin typeface="+mj-lt"/>
              </a:rPr>
              <a:t>5 </a:t>
            </a:r>
            <a:endParaRPr lang="en-US" sz="2400" b="1" i="1" dirty="0">
              <a:solidFill>
                <a:srgbClr val="00B0F0"/>
              </a:solidFill>
              <a:latin typeface="+mj-lt"/>
            </a:endParaRPr>
          </a:p>
          <a:p>
            <a:pPr algn="just">
              <a:buNone/>
            </a:pPr>
            <a:endParaRPr lang="tr-TR" sz="2400" b="1" i="1" dirty="0" smtClean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451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4000" b="1" i="1" dirty="0" smtClean="0">
                <a:solidFill>
                  <a:srgbClr val="0070C0"/>
                </a:solidFill>
                <a:latin typeface="+mj-lt"/>
              </a:rPr>
              <a:t>Thanks for listening...</a:t>
            </a:r>
          </a:p>
          <a:p>
            <a:pPr algn="just">
              <a:buNone/>
            </a:pPr>
            <a:r>
              <a:rPr lang="tr-TR" sz="4000" b="1" i="1" dirty="0" smtClean="0">
                <a:solidFill>
                  <a:srgbClr val="0070C0"/>
                </a:solidFill>
                <a:latin typeface="+mj-lt"/>
              </a:rPr>
              <a:t>QUESTIONS???</a:t>
            </a:r>
          </a:p>
        </p:txBody>
      </p:sp>
      <p:pic>
        <p:nvPicPr>
          <p:cNvPr id="1026" name="Picture 2" descr="C:\Users\user\AppData\Local\Microsoft\Windows\Temporary Internet Files\Content.IE5\D14NYN7U\question-mar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2557140" cy="2557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7344816" cy="1800200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Registration to the courses  will be online</a:t>
            </a:r>
          </a:p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o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n 23rd &amp; 24th  of March 2022</a:t>
            </a:r>
          </a:p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Please Follow Social Media Accounts and Website of the Faculty!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44522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OF THE PRESENTATION</a:t>
            </a:r>
          </a:p>
          <a:p>
            <a:pPr algn="ctr"/>
            <a:r>
              <a:rPr lang="tr-TR" sz="2000" b="1" u="sng" dirty="0" smtClean="0">
                <a:solidFill>
                  <a:schemeClr val="bg1"/>
                </a:solidFill>
              </a:rPr>
              <a:t>instructions</a:t>
            </a:r>
            <a:r>
              <a:rPr lang="tr-TR" sz="2000" dirty="0" smtClean="0">
                <a:solidFill>
                  <a:schemeClr val="bg1"/>
                </a:solidFill>
              </a:rPr>
              <a:t>, </a:t>
            </a:r>
            <a:r>
              <a:rPr lang="tr-TR" sz="2000" b="1" u="sng" dirty="0" smtClean="0">
                <a:solidFill>
                  <a:schemeClr val="bg1"/>
                </a:solidFill>
              </a:rPr>
              <a:t>content of the courses </a:t>
            </a:r>
            <a:r>
              <a:rPr lang="tr-TR" sz="2000" b="1" dirty="0" smtClean="0">
                <a:solidFill>
                  <a:schemeClr val="bg1"/>
                </a:solidFill>
              </a:rPr>
              <a:t>and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b="1" u="sng" dirty="0" smtClean="0">
                <a:solidFill>
                  <a:schemeClr val="bg1"/>
                </a:solidFill>
              </a:rPr>
              <a:t>instructors of International </a:t>
            </a:r>
            <a:r>
              <a:rPr lang="tr-TR" sz="2000" b="1" u="sng" dirty="0" err="1" smtClean="0">
                <a:solidFill>
                  <a:schemeClr val="bg1"/>
                </a:solidFill>
              </a:rPr>
              <a:t>Week</a:t>
            </a:r>
            <a:r>
              <a:rPr lang="tr-TR" sz="2000" b="1" u="sng" dirty="0" smtClean="0">
                <a:solidFill>
                  <a:schemeClr val="bg1"/>
                </a:solidFill>
              </a:rPr>
              <a:t> </a:t>
            </a:r>
            <a:r>
              <a:rPr lang="tr-TR" sz="2000" dirty="0" smtClean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155679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Maiandra GD" pitchFamily="34" charset="0"/>
              </a:rPr>
              <a:t>Opportunity for meeting different instructors from different countries...</a:t>
            </a:r>
          </a:p>
          <a:p>
            <a:pPr algn="ctr"/>
            <a:endParaRPr lang="tr-TR" b="1" dirty="0" smtClean="0">
              <a:solidFill>
                <a:schemeClr val="bg1"/>
              </a:solidFill>
              <a:latin typeface="Maiandra GD" pitchFamily="34" charset="0"/>
            </a:endParaRPr>
          </a:p>
          <a:p>
            <a:pPr algn="ctr"/>
            <a:r>
              <a:rPr lang="tr-TR" b="1" dirty="0">
                <a:solidFill>
                  <a:schemeClr val="bg1"/>
                </a:solidFill>
                <a:latin typeface="Maiandra GD" pitchFamily="34" charset="0"/>
              </a:rPr>
              <a:t>6</a:t>
            </a:r>
            <a:r>
              <a:rPr lang="tr-TR" b="1" dirty="0" smtClean="0">
                <a:solidFill>
                  <a:schemeClr val="bg1"/>
                </a:solidFill>
                <a:latin typeface="Maiandra GD" pitchFamily="34" charset="0"/>
              </a:rPr>
              <a:t> different instructors</a:t>
            </a:r>
            <a:endParaRPr lang="tr-TR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62036"/>
            <a:ext cx="2592288" cy="1530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chemeClr val="tx2">
                    <a:satMod val="130000"/>
                  </a:schemeClr>
                </a:solidFill>
              </a:rPr>
              <a:t>Important Issues</a:t>
            </a:r>
            <a:endParaRPr lang="en-US" sz="36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9552" y="1663824"/>
            <a:ext cx="8394898" cy="5077544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dirty="0" smtClean="0"/>
              <a:t>Registration</a:t>
            </a:r>
          </a:p>
          <a:p>
            <a:pPr lvl="1"/>
            <a:r>
              <a:rPr lang="tr-TR" b="1" dirty="0" smtClean="0">
                <a:solidFill>
                  <a:srgbClr val="FF0000"/>
                </a:solidFill>
              </a:rPr>
              <a:t>23rd ,24th   of March  2022</a:t>
            </a:r>
          </a:p>
          <a:p>
            <a:pPr lvl="1"/>
            <a:r>
              <a:rPr lang="tr-TR" sz="2200" dirty="0" smtClean="0"/>
              <a:t>You can select </a:t>
            </a:r>
            <a:r>
              <a:rPr lang="tr-TR" sz="2200" b="1" u="sng" dirty="0" smtClean="0"/>
              <a:t>only </a:t>
            </a:r>
            <a:r>
              <a:rPr lang="tr-TR" sz="2200" b="1" u="sng" dirty="0" err="1" smtClean="0"/>
              <a:t>one</a:t>
            </a:r>
            <a:r>
              <a:rPr lang="tr-TR" sz="2200" b="1" u="sng" dirty="0" smtClean="0"/>
              <a:t> </a:t>
            </a:r>
            <a:r>
              <a:rPr lang="tr-TR" sz="2200" b="1" u="sng" dirty="0" err="1" smtClean="0"/>
              <a:t>course</a:t>
            </a:r>
            <a:endParaRPr lang="tr-TR" sz="2200" b="1" u="sng" dirty="0" smtClean="0"/>
          </a:p>
          <a:p>
            <a:pPr lvl="1" eaLnBrk="1" hangingPunct="1"/>
            <a:r>
              <a:rPr lang="tr-TR" dirty="0" smtClean="0"/>
              <a:t>Class </a:t>
            </a:r>
            <a:r>
              <a:rPr lang="tr-TR" dirty="0" err="1" smtClean="0"/>
              <a:t>Quata</a:t>
            </a:r>
            <a:r>
              <a:rPr lang="tr-TR" dirty="0" smtClean="0"/>
              <a:t> is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30 students </a:t>
            </a:r>
          </a:p>
          <a:p>
            <a:pPr lvl="1" eaLnBrk="1" hangingPunct="1"/>
            <a:r>
              <a:rPr lang="tr-TR" b="1" dirty="0" smtClean="0"/>
              <a:t>First come first served based </a:t>
            </a:r>
          </a:p>
          <a:p>
            <a:pPr eaLnBrk="1" hangingPunct="1"/>
            <a:r>
              <a:rPr lang="tr-TR" sz="2800" dirty="0" smtClean="0"/>
              <a:t> Gain 1 ECTS  credit </a:t>
            </a:r>
            <a:endParaRPr lang="en-US" sz="2800" dirty="0" smtClean="0"/>
          </a:p>
          <a:p>
            <a:pPr eaLnBrk="1" hangingPunct="1"/>
            <a:r>
              <a:rPr lang="tr-TR" sz="2800" dirty="0" smtClean="0"/>
              <a:t>Participation and attendance is obligatory to collect  1 ECTS credit </a:t>
            </a:r>
          </a:p>
          <a:p>
            <a:r>
              <a:rPr lang="tr-TR" sz="2800" dirty="0" smtClean="0"/>
              <a:t>Since IW is a Faculty activity , you will be permitted from the regular the courses .</a:t>
            </a:r>
          </a:p>
        </p:txBody>
      </p:sp>
      <p:pic>
        <p:nvPicPr>
          <p:cNvPr id="1026" name="Picture 2" descr="C:\Users\user\AppData\Local\Microsoft\Windows\Temporary Internet Files\Content.IE5\ECG78OU6\Nuvola_apps_important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92696"/>
            <a:ext cx="2079814" cy="173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sz="3600" dirty="0" err="1" smtClean="0"/>
              <a:t>International</a:t>
            </a:r>
            <a:r>
              <a:rPr lang="tr-TR" sz="3600" dirty="0" smtClean="0"/>
              <a:t> </a:t>
            </a:r>
            <a:r>
              <a:rPr lang="tr-TR" sz="3600" dirty="0" err="1" smtClean="0"/>
              <a:t>Week</a:t>
            </a:r>
            <a:r>
              <a:rPr lang="tr-TR" sz="3600" dirty="0" smtClean="0"/>
              <a:t> (IW)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Registration : You have to register  yourself   via Google Docs  23rd and 24th  of March 2022.</a:t>
            </a:r>
          </a:p>
          <a:p>
            <a:r>
              <a:rPr lang="tr-TR" dirty="0" smtClean="0"/>
              <a:t>You can register  yourself to only  </a:t>
            </a:r>
            <a:r>
              <a:rPr lang="tr-TR" b="1" dirty="0" smtClean="0"/>
              <a:t>one </a:t>
            </a:r>
            <a:r>
              <a:rPr lang="tr-TR" b="1" dirty="0" err="1" smtClean="0"/>
              <a:t>course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Attendance</a:t>
            </a:r>
            <a:r>
              <a:rPr lang="tr-TR" b="1" dirty="0" smtClean="0">
                <a:solidFill>
                  <a:srgbClr val="C00000"/>
                </a:solidFill>
              </a:rPr>
              <a:t> is obligatory !</a:t>
            </a:r>
          </a:p>
          <a:p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collect</a:t>
            </a:r>
            <a:r>
              <a:rPr lang="tr-TR" dirty="0" smtClean="0"/>
              <a:t> 1 ECTS </a:t>
            </a:r>
            <a:r>
              <a:rPr lang="tr-TR" dirty="0" err="1" smtClean="0"/>
              <a:t>credit</a:t>
            </a:r>
            <a:r>
              <a:rPr lang="tr-TR" dirty="0" smtClean="0"/>
              <a:t> </a:t>
            </a:r>
            <a:r>
              <a:rPr lang="tr-TR" u="sng" dirty="0" err="1" smtClean="0"/>
              <a:t>per</a:t>
            </a:r>
            <a:r>
              <a:rPr lang="tr-TR" u="sng" dirty="0" smtClean="0"/>
              <a:t> </a:t>
            </a:r>
            <a:r>
              <a:rPr lang="tr-TR" u="sng" dirty="0" err="1" smtClean="0"/>
              <a:t>course</a:t>
            </a:r>
            <a:r>
              <a:rPr lang="tr-TR" u="sng" dirty="0" smtClean="0"/>
              <a:t>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attend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participate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 </a:t>
            </a:r>
            <a:r>
              <a:rPr lang="tr-TR" b="1" u="sng" dirty="0" smtClean="0">
                <a:solidFill>
                  <a:srgbClr val="FF0000"/>
                </a:solidFill>
              </a:rPr>
              <a:t>3 </a:t>
            </a:r>
            <a:r>
              <a:rPr lang="tr-TR" b="1" u="sng" dirty="0" err="1" smtClean="0">
                <a:solidFill>
                  <a:srgbClr val="FF0000"/>
                </a:solidFill>
              </a:rPr>
              <a:t>full</a:t>
            </a:r>
            <a:r>
              <a:rPr lang="tr-TR" b="1" u="sng" dirty="0" smtClean="0">
                <a:solidFill>
                  <a:srgbClr val="FF0000"/>
                </a:solidFill>
              </a:rPr>
              <a:t> </a:t>
            </a:r>
            <a:r>
              <a:rPr lang="tr-TR" b="1" u="sng" dirty="0" err="1" smtClean="0">
                <a:solidFill>
                  <a:srgbClr val="FF0000"/>
                </a:solidFill>
              </a:rPr>
              <a:t>days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tr-TR" dirty="0" smtClean="0"/>
              <a:t>IW courses will be held  </a:t>
            </a:r>
            <a:r>
              <a:rPr lang="tr-TR" b="1" u="sng" dirty="0" smtClean="0"/>
              <a:t>11,12,13 of May 2022. </a:t>
            </a:r>
          </a:p>
          <a:p>
            <a:r>
              <a:rPr lang="tr-TR" dirty="0" smtClean="0"/>
              <a:t>Since IW is a Faculty </a:t>
            </a:r>
            <a:r>
              <a:rPr lang="tr-TR" dirty="0" err="1" smtClean="0"/>
              <a:t>activity</a:t>
            </a:r>
            <a:r>
              <a:rPr lang="tr-TR" dirty="0" smtClean="0"/>
              <a:t> ,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permitted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taking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Faculty.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Participation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Attendance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on </a:t>
            </a:r>
            <a:r>
              <a:rPr lang="tr-TR" dirty="0" err="1" smtClean="0"/>
              <a:t>the</a:t>
            </a:r>
            <a:r>
              <a:rPr lang="tr-TR" dirty="0" smtClean="0"/>
              <a:t> ‘’ </a:t>
            </a:r>
            <a:r>
              <a:rPr lang="tr-TR" dirty="0"/>
              <a:t>B</a:t>
            </a:r>
            <a:r>
              <a:rPr lang="tr-TR" dirty="0" smtClean="0"/>
              <a:t>lack </a:t>
            </a:r>
            <a:r>
              <a:rPr lang="tr-TR" dirty="0" err="1" smtClean="0"/>
              <a:t>List</a:t>
            </a:r>
            <a:r>
              <a:rPr lang="tr-TR" dirty="0" smtClean="0"/>
              <a:t> ‘’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 International </a:t>
            </a:r>
            <a:r>
              <a:rPr lang="tr-TR" dirty="0" err="1" smtClean="0"/>
              <a:t>Weeks</a:t>
            </a:r>
            <a:r>
              <a:rPr lang="tr-TR" dirty="0" smtClean="0"/>
              <a:t>,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don not </a:t>
            </a:r>
            <a:r>
              <a:rPr lang="tr-TR" dirty="0" err="1" smtClean="0"/>
              <a:t>attend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already</a:t>
            </a:r>
            <a:r>
              <a:rPr lang="tr-TR" dirty="0" smtClean="0"/>
              <a:t> </a:t>
            </a:r>
            <a:r>
              <a:rPr lang="tr-TR" dirty="0" err="1" smtClean="0"/>
              <a:t>registered</a:t>
            </a:r>
            <a:r>
              <a:rPr lang="tr-TR" dirty="0" smtClean="0"/>
              <a:t>.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Being on the ‘’Black List’’ means you can not obtain  any course ftom the future IW’s. 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941168"/>
            <a:ext cx="2078916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9168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Prof.Dr. Anna Kuzior 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Economics in Katowice, Poland  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b="1" dirty="0" smtClean="0"/>
              <a:t>Big bath and cookie jar reserves: how companies can manage their earnings</a:t>
            </a:r>
            <a:br>
              <a:rPr lang="tr-TR" sz="1600" b="1" dirty="0" smtClean="0"/>
            </a:br>
            <a:r>
              <a:rPr lang="tr-TR" sz="1600" b="1" dirty="0" smtClean="0"/>
              <a:t>(techniques of earnings </a:t>
            </a:r>
            <a:r>
              <a:rPr lang="en-US" sz="1600" b="1" dirty="0" smtClean="0"/>
              <a:t>based </a:t>
            </a:r>
            <a:r>
              <a:rPr lang="en-US" sz="1600" b="1" dirty="0"/>
              <a:t>on IFRS)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157592" cy="4927744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18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1800" b="1" u="sng" dirty="0" smtClean="0">
                <a:solidFill>
                  <a:srgbClr val="C00000"/>
                </a:solidFill>
              </a:rPr>
              <a:t>Course </a:t>
            </a:r>
            <a:r>
              <a:rPr lang="tr-TR" sz="1800" b="1" u="sng" dirty="0">
                <a:solidFill>
                  <a:srgbClr val="C00000"/>
                </a:solidFill>
              </a:rPr>
              <a:t>Objective: </a:t>
            </a:r>
            <a:endParaRPr lang="tr-TR" sz="18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600" dirty="0"/>
              <a:t>The objective of the course is to present possibilities of  earnings </a:t>
            </a:r>
            <a:r>
              <a:rPr lang="en-US" sz="1600" dirty="0" smtClean="0"/>
              <a:t>management using </a:t>
            </a:r>
            <a:r>
              <a:rPr lang="en-US" sz="1600" dirty="0"/>
              <a:t>assets and liabilities measurement rules  accepted by International Financial Reporting </a:t>
            </a:r>
            <a:r>
              <a:rPr lang="en-US" sz="1600" dirty="0" smtClean="0"/>
              <a:t>Standards</a:t>
            </a:r>
            <a:endParaRPr lang="tr-TR" sz="1600" dirty="0" smtClean="0"/>
          </a:p>
          <a:p>
            <a:pPr>
              <a:buNone/>
            </a:pPr>
            <a:r>
              <a:rPr lang="tr-TR" sz="1800" b="1" u="sng" dirty="0" smtClean="0">
                <a:solidFill>
                  <a:srgbClr val="C00000"/>
                </a:solidFill>
              </a:rPr>
              <a:t>Learning Outcomes</a:t>
            </a:r>
          </a:p>
          <a:p>
            <a:pPr marL="0" indent="0">
              <a:buNone/>
            </a:pPr>
            <a:r>
              <a:rPr lang="en-US" sz="1600" dirty="0"/>
              <a:t>At the end of this course the learner is expected </a:t>
            </a:r>
            <a:r>
              <a:rPr lang="en-US" sz="1600" dirty="0" smtClean="0"/>
              <a:t>to</a:t>
            </a:r>
            <a:r>
              <a:rPr lang="tr-TR" sz="1600" dirty="0" smtClean="0"/>
              <a:t> :</a:t>
            </a:r>
            <a:endParaRPr lang="en-US" sz="1600" dirty="0"/>
          </a:p>
          <a:p>
            <a:pPr lvl="0"/>
            <a:r>
              <a:rPr lang="en-US" sz="1600" dirty="0"/>
              <a:t> Understand  the purpose of financial statements,</a:t>
            </a:r>
          </a:p>
          <a:p>
            <a:pPr lvl="0"/>
            <a:r>
              <a:rPr lang="en-US" sz="1600" dirty="0"/>
              <a:t>Be able to discuss and critically asses methods of measurement of selected assets and liabilities,</a:t>
            </a:r>
          </a:p>
          <a:p>
            <a:pPr lvl="0"/>
            <a:r>
              <a:rPr lang="en-US" sz="1600" dirty="0"/>
              <a:t>Understand the idea and need of earnings management,</a:t>
            </a:r>
          </a:p>
          <a:p>
            <a:pPr lvl="0"/>
            <a:r>
              <a:rPr lang="en-US" sz="1600" dirty="0"/>
              <a:t>Understand the influence of assets and liabilities valuations rules on companies profit and loss,</a:t>
            </a:r>
          </a:p>
          <a:p>
            <a:r>
              <a:rPr lang="en-US" sz="1600" dirty="0"/>
              <a:t>Be able to take decision concerning a choice of accounting policy tools and techniques in particular situations</a:t>
            </a:r>
            <a:endParaRPr lang="tr-TR" sz="1600" b="1" u="sng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tr-TR" sz="1600" b="1" dirty="0" smtClean="0">
                <a:solidFill>
                  <a:schemeClr val="tx2"/>
                </a:solidFill>
              </a:rPr>
              <a:t>3rd, </a:t>
            </a:r>
            <a:r>
              <a:rPr lang="tr-TR" sz="1600" b="1" dirty="0">
                <a:solidFill>
                  <a:schemeClr val="tx2"/>
                </a:solidFill>
              </a:rPr>
              <a:t>4th year </a:t>
            </a:r>
            <a:r>
              <a:rPr lang="tr-TR" sz="1600" b="1" dirty="0" smtClean="0">
                <a:solidFill>
                  <a:schemeClr val="tx2"/>
                </a:solidFill>
              </a:rPr>
              <a:t>students &amp; graduates </a:t>
            </a:r>
            <a:endParaRPr lang="tr-TR" sz="1600" b="1" dirty="0">
              <a:solidFill>
                <a:schemeClr val="tx2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0"/>
            <a:ext cx="1689320" cy="189452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129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1849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Prof.Dr. 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Ioan Alin Nistor </a:t>
            </a:r>
            <a:r>
              <a:rPr lang="tr-TR" sz="1600" b="1" dirty="0" smtClean="0"/>
              <a:t/>
            </a:r>
            <a:br>
              <a:rPr lang="tr-TR" sz="1600" b="1" dirty="0" smtClean="0"/>
            </a:br>
            <a:r>
              <a:rPr lang="tr-TR" sz="1600" b="1" dirty="0" smtClean="0"/>
              <a:t>Babes Bolyai Uniersity,  Faculty of Business, Romania 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> </a:t>
            </a:r>
            <a:r>
              <a:rPr lang="en-US" sz="1600" b="1" dirty="0" smtClean="0"/>
              <a:t>Behavioral </a:t>
            </a:r>
            <a:r>
              <a:rPr lang="en-US" sz="1600" b="1" dirty="0"/>
              <a:t>Finance</a:t>
            </a:r>
            <a:endParaRPr lang="tr-TR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504056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tr-TR" sz="1800" b="1" u="sng" dirty="0" smtClean="0">
                <a:solidFill>
                  <a:srgbClr val="C00000"/>
                </a:solidFill>
              </a:rPr>
              <a:t>Course Objective: </a:t>
            </a:r>
          </a:p>
          <a:p>
            <a:pPr marL="0" indent="0">
              <a:buNone/>
            </a:pPr>
            <a:r>
              <a:rPr lang="en-US" sz="1600" dirty="0"/>
              <a:t>Much of traditional economic and financial theory is based on the assumptions that</a:t>
            </a:r>
          </a:p>
          <a:p>
            <a:pPr marL="0" indent="0">
              <a:buNone/>
            </a:pPr>
            <a:r>
              <a:rPr lang="en-US" sz="1600" dirty="0"/>
              <a:t>individuals act rationally and consider all available information in the decision-making</a:t>
            </a:r>
          </a:p>
          <a:p>
            <a:pPr marL="0" indent="0">
              <a:buNone/>
            </a:pPr>
            <a:r>
              <a:rPr lang="en-US" sz="1600" dirty="0"/>
              <a:t>process and that markets are efficient. Behavioral finance challenges these assumptions and</a:t>
            </a:r>
          </a:p>
          <a:p>
            <a:pPr marL="0" indent="0">
              <a:buNone/>
            </a:pPr>
            <a:r>
              <a:rPr lang="en-US" sz="1600" dirty="0"/>
              <a:t>explores how individuals and markets actually behave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 marL="0" indent="0">
              <a:buNone/>
            </a:pPr>
            <a:r>
              <a:rPr lang="tr-TR" sz="1600" dirty="0"/>
              <a:t> </a:t>
            </a:r>
            <a:r>
              <a:rPr lang="tr-TR" sz="1600" dirty="0" smtClean="0"/>
              <a:t>       </a:t>
            </a:r>
            <a:r>
              <a:rPr lang="tr-TR" sz="1600" b="1" u="sng" dirty="0" smtClean="0">
                <a:solidFill>
                  <a:srgbClr val="C00000"/>
                </a:solidFill>
              </a:rPr>
              <a:t>Learning Outcomes: </a:t>
            </a:r>
          </a:p>
          <a:p>
            <a:pPr marL="0" indent="0">
              <a:buNone/>
            </a:pPr>
            <a:r>
              <a:rPr lang="tr-TR" sz="1900" dirty="0" smtClean="0">
                <a:solidFill>
                  <a:schemeClr val="tx2"/>
                </a:solidFill>
              </a:rPr>
              <a:t>  </a:t>
            </a:r>
            <a:endParaRPr lang="en-US" sz="1600" dirty="0" smtClean="0"/>
          </a:p>
          <a:p>
            <a:r>
              <a:rPr lang="en-US" sz="1600" dirty="0" smtClean="0"/>
              <a:t>a. contrast traditional and behavioral finance perspectives on investor decision making;</a:t>
            </a:r>
          </a:p>
          <a:p>
            <a:r>
              <a:rPr lang="en-US" sz="1600" dirty="0" smtClean="0"/>
              <a:t>b</a:t>
            </a:r>
            <a:r>
              <a:rPr lang="en-US" sz="1600" dirty="0"/>
              <a:t>. contrast expected utility and prospect theories of investment decision making;</a:t>
            </a:r>
          </a:p>
          <a:p>
            <a:r>
              <a:rPr lang="en-US" sz="1600" dirty="0"/>
              <a:t>c. discuss the effect that cognitive limitations and bounded rationality may have on</a:t>
            </a:r>
          </a:p>
          <a:p>
            <a:pPr marL="0" indent="0">
              <a:buNone/>
            </a:pPr>
            <a:r>
              <a:rPr lang="en-US" sz="1600" dirty="0"/>
              <a:t>investment decision making;</a:t>
            </a:r>
          </a:p>
          <a:p>
            <a:r>
              <a:rPr lang="en-US" sz="1600" dirty="0"/>
              <a:t>d. compare traditional and behavioral finance perspectives on portfolio construction and</a:t>
            </a:r>
          </a:p>
          <a:p>
            <a:pPr marL="0" indent="0">
              <a:buNone/>
            </a:pPr>
            <a:r>
              <a:rPr lang="en-US" sz="1600" dirty="0"/>
              <a:t>the behavior of capital markets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>
              <a:buNone/>
            </a:pPr>
            <a:endParaRPr lang="tr-TR" sz="1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tr-TR" sz="1700" b="1" dirty="0" smtClean="0">
                <a:solidFill>
                  <a:schemeClr val="tx2"/>
                </a:solidFill>
              </a:rPr>
              <a:t>4th year and graduate students </a:t>
            </a:r>
          </a:p>
          <a:p>
            <a:pPr>
              <a:buNone/>
            </a:pPr>
            <a:endParaRPr lang="tr-TR" sz="3400" dirty="0" smtClean="0"/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9066"/>
            <a:ext cx="1603648" cy="116592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769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62" y="-15958"/>
            <a:ext cx="9109794" cy="1547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Jan de Wilde 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b="1" dirty="0" smtClean="0"/>
              <a:t>Saxion School of Commerce and Entrepreneurship ,Netherlands </a:t>
            </a:r>
            <a:br>
              <a:rPr lang="tr-TR" sz="1600" b="1" dirty="0" smtClean="0"/>
            </a:br>
            <a:r>
              <a:rPr lang="tr-TR" sz="1600" b="1" dirty="0" smtClean="0"/>
              <a:t>Personal and Professional Growth </a:t>
            </a:r>
            <a:endParaRPr lang="tr-TR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b="1" u="sng" dirty="0" smtClean="0">
                <a:solidFill>
                  <a:srgbClr val="C00000"/>
                </a:solidFill>
              </a:rPr>
              <a:t>Course Objective: </a:t>
            </a:r>
          </a:p>
          <a:p>
            <a:pPr>
              <a:buNone/>
            </a:pPr>
            <a:r>
              <a:rPr lang="en-US" sz="1600" dirty="0"/>
              <a:t>Enlarge your </a:t>
            </a:r>
            <a:r>
              <a:rPr lang="en-US" sz="1600" dirty="0" smtClean="0"/>
              <a:t>self</a:t>
            </a:r>
            <a:r>
              <a:rPr lang="tr-TR" sz="1600" dirty="0" smtClean="0"/>
              <a:t> </a:t>
            </a:r>
            <a:r>
              <a:rPr lang="en-US" sz="1600" dirty="0" smtClean="0"/>
              <a:t>knowledge</a:t>
            </a:r>
            <a:r>
              <a:rPr lang="en-US" sz="1600" dirty="0"/>
              <a:t>, feeling of confidence, </a:t>
            </a:r>
            <a:r>
              <a:rPr lang="en-US" sz="1600" dirty="0" smtClean="0"/>
              <a:t>self-image</a:t>
            </a:r>
            <a:r>
              <a:rPr lang="en-US" sz="1600" dirty="0"/>
              <a:t>, communication preference </a:t>
            </a:r>
            <a:r>
              <a:rPr lang="en-US" sz="1600" dirty="0" smtClean="0"/>
              <a:t>and</a:t>
            </a:r>
            <a:endParaRPr lang="tr-TR" sz="1600" dirty="0" smtClean="0"/>
          </a:p>
          <a:p>
            <a:pPr>
              <a:buNone/>
            </a:pPr>
            <a:r>
              <a:rPr lang="en-US" sz="1600" dirty="0" smtClean="0"/>
              <a:t>people </a:t>
            </a:r>
            <a:r>
              <a:rPr lang="en-US" sz="1600" dirty="0"/>
              <a:t>knowledge. </a:t>
            </a:r>
            <a:endParaRPr lang="tr-TR" sz="1600" dirty="0" smtClean="0"/>
          </a:p>
          <a:p>
            <a:pPr>
              <a:buNone/>
            </a:pPr>
            <a:endParaRPr lang="tr-TR" sz="1600" dirty="0" smtClean="0"/>
          </a:p>
          <a:p>
            <a:pPr>
              <a:buNone/>
            </a:pPr>
            <a:r>
              <a:rPr lang="tr-TR" sz="1600" b="1" u="sng" dirty="0">
                <a:solidFill>
                  <a:srgbClr val="C00000"/>
                </a:solidFill>
              </a:rPr>
              <a:t>Learning Outcomes: </a:t>
            </a:r>
          </a:p>
          <a:p>
            <a:pPr lvl="0"/>
            <a:r>
              <a:rPr lang="en-US" sz="1600" dirty="0" smtClean="0"/>
              <a:t>Have </a:t>
            </a:r>
            <a:r>
              <a:rPr lang="en-US" sz="1600" dirty="0"/>
              <a:t>Improved his/hers </a:t>
            </a:r>
            <a:r>
              <a:rPr lang="en-US" sz="1600" dirty="0" smtClean="0"/>
              <a:t>self</a:t>
            </a:r>
            <a:r>
              <a:rPr lang="tr-TR" sz="1600" dirty="0" smtClean="0"/>
              <a:t> </a:t>
            </a:r>
            <a:r>
              <a:rPr lang="en-US" sz="1600" dirty="0" smtClean="0"/>
              <a:t>knowledge</a:t>
            </a:r>
            <a:endParaRPr lang="en-US" sz="1600" dirty="0"/>
          </a:p>
          <a:p>
            <a:pPr lvl="0"/>
            <a:r>
              <a:rPr lang="en-US" sz="1600" dirty="0"/>
              <a:t>H</a:t>
            </a:r>
            <a:r>
              <a:rPr lang="tr-TR" sz="1600" dirty="0"/>
              <a:t>ave </a:t>
            </a:r>
            <a:r>
              <a:rPr lang="en-US" sz="1600" dirty="0"/>
              <a:t>B</a:t>
            </a:r>
            <a:r>
              <a:rPr lang="tr-TR" sz="1600" dirty="0"/>
              <a:t>etter skills on communication and </a:t>
            </a:r>
            <a:r>
              <a:rPr lang="tr-TR" sz="1600" dirty="0" smtClean="0"/>
              <a:t>presentations </a:t>
            </a:r>
            <a:endParaRPr lang="en-US" sz="1600" dirty="0"/>
          </a:p>
          <a:p>
            <a:pPr lvl="0"/>
            <a:r>
              <a:rPr lang="en-US" sz="1600" dirty="0"/>
              <a:t>Have a greater feeling of </a:t>
            </a:r>
            <a:r>
              <a:rPr lang="tr-TR" sz="1600" dirty="0"/>
              <a:t>comfort when interacting with people</a:t>
            </a:r>
            <a:endParaRPr lang="en-US" sz="1600" dirty="0"/>
          </a:p>
          <a:p>
            <a:r>
              <a:rPr lang="en-US" sz="1600" dirty="0"/>
              <a:t>Be more aware of verbal and non-verbal (conscious and unconscious) </a:t>
            </a:r>
            <a:r>
              <a:rPr lang="en-US" sz="1600" dirty="0" smtClean="0"/>
              <a:t>communication</a:t>
            </a:r>
            <a:endParaRPr lang="tr-TR" sz="1600" dirty="0" smtClean="0"/>
          </a:p>
          <a:p>
            <a:pPr marL="0" indent="0">
              <a:buNone/>
            </a:pPr>
            <a:endParaRPr lang="tr-TR" sz="16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1600" b="1" dirty="0" smtClean="0">
                <a:solidFill>
                  <a:schemeClr val="tx2"/>
                </a:solidFill>
              </a:rPr>
              <a:t>2nd,3rd and 4th year students </a:t>
            </a:r>
          </a:p>
          <a:p>
            <a:pPr>
              <a:buNone/>
            </a:pPr>
            <a:endParaRPr lang="tr-TR" sz="3400" dirty="0" smtClean="0"/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9600"/>
            <a:ext cx="1493100" cy="15471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628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Aft>
                <a:spcPts val="0"/>
              </a:spcAft>
              <a:tabLst>
                <a:tab pos="1113155" algn="l"/>
              </a:tabLst>
            </a:pPr>
            <a:r>
              <a:rPr lang="tr-TR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Dr.  E</a:t>
            </a:r>
            <a:r>
              <a:rPr lang="en-GB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 TOKAJUK</a:t>
            </a:r>
            <a:r>
              <a:rPr lang="tr-TR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6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Bialystok University of Technology Faculy of Engineering and Management  ,Polland </a:t>
            </a:r>
            <a:br>
              <a:rPr lang="tr-TR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How to manage Personal Finances? </a:t>
            </a:r>
            <a:r>
              <a:rPr lang="en-GB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Eurostile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Eurostil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099937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18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1800" b="1" u="sng" dirty="0" smtClean="0">
                <a:solidFill>
                  <a:srgbClr val="C00000"/>
                </a:solidFill>
              </a:rPr>
              <a:t>Course Objective: </a:t>
            </a:r>
          </a:p>
          <a:p>
            <a:pPr lvl="0"/>
            <a:r>
              <a:rPr lang="en-US" sz="1600" dirty="0"/>
              <a:t>Understanding of financing and income sources </a:t>
            </a:r>
          </a:p>
          <a:p>
            <a:pPr lvl="0"/>
            <a:r>
              <a:rPr lang="en-US" sz="1600" dirty="0"/>
              <a:t>Ability to classify personal </a:t>
            </a:r>
            <a:r>
              <a:rPr lang="en-US" sz="1600" dirty="0" smtClean="0"/>
              <a:t>expenses</a:t>
            </a:r>
            <a:endParaRPr lang="tr-TR" sz="1600" dirty="0" smtClean="0"/>
          </a:p>
          <a:p>
            <a:pPr marL="0" lvl="0" indent="0">
              <a:buNone/>
            </a:pPr>
            <a:endParaRPr lang="tr-TR" sz="1600" dirty="0" smtClean="0"/>
          </a:p>
          <a:p>
            <a:pPr marL="0" indent="0">
              <a:buNone/>
            </a:pPr>
            <a:r>
              <a:rPr lang="tr-TR" sz="1600" b="1" u="sng" dirty="0">
                <a:solidFill>
                  <a:srgbClr val="C00000"/>
                </a:solidFill>
              </a:rPr>
              <a:t>Learning Outcomes: </a:t>
            </a:r>
          </a:p>
          <a:p>
            <a:pPr lvl="0"/>
            <a:r>
              <a:rPr lang="en-US" sz="1600" dirty="0" smtClean="0"/>
              <a:t>Learning </a:t>
            </a:r>
            <a:r>
              <a:rPr lang="en-US" sz="1600" dirty="0"/>
              <a:t>how to create and implement a household budget</a:t>
            </a:r>
          </a:p>
          <a:p>
            <a:pPr lvl="0"/>
            <a:r>
              <a:rPr lang="en-US" sz="1600" dirty="0" smtClean="0"/>
              <a:t>The student is to increase his financial awareness, </a:t>
            </a:r>
          </a:p>
          <a:p>
            <a:pPr lvl="0"/>
            <a:r>
              <a:rPr lang="tr-TR" sz="1600" dirty="0" smtClean="0"/>
              <a:t>U</a:t>
            </a:r>
            <a:r>
              <a:rPr lang="en-US" sz="1600" dirty="0" err="1" smtClean="0"/>
              <a:t>nderstand</a:t>
            </a:r>
            <a:r>
              <a:rPr lang="en-US" sz="1600" dirty="0" smtClean="0"/>
              <a:t> the basic financial principles,</a:t>
            </a:r>
          </a:p>
          <a:p>
            <a:r>
              <a:rPr lang="tr-TR" sz="1600" dirty="0" smtClean="0"/>
              <a:t>L</a:t>
            </a:r>
            <a:r>
              <a:rPr lang="en-US" sz="1600" dirty="0" smtClean="0"/>
              <a:t>earn financial planning.</a:t>
            </a:r>
            <a:endParaRPr lang="tr-TR" sz="16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1600" dirty="0" smtClean="0">
                <a:solidFill>
                  <a:schemeClr val="tx2"/>
                </a:solidFill>
              </a:rPr>
              <a:t> </a:t>
            </a:r>
            <a:endParaRPr lang="tr-TR" sz="1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tr-TR" sz="1600" b="1" dirty="0" smtClean="0">
                <a:solidFill>
                  <a:schemeClr val="tx2"/>
                </a:solidFill>
              </a:rPr>
              <a:t>2nd,3rd and 4th year students</a:t>
            </a:r>
          </a:p>
          <a:p>
            <a:pPr>
              <a:buNone/>
            </a:pPr>
            <a:endParaRPr lang="tr-TR" sz="1600" dirty="0" smtClean="0"/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  <a:p>
            <a:endParaRPr lang="tr-TR" b="1" u="sng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0"/>
            <a:ext cx="1475656" cy="1412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688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</TotalTime>
  <Words>770</Words>
  <Application>Microsoft Office PowerPoint</Application>
  <PresentationFormat>On-screen Show (4:3)</PresentationFormat>
  <Paragraphs>143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Constantia</vt:lpstr>
      <vt:lpstr>Eurostile</vt:lpstr>
      <vt:lpstr>Maiandra GD</vt:lpstr>
      <vt:lpstr>Times New Roman</vt:lpstr>
      <vt:lpstr>Wingdings 2</vt:lpstr>
      <vt:lpstr>Flow</vt:lpstr>
      <vt:lpstr>            11-13 May 2022</vt:lpstr>
      <vt:lpstr>PowerPoint Presentation</vt:lpstr>
      <vt:lpstr>Important Issues</vt:lpstr>
      <vt:lpstr> International Week (IW) Rules </vt:lpstr>
      <vt:lpstr>Participation and Attendance </vt:lpstr>
      <vt:lpstr>        Prof.Dr. Anna Kuzior  University of Economics in Katowice, Poland   Big bath and cookie jar reserves: how companies can manage their earnings (techniques of earnings based on IFRS) </vt:lpstr>
      <vt:lpstr>    Prof.Dr.  Ioan Alin Nistor  Babes Bolyai Uniersity,  Faculty of Business, Romania    Behavioral Finance</vt:lpstr>
      <vt:lpstr>Lecturer Jan de Wilde  Saxion School of Commerce and Entrepreneurship ,Netherlands  Personal and Professional Growth </vt:lpstr>
      <vt:lpstr> Dr.  EWA TOKAJUK  Bialystok University of Technology Faculy of Engineering and Management  ,Polland  How to manage Personal Finances?   </vt:lpstr>
      <vt:lpstr>Lecturer Ralf Kleijkers &amp; Lecturer Lars Kortenschijl Saxion School of Commerce and Entrepreneurship ,Netherlands  Managing Digital Transformation ( an overview) </vt:lpstr>
      <vt:lpstr>IW Course Hours  ( 11,12,13 May 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user</cp:lastModifiedBy>
  <cp:revision>229</cp:revision>
  <cp:lastPrinted>2022-03-15T08:52:38Z</cp:lastPrinted>
  <dcterms:created xsi:type="dcterms:W3CDTF">2012-02-27T19:16:33Z</dcterms:created>
  <dcterms:modified xsi:type="dcterms:W3CDTF">2022-03-17T07:32:39Z</dcterms:modified>
</cp:coreProperties>
</file>