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Poppins Medium Bold" panose="020B0604020202020204" charset="-94"/>
      <p:regular r:id="rId21"/>
    </p:embeddedFont>
    <p:embeddedFont>
      <p:font typeface="Antonio Bold" panose="020B0604020202020204" charset="-94"/>
      <p:regular r:id="rId22"/>
    </p:embeddedFont>
    <p:embeddedFont>
      <p:font typeface="Poppins Medium" panose="020B0604020202020204" charset="-94"/>
      <p:regular r:id="rId23"/>
    </p:embeddedFont>
    <p:embeddedFont>
      <p:font typeface="Arialle Bold" panose="020B0604020202020204" charset="0"/>
      <p:regular r:id="rId24"/>
    </p:embeddedFont>
    <p:embeddedFont>
      <p:font typeface="Calibri" panose="020F0502020204030204" pitchFamily="34" charset="0"/>
      <p:regular r:id="rId25"/>
      <p:bold r:id="rId26"/>
      <p:italic r:id="rId27"/>
      <p:boldItalic r:id="rId28"/>
    </p:embeddedFont>
    <p:embeddedFont>
      <p:font typeface="Montserrat Ultra-Bold" panose="020B0604020202020204" charset="-94"/>
      <p:regular r:id="rId29"/>
    </p:embeddedFont>
    <p:embeddedFont>
      <p:font typeface="Arialle" panose="020B0604020202020204" charset="0"/>
      <p:regular r:id="rId30"/>
    </p:embeddedFont>
    <p:embeddedFont>
      <p:font typeface="Antonio Ultra-Bold" panose="020B0604020202020204" charset="-9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681217" y="-153671"/>
            <a:ext cx="4924440" cy="5539994"/>
            <a:chOff x="0" y="0"/>
            <a:chExt cx="5370413" cy="6041715"/>
          </a:xfrm>
        </p:grpSpPr>
        <p:sp>
          <p:nvSpPr>
            <p:cNvPr id="3" name="Freeform 3"/>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4" name="Freeform 4"/>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a:ln w="12700">
              <a:solidFill>
                <a:srgbClr val="000000"/>
              </a:solidFill>
            </a:ln>
          </p:spPr>
          <p:txBody>
            <a:bodyPr/>
            <a:lstStyle/>
            <a:p>
              <a:endParaRPr lang="tr-TR"/>
            </a:p>
          </p:txBody>
        </p:sp>
      </p:grpSp>
      <p:grpSp>
        <p:nvGrpSpPr>
          <p:cNvPr id="5" name="Group 5"/>
          <p:cNvGrpSpPr>
            <a:grpSpLocks noChangeAspect="1"/>
          </p:cNvGrpSpPr>
          <p:nvPr/>
        </p:nvGrpSpPr>
        <p:grpSpPr>
          <a:xfrm rot="-10800000">
            <a:off x="13683405" y="5242909"/>
            <a:ext cx="4661014" cy="5243641"/>
            <a:chOff x="0" y="0"/>
            <a:chExt cx="5370413" cy="6041715"/>
          </a:xfrm>
        </p:grpSpPr>
        <p:sp>
          <p:nvSpPr>
            <p:cNvPr id="6" name="Freeform 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35586D"/>
            </a:solidFill>
          </p:spPr>
          <p:txBody>
            <a:bodyPr/>
            <a:lstStyle/>
            <a:p>
              <a:endParaRPr lang="tr-TR"/>
            </a:p>
          </p:txBody>
        </p:sp>
        <p:sp>
          <p:nvSpPr>
            <p:cNvPr id="7" name="Freeform 7"/>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35586D"/>
            </a:solidFill>
            <a:ln w="12700">
              <a:solidFill>
                <a:srgbClr val="000000"/>
              </a:solidFill>
            </a:ln>
          </p:spPr>
          <p:txBody>
            <a:bodyPr/>
            <a:lstStyle/>
            <a:p>
              <a:endParaRPr lang="tr-TR"/>
            </a:p>
          </p:txBody>
        </p:sp>
      </p:grpSp>
      <p:grpSp>
        <p:nvGrpSpPr>
          <p:cNvPr id="8" name="Group 8"/>
          <p:cNvGrpSpPr/>
          <p:nvPr/>
        </p:nvGrpSpPr>
        <p:grpSpPr>
          <a:xfrm>
            <a:off x="8428052" y="5233384"/>
            <a:ext cx="5253166" cy="5253166"/>
            <a:chOff x="0" y="0"/>
            <a:chExt cx="6350000" cy="6350000"/>
          </a:xfrm>
        </p:grpSpPr>
        <p:sp>
          <p:nvSpPr>
            <p:cNvPr id="9" name="Freeform 9"/>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5B86F"/>
            </a:solidFill>
            <a:ln w="12700">
              <a:solidFill>
                <a:srgbClr val="000000"/>
              </a:solidFill>
            </a:ln>
          </p:spPr>
          <p:txBody>
            <a:bodyPr/>
            <a:lstStyle/>
            <a:p>
              <a:endParaRPr lang="tr-TR"/>
            </a:p>
          </p:txBody>
        </p:sp>
      </p:grpSp>
      <p:grpSp>
        <p:nvGrpSpPr>
          <p:cNvPr id="10" name="Group 10"/>
          <p:cNvGrpSpPr/>
          <p:nvPr/>
        </p:nvGrpSpPr>
        <p:grpSpPr>
          <a:xfrm rot="-5400000">
            <a:off x="8428052" y="-19782"/>
            <a:ext cx="5253166" cy="5253166"/>
            <a:chOff x="0" y="0"/>
            <a:chExt cx="6350000" cy="6350000"/>
          </a:xfrm>
        </p:grpSpPr>
        <p:sp>
          <p:nvSpPr>
            <p:cNvPr id="11" name="Freeform 11"/>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EF6843"/>
            </a:solidFill>
            <a:ln w="12700">
              <a:solidFill>
                <a:srgbClr val="000000"/>
              </a:solidFill>
            </a:ln>
          </p:spPr>
          <p:txBody>
            <a:bodyPr/>
            <a:lstStyle/>
            <a:p>
              <a:endParaRPr lang="tr-TR"/>
            </a:p>
          </p:txBody>
        </p:sp>
      </p:grpSp>
      <p:sp>
        <p:nvSpPr>
          <p:cNvPr id="12" name="TextBox 12"/>
          <p:cNvSpPr txBox="1"/>
          <p:nvPr/>
        </p:nvSpPr>
        <p:spPr>
          <a:xfrm>
            <a:off x="1882513" y="8066777"/>
            <a:ext cx="6960530" cy="1004254"/>
          </a:xfrm>
          <a:prstGeom prst="rect">
            <a:avLst/>
          </a:prstGeom>
        </p:spPr>
        <p:txBody>
          <a:bodyPr lIns="0" tIns="0" rIns="0" bIns="0" rtlCol="0" anchor="t">
            <a:spAutoFit/>
          </a:bodyPr>
          <a:lstStyle/>
          <a:p>
            <a:pPr>
              <a:lnSpc>
                <a:spcPts val="8175"/>
              </a:lnSpc>
            </a:pPr>
            <a:r>
              <a:rPr lang="en-US" sz="5839">
                <a:solidFill>
                  <a:srgbClr val="545454"/>
                </a:solidFill>
                <a:latin typeface="Montserrat Ultra-Bold"/>
              </a:rPr>
              <a:t>6-10 MAY 2024</a:t>
            </a:r>
          </a:p>
        </p:txBody>
      </p:sp>
      <p:sp>
        <p:nvSpPr>
          <p:cNvPr id="13" name="Freeform 13"/>
          <p:cNvSpPr/>
          <p:nvPr/>
        </p:nvSpPr>
        <p:spPr>
          <a:xfrm>
            <a:off x="15830129" y="383289"/>
            <a:ext cx="2131377" cy="2223512"/>
          </a:xfrm>
          <a:custGeom>
            <a:avLst/>
            <a:gdLst/>
            <a:ahLst/>
            <a:cxnLst/>
            <a:rect l="l" t="t" r="r" b="b"/>
            <a:pathLst>
              <a:path w="2131377" h="2223512">
                <a:moveTo>
                  <a:pt x="0" y="0"/>
                </a:moveTo>
                <a:lnTo>
                  <a:pt x="2131377" y="0"/>
                </a:lnTo>
                <a:lnTo>
                  <a:pt x="2131377" y="2223512"/>
                </a:lnTo>
                <a:lnTo>
                  <a:pt x="0" y="2223512"/>
                </a:lnTo>
                <a:lnTo>
                  <a:pt x="0" y="0"/>
                </a:lnTo>
                <a:close/>
              </a:path>
            </a:pathLst>
          </a:custGeom>
          <a:blipFill>
            <a:blip r:embed="rId2"/>
            <a:stretch>
              <a:fillRect/>
            </a:stretch>
          </a:blipFill>
        </p:spPr>
        <p:txBody>
          <a:bodyPr/>
          <a:lstStyle/>
          <a:p>
            <a:endParaRPr lang="tr-TR"/>
          </a:p>
        </p:txBody>
      </p:sp>
      <p:sp>
        <p:nvSpPr>
          <p:cNvPr id="14" name="Freeform 14"/>
          <p:cNvSpPr/>
          <p:nvPr/>
        </p:nvSpPr>
        <p:spPr>
          <a:xfrm>
            <a:off x="304800" y="2606801"/>
            <a:ext cx="10725555" cy="5072294"/>
          </a:xfrm>
          <a:custGeom>
            <a:avLst/>
            <a:gdLst/>
            <a:ahLst/>
            <a:cxnLst/>
            <a:rect l="l" t="t" r="r" b="b"/>
            <a:pathLst>
              <a:path w="10725555" h="5072294">
                <a:moveTo>
                  <a:pt x="0" y="0"/>
                </a:moveTo>
                <a:lnTo>
                  <a:pt x="10725555" y="0"/>
                </a:lnTo>
                <a:lnTo>
                  <a:pt x="10725555" y="5072294"/>
                </a:lnTo>
                <a:lnTo>
                  <a:pt x="0" y="5072294"/>
                </a:lnTo>
                <a:lnTo>
                  <a:pt x="0" y="0"/>
                </a:lnTo>
                <a:close/>
              </a:path>
            </a:pathLst>
          </a:custGeom>
          <a:blipFill>
            <a:blip r:embed="rId3"/>
            <a:stretch>
              <a:fillRect/>
            </a:stretch>
          </a:blipFill>
        </p:spPr>
        <p:txBody>
          <a:bodyPr/>
          <a:lstStyle/>
          <a:p>
            <a:endParaRPr lang="tr-TR"/>
          </a:p>
        </p:txBody>
      </p:sp>
      <p:grpSp>
        <p:nvGrpSpPr>
          <p:cNvPr id="15" name="Group 15"/>
          <p:cNvGrpSpPr>
            <a:grpSpLocks noChangeAspect="1"/>
          </p:cNvGrpSpPr>
          <p:nvPr/>
        </p:nvGrpSpPr>
        <p:grpSpPr>
          <a:xfrm>
            <a:off x="13681217" y="5242909"/>
            <a:ext cx="4661014" cy="5243641"/>
            <a:chOff x="0" y="0"/>
            <a:chExt cx="5370413" cy="6041715"/>
          </a:xfrm>
        </p:grpSpPr>
        <p:sp>
          <p:nvSpPr>
            <p:cNvPr id="16" name="Freeform 1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100"/>
            </a:solidFill>
          </p:spPr>
          <p:txBody>
            <a:bodyPr/>
            <a:lstStyle/>
            <a:p>
              <a:endParaRPr lang="tr-TR"/>
            </a:p>
          </p:txBody>
        </p:sp>
        <p:sp>
          <p:nvSpPr>
            <p:cNvPr id="17" name="Freeform 17"/>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549"/>
            </a:solidFill>
            <a:ln w="12700">
              <a:solidFill>
                <a:srgbClr val="000000"/>
              </a:solidFill>
            </a:ln>
          </p:spPr>
          <p:txBody>
            <a:bodyPr/>
            <a:lstStyle/>
            <a:p>
              <a:endParaRPr lang="tr-T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6BA7C4"/>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5682" b="-5682"/>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a:ln w="12700">
              <a:solidFill>
                <a:srgbClr val="000000"/>
              </a:solidFill>
            </a:ln>
          </p:spPr>
          <p:txBody>
            <a:bodyPr/>
            <a:lstStyle/>
            <a:p>
              <a:endParaRPr lang="tr-TR"/>
            </a:p>
          </p:txBody>
        </p:sp>
      </p:grpSp>
      <p:grpSp>
        <p:nvGrpSpPr>
          <p:cNvPr id="11" name="Group 11"/>
          <p:cNvGrpSpPr/>
          <p:nvPr/>
        </p:nvGrpSpPr>
        <p:grpSpPr>
          <a:xfrm>
            <a:off x="4685200" y="2831052"/>
            <a:ext cx="4458800" cy="1040080"/>
            <a:chOff x="0" y="0"/>
            <a:chExt cx="1174334" cy="273930"/>
          </a:xfrm>
        </p:grpSpPr>
        <p:sp>
          <p:nvSpPr>
            <p:cNvPr id="12" name="Freeform 12"/>
            <p:cNvSpPr/>
            <p:nvPr/>
          </p:nvSpPr>
          <p:spPr>
            <a:xfrm>
              <a:off x="0" y="0"/>
              <a:ext cx="1174334" cy="273930"/>
            </a:xfrm>
            <a:custGeom>
              <a:avLst/>
              <a:gdLst/>
              <a:ahLst/>
              <a:cxnLst/>
              <a:rect l="l" t="t" r="r" b="b"/>
              <a:pathLst>
                <a:path w="1174334" h="273930">
                  <a:moveTo>
                    <a:pt x="0" y="0"/>
                  </a:moveTo>
                  <a:lnTo>
                    <a:pt x="1174334" y="0"/>
                  </a:lnTo>
                  <a:lnTo>
                    <a:pt x="1174334" y="273930"/>
                  </a:lnTo>
                  <a:lnTo>
                    <a:pt x="0" y="273930"/>
                  </a:lnTo>
                  <a:close/>
                </a:path>
              </a:pathLst>
            </a:custGeom>
            <a:solidFill>
              <a:srgbClr val="6BA7C4"/>
            </a:solidFill>
          </p:spPr>
          <p:txBody>
            <a:bodyPr/>
            <a:lstStyle/>
            <a:p>
              <a:endParaRPr lang="tr-TR"/>
            </a:p>
          </p:txBody>
        </p:sp>
        <p:sp>
          <p:nvSpPr>
            <p:cNvPr id="13" name="TextBox 13"/>
            <p:cNvSpPr txBox="1"/>
            <p:nvPr/>
          </p:nvSpPr>
          <p:spPr>
            <a:xfrm>
              <a:off x="0" y="-38100"/>
              <a:ext cx="1174334"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Franczak Iwona phD</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University of Economics in Katowice - Poland</a:t>
            </a:r>
          </a:p>
        </p:txBody>
      </p:sp>
      <p:sp>
        <p:nvSpPr>
          <p:cNvPr id="16" name="TextBox 16"/>
          <p:cNvSpPr txBox="1"/>
          <p:nvPr/>
        </p:nvSpPr>
        <p:spPr>
          <a:xfrm>
            <a:off x="5022035" y="3057381"/>
            <a:ext cx="4121965"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Accounting for Business</a:t>
            </a:r>
          </a:p>
        </p:txBody>
      </p:sp>
      <p:sp>
        <p:nvSpPr>
          <p:cNvPr id="17" name="TextBox 17"/>
          <p:cNvSpPr txBox="1"/>
          <p:nvPr/>
        </p:nvSpPr>
        <p:spPr>
          <a:xfrm>
            <a:off x="676253" y="3966008"/>
            <a:ext cx="15631982" cy="6098526"/>
          </a:xfrm>
          <a:prstGeom prst="rect">
            <a:avLst/>
          </a:prstGeom>
        </p:spPr>
        <p:txBody>
          <a:bodyPr lIns="0" tIns="0" rIns="0" bIns="0" rtlCol="0" anchor="t">
            <a:spAutoFit/>
          </a:bodyPr>
          <a:lstStyle/>
          <a:p>
            <a:pPr>
              <a:lnSpc>
                <a:spcPts val="3010"/>
              </a:lnSpc>
            </a:pPr>
            <a:r>
              <a:rPr lang="en-US" sz="2150">
                <a:solidFill>
                  <a:srgbClr val="FF3131"/>
                </a:solidFill>
                <a:latin typeface="Arialle Bold"/>
              </a:rPr>
              <a:t>Course Objective: </a:t>
            </a:r>
          </a:p>
          <a:p>
            <a:pPr>
              <a:lnSpc>
                <a:spcPts val="3010"/>
              </a:lnSpc>
            </a:pPr>
            <a:r>
              <a:rPr lang="en-US" sz="2150">
                <a:solidFill>
                  <a:srgbClr val="35586D"/>
                </a:solidFill>
                <a:latin typeface="Arialle Bold"/>
              </a:rPr>
              <a:t>1.Presentation of the basics of knowledge in the field of management accounting - indicating the role of management accounting as a system supporting managers in the management process. Showing the problems of product cost identification and the basic methods of management accounting, supporting managers in making decisions.</a:t>
            </a:r>
          </a:p>
          <a:p>
            <a:pPr>
              <a:lnSpc>
                <a:spcPts val="3010"/>
              </a:lnSpc>
            </a:pPr>
            <a:r>
              <a:rPr lang="en-US" sz="2150">
                <a:solidFill>
                  <a:srgbClr val="35586D"/>
                </a:solidFill>
                <a:latin typeface="Arialle Bold"/>
              </a:rPr>
              <a:t>2.Developing skills in creating an information base for the needs of management accounting.</a:t>
            </a:r>
          </a:p>
          <a:p>
            <a:pPr>
              <a:lnSpc>
                <a:spcPts val="3010"/>
              </a:lnSpc>
            </a:pPr>
            <a:r>
              <a:rPr lang="en-US" sz="2150">
                <a:solidFill>
                  <a:srgbClr val="35586D"/>
                </a:solidFill>
                <a:latin typeface="Arialle Bold"/>
              </a:rPr>
              <a:t>3.Developing social skills in the field of broad understanding of instruments supporting the effectiveness of business.</a:t>
            </a:r>
          </a:p>
          <a:p>
            <a:pPr>
              <a:lnSpc>
                <a:spcPts val="3010"/>
              </a:lnSpc>
            </a:pPr>
            <a:r>
              <a:rPr lang="en-US" sz="2150">
                <a:solidFill>
                  <a:srgbClr val="FF3131"/>
                </a:solidFill>
                <a:latin typeface="Arialle Bold"/>
              </a:rPr>
              <a:t>Learning Outcomes: </a:t>
            </a:r>
          </a:p>
          <a:p>
            <a:pPr marL="464302" lvl="1" indent="-232151">
              <a:lnSpc>
                <a:spcPts val="3010"/>
              </a:lnSpc>
              <a:buFont typeface="Arial"/>
              <a:buChar char="•"/>
            </a:pPr>
            <a:r>
              <a:rPr lang="en-US" sz="2150">
                <a:solidFill>
                  <a:srgbClr val="35586D"/>
                </a:solidFill>
                <a:latin typeface="Arialle Bold"/>
              </a:rPr>
              <a:t>She/He knows the principles of creating information used in the management of economic units and the terminology used to describe the functioning of business units. </a:t>
            </a:r>
          </a:p>
          <a:p>
            <a:pPr marL="464302" lvl="1" indent="-232151">
              <a:lnSpc>
                <a:spcPts val="3010"/>
              </a:lnSpc>
              <a:buFont typeface="Arial"/>
              <a:buChar char="•"/>
            </a:pPr>
            <a:r>
              <a:rPr lang="en-US" sz="2150">
                <a:solidFill>
                  <a:srgbClr val="35586D"/>
                </a:solidFill>
                <a:latin typeface="Arialle Bold"/>
              </a:rPr>
              <a:t>Understands the rules of settling and calculating the costs. She / He can indicate the consequences of the attributes of creating and developing information resulting from the cost accounting for business sector units for effective management</a:t>
            </a:r>
          </a:p>
          <a:p>
            <a:pPr marL="464302" lvl="1" indent="-232151">
              <a:lnSpc>
                <a:spcPts val="3010"/>
              </a:lnSpc>
              <a:buFont typeface="Arial"/>
              <a:buChar char="•"/>
            </a:pPr>
            <a:r>
              <a:rPr lang="en-US" sz="2150">
                <a:solidFill>
                  <a:srgbClr val="35586D"/>
                </a:solidFill>
                <a:latin typeface="Arialle Bold"/>
              </a:rPr>
              <a:t>He/she communicates the content of financial and control reports in English</a:t>
            </a:r>
          </a:p>
          <a:p>
            <a:pPr marL="464302" lvl="1" indent="-232151">
              <a:lnSpc>
                <a:spcPts val="3010"/>
              </a:lnSpc>
              <a:buFont typeface="Arial"/>
              <a:buChar char="•"/>
            </a:pPr>
            <a:r>
              <a:rPr lang="en-US" sz="2150">
                <a:solidFill>
                  <a:srgbClr val="35586D"/>
                </a:solidFill>
                <a:latin typeface="Arialle Bold"/>
              </a:rPr>
              <a:t>Can communicate information resulting from the management accounting system to stakeholders and discuss the consequences of taking alternative courses of action.</a:t>
            </a:r>
          </a:p>
          <a:p>
            <a:pPr>
              <a:lnSpc>
                <a:spcPts val="3010"/>
              </a:lnSpc>
            </a:pPr>
            <a:endParaRPr lang="en-US" sz="2150">
              <a:solidFill>
                <a:srgbClr val="35586D"/>
              </a:solidFill>
              <a:latin typeface="Arialle Bold"/>
            </a:endParaRPr>
          </a:p>
        </p:txBody>
      </p:sp>
      <p:sp>
        <p:nvSpPr>
          <p:cNvPr id="18" name="TextBox 18"/>
          <p:cNvSpPr txBox="1"/>
          <p:nvPr/>
        </p:nvSpPr>
        <p:spPr>
          <a:xfrm>
            <a:off x="13747432" y="9756728"/>
            <a:ext cx="454056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2nd, 3rd, 4th year students </a:t>
            </a:r>
          </a:p>
        </p:txBody>
      </p:sp>
    </p:spTree>
  </p:cSld>
  <p:clrMapOvr>
    <a:masterClrMapping/>
  </p:clrMapOvr>
  <p:transition spd="slow">
    <p:cover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D3F0EC"/>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25073" b="-25073"/>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D3F0EC"/>
            </a:solidFill>
            <a:ln w="12700">
              <a:solidFill>
                <a:srgbClr val="000000"/>
              </a:solidFill>
            </a:ln>
          </p:spPr>
          <p:txBody>
            <a:bodyPr/>
            <a:lstStyle/>
            <a:p>
              <a:endParaRPr lang="tr-TR"/>
            </a:p>
          </p:txBody>
        </p:sp>
      </p:grpSp>
      <p:grpSp>
        <p:nvGrpSpPr>
          <p:cNvPr id="11" name="Group 11"/>
          <p:cNvGrpSpPr/>
          <p:nvPr/>
        </p:nvGrpSpPr>
        <p:grpSpPr>
          <a:xfrm>
            <a:off x="4685200" y="2831052"/>
            <a:ext cx="5438639" cy="1040080"/>
            <a:chOff x="0" y="0"/>
            <a:chExt cx="1432399" cy="273930"/>
          </a:xfrm>
        </p:grpSpPr>
        <p:sp>
          <p:nvSpPr>
            <p:cNvPr id="12" name="Freeform 12"/>
            <p:cNvSpPr/>
            <p:nvPr/>
          </p:nvSpPr>
          <p:spPr>
            <a:xfrm>
              <a:off x="0" y="0"/>
              <a:ext cx="1432399" cy="273930"/>
            </a:xfrm>
            <a:custGeom>
              <a:avLst/>
              <a:gdLst/>
              <a:ahLst/>
              <a:cxnLst/>
              <a:rect l="l" t="t" r="r" b="b"/>
              <a:pathLst>
                <a:path w="1432399" h="273930">
                  <a:moveTo>
                    <a:pt x="0" y="0"/>
                  </a:moveTo>
                  <a:lnTo>
                    <a:pt x="1432399" y="0"/>
                  </a:lnTo>
                  <a:lnTo>
                    <a:pt x="1432399" y="273930"/>
                  </a:lnTo>
                  <a:lnTo>
                    <a:pt x="0" y="273930"/>
                  </a:lnTo>
                  <a:close/>
                </a:path>
              </a:pathLst>
            </a:custGeom>
            <a:solidFill>
              <a:srgbClr val="D3F0EC"/>
            </a:solidFill>
          </p:spPr>
          <p:txBody>
            <a:bodyPr/>
            <a:lstStyle/>
            <a:p>
              <a:endParaRPr lang="tr-TR"/>
            </a:p>
          </p:txBody>
        </p:sp>
        <p:sp>
          <p:nvSpPr>
            <p:cNvPr id="13" name="TextBox 13"/>
            <p:cNvSpPr txBox="1"/>
            <p:nvPr/>
          </p:nvSpPr>
          <p:spPr>
            <a:xfrm>
              <a:off x="0" y="-38100"/>
              <a:ext cx="1432399"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Jan de Wilde</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Saxion Universities of Applied Sciences - The Netherlands </a:t>
            </a:r>
          </a:p>
        </p:txBody>
      </p:sp>
      <p:sp>
        <p:nvSpPr>
          <p:cNvPr id="16" name="TextBox 16"/>
          <p:cNvSpPr txBox="1"/>
          <p:nvPr/>
        </p:nvSpPr>
        <p:spPr>
          <a:xfrm>
            <a:off x="5022035" y="3057381"/>
            <a:ext cx="5772840"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Global Personal Development</a:t>
            </a:r>
          </a:p>
        </p:txBody>
      </p:sp>
      <p:sp>
        <p:nvSpPr>
          <p:cNvPr id="17" name="TextBox 17"/>
          <p:cNvSpPr txBox="1"/>
          <p:nvPr/>
        </p:nvSpPr>
        <p:spPr>
          <a:xfrm>
            <a:off x="676253" y="4526667"/>
            <a:ext cx="14344104" cy="5455566"/>
          </a:xfrm>
          <a:prstGeom prst="rect">
            <a:avLst/>
          </a:prstGeom>
        </p:spPr>
        <p:txBody>
          <a:bodyPr lIns="0" tIns="0" rIns="0" bIns="0" rtlCol="0" anchor="t">
            <a:spAutoFit/>
          </a:bodyPr>
          <a:lstStyle/>
          <a:p>
            <a:pPr>
              <a:lnSpc>
                <a:spcPts val="3597"/>
              </a:lnSpc>
            </a:pPr>
            <a:r>
              <a:rPr lang="en-US" sz="2569">
                <a:solidFill>
                  <a:srgbClr val="FF3131"/>
                </a:solidFill>
                <a:latin typeface="Arialle Bold"/>
              </a:rPr>
              <a:t>Course Objective: </a:t>
            </a:r>
          </a:p>
          <a:p>
            <a:pPr>
              <a:lnSpc>
                <a:spcPts val="3597"/>
              </a:lnSpc>
            </a:pPr>
            <a:r>
              <a:rPr lang="en-US" sz="2569">
                <a:solidFill>
                  <a:srgbClr val="35586D"/>
                </a:solidFill>
                <a:latin typeface="Arialle Bold"/>
              </a:rPr>
              <a:t>The main objective of this course (three courses) wil be to enlarge your Global awareness in a world which is more and more becomming an international field of interaction. By enlarging selfknowledge, improve your self-image, learning skills to communicate based on your personal preferences you should should experience a greater feeling of confidence. </a:t>
            </a:r>
          </a:p>
          <a:p>
            <a:pPr>
              <a:lnSpc>
                <a:spcPts val="3597"/>
              </a:lnSpc>
            </a:pPr>
            <a:r>
              <a:rPr lang="en-US" sz="2569">
                <a:solidFill>
                  <a:srgbClr val="FF3131"/>
                </a:solidFill>
                <a:latin typeface="Arialle Bold"/>
              </a:rPr>
              <a:t>Learning Outcomes: </a:t>
            </a:r>
          </a:p>
          <a:p>
            <a:pPr marL="554857" lvl="1" indent="-277428">
              <a:lnSpc>
                <a:spcPts val="3597"/>
              </a:lnSpc>
              <a:buFont typeface="Arial"/>
              <a:buChar char="•"/>
            </a:pPr>
            <a:r>
              <a:rPr lang="en-US" sz="2569">
                <a:solidFill>
                  <a:srgbClr val="35586D"/>
                </a:solidFill>
                <a:latin typeface="Arialle Bold"/>
              </a:rPr>
              <a:t>Have a greater awareness of global interacting skills</a:t>
            </a:r>
          </a:p>
          <a:p>
            <a:pPr marL="554857" lvl="1" indent="-277428">
              <a:lnSpc>
                <a:spcPts val="3597"/>
              </a:lnSpc>
              <a:buFont typeface="Arial"/>
              <a:buChar char="•"/>
            </a:pPr>
            <a:r>
              <a:rPr lang="en-US" sz="2569">
                <a:solidFill>
                  <a:srgbClr val="35586D"/>
                </a:solidFill>
                <a:latin typeface="Arialle Bold"/>
              </a:rPr>
              <a:t>Greater sens of self-confidence</a:t>
            </a:r>
          </a:p>
          <a:p>
            <a:pPr marL="554857" lvl="1" indent="-277428">
              <a:lnSpc>
                <a:spcPts val="3597"/>
              </a:lnSpc>
              <a:buFont typeface="Arial"/>
              <a:buChar char="•"/>
            </a:pPr>
            <a:r>
              <a:rPr lang="en-US" sz="2569">
                <a:solidFill>
                  <a:srgbClr val="35586D"/>
                </a:solidFill>
                <a:latin typeface="Arialle Bold"/>
              </a:rPr>
              <a:t>Insight in own personality</a:t>
            </a:r>
          </a:p>
          <a:p>
            <a:pPr marL="554857" lvl="1" indent="-277428">
              <a:lnSpc>
                <a:spcPts val="3597"/>
              </a:lnSpc>
              <a:buFont typeface="Arial"/>
              <a:buChar char="•"/>
            </a:pPr>
            <a:r>
              <a:rPr lang="en-US" sz="2569">
                <a:solidFill>
                  <a:srgbClr val="35586D"/>
                </a:solidFill>
                <a:latin typeface="Arialle Bold"/>
              </a:rPr>
              <a:t>More relaxing way of approaching new people</a:t>
            </a:r>
          </a:p>
          <a:p>
            <a:pPr>
              <a:lnSpc>
                <a:spcPts val="3597"/>
              </a:lnSpc>
            </a:pPr>
            <a:endParaRPr lang="en-US" sz="2569">
              <a:solidFill>
                <a:srgbClr val="35586D"/>
              </a:solidFill>
              <a:latin typeface="Arialle Bold"/>
            </a:endParaRPr>
          </a:p>
          <a:p>
            <a:pPr>
              <a:lnSpc>
                <a:spcPts val="3597"/>
              </a:lnSpc>
            </a:pPr>
            <a:endParaRPr lang="en-US" sz="2569">
              <a:solidFill>
                <a:srgbClr val="35586D"/>
              </a:solidFill>
              <a:latin typeface="Arialle Bold"/>
            </a:endParaRPr>
          </a:p>
        </p:txBody>
      </p:sp>
      <p:sp>
        <p:nvSpPr>
          <p:cNvPr id="18" name="TextBox 18"/>
          <p:cNvSpPr txBox="1"/>
          <p:nvPr/>
        </p:nvSpPr>
        <p:spPr>
          <a:xfrm>
            <a:off x="12370396" y="9756728"/>
            <a:ext cx="5917604"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 3rd, 4th and graduate year students </a:t>
            </a:r>
          </a:p>
        </p:txBody>
      </p:sp>
    </p:spTree>
  </p:cSld>
  <p:clrMapOvr>
    <a:masterClrMapping/>
  </p:clrMapOvr>
  <p:transition spd="slow">
    <p:cover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18642"/>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b="-33333"/>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58222"/>
            </a:solidFill>
            <a:ln w="12700">
              <a:solidFill>
                <a:srgbClr val="000000"/>
              </a:solidFill>
            </a:ln>
          </p:spPr>
          <p:txBody>
            <a:bodyPr/>
            <a:lstStyle/>
            <a:p>
              <a:endParaRPr lang="tr-TR"/>
            </a:p>
          </p:txBody>
        </p:sp>
      </p:grpSp>
      <p:grpSp>
        <p:nvGrpSpPr>
          <p:cNvPr id="11" name="Group 11"/>
          <p:cNvGrpSpPr/>
          <p:nvPr/>
        </p:nvGrpSpPr>
        <p:grpSpPr>
          <a:xfrm>
            <a:off x="4685200" y="2831052"/>
            <a:ext cx="8385978" cy="1040080"/>
            <a:chOff x="0" y="0"/>
            <a:chExt cx="2208653" cy="273930"/>
          </a:xfrm>
        </p:grpSpPr>
        <p:sp>
          <p:nvSpPr>
            <p:cNvPr id="12" name="Freeform 12"/>
            <p:cNvSpPr/>
            <p:nvPr/>
          </p:nvSpPr>
          <p:spPr>
            <a:xfrm>
              <a:off x="0" y="0"/>
              <a:ext cx="2208653" cy="273930"/>
            </a:xfrm>
            <a:custGeom>
              <a:avLst/>
              <a:gdLst/>
              <a:ahLst/>
              <a:cxnLst/>
              <a:rect l="l" t="t" r="r" b="b"/>
              <a:pathLst>
                <a:path w="2208653" h="273930">
                  <a:moveTo>
                    <a:pt x="0" y="0"/>
                  </a:moveTo>
                  <a:lnTo>
                    <a:pt x="2208653" y="0"/>
                  </a:lnTo>
                  <a:lnTo>
                    <a:pt x="2208653" y="273930"/>
                  </a:lnTo>
                  <a:lnTo>
                    <a:pt x="0" y="273930"/>
                  </a:lnTo>
                  <a:close/>
                </a:path>
              </a:pathLst>
            </a:custGeom>
            <a:solidFill>
              <a:srgbClr val="F58222"/>
            </a:solidFill>
          </p:spPr>
          <p:txBody>
            <a:bodyPr/>
            <a:lstStyle/>
            <a:p>
              <a:endParaRPr lang="tr-TR"/>
            </a:p>
          </p:txBody>
        </p:sp>
        <p:sp>
          <p:nvSpPr>
            <p:cNvPr id="13" name="TextBox 13"/>
            <p:cNvSpPr txBox="1"/>
            <p:nvPr/>
          </p:nvSpPr>
          <p:spPr>
            <a:xfrm>
              <a:off x="0" y="-38100"/>
              <a:ext cx="2208653"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Jean-Pierre Beelen</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University of Applied Sciences Rotterdam </a:t>
            </a:r>
          </a:p>
        </p:txBody>
      </p:sp>
      <p:sp>
        <p:nvSpPr>
          <p:cNvPr id="16" name="TextBox 16"/>
          <p:cNvSpPr txBox="1"/>
          <p:nvPr/>
        </p:nvSpPr>
        <p:spPr>
          <a:xfrm>
            <a:off x="4977111" y="3057381"/>
            <a:ext cx="7802156"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Wholebeing for Intrapreneurs and Entrepreneurs</a:t>
            </a:r>
          </a:p>
        </p:txBody>
      </p:sp>
      <p:sp>
        <p:nvSpPr>
          <p:cNvPr id="17" name="TextBox 17"/>
          <p:cNvSpPr txBox="1"/>
          <p:nvPr/>
        </p:nvSpPr>
        <p:spPr>
          <a:xfrm>
            <a:off x="845363" y="3959197"/>
            <a:ext cx="13704344" cy="6697425"/>
          </a:xfrm>
          <a:prstGeom prst="rect">
            <a:avLst/>
          </a:prstGeom>
        </p:spPr>
        <p:txBody>
          <a:bodyPr lIns="0" tIns="0" rIns="0" bIns="0" rtlCol="0" anchor="t">
            <a:spAutoFit/>
          </a:bodyPr>
          <a:lstStyle/>
          <a:p>
            <a:pPr>
              <a:lnSpc>
                <a:spcPts val="2938"/>
              </a:lnSpc>
            </a:pPr>
            <a:r>
              <a:rPr lang="en-US" sz="2098">
                <a:solidFill>
                  <a:srgbClr val="FF3131"/>
                </a:solidFill>
                <a:latin typeface="Arialle Bold"/>
              </a:rPr>
              <a:t>Course Objective: </a:t>
            </a:r>
          </a:p>
          <a:p>
            <a:pPr>
              <a:lnSpc>
                <a:spcPts val="2938"/>
              </a:lnSpc>
            </a:pPr>
            <a:r>
              <a:rPr lang="en-US" sz="2098">
                <a:solidFill>
                  <a:srgbClr val="35586D"/>
                </a:solidFill>
                <a:latin typeface="Arialle Bold"/>
              </a:rPr>
              <a:t>The “total human principle” is a humanistic approach which examines the functioning of the human being on the basis of talent, orientation and character. What is the “Total Human Principle” and how can the total human principle contribute to your happiness and well-being?</a:t>
            </a:r>
          </a:p>
          <a:p>
            <a:pPr>
              <a:lnSpc>
                <a:spcPts val="2938"/>
              </a:lnSpc>
            </a:pPr>
            <a:r>
              <a:rPr lang="en-US" sz="2098">
                <a:solidFill>
                  <a:srgbClr val="35586D"/>
                </a:solidFill>
                <a:latin typeface="Arialle Bold"/>
              </a:rPr>
              <a:t>In the chaotic world of business, we often forget to distinguish happiness in the working environment and happiness in your private life as an individual. How do we separate these two and how do we make sure to keep everything in balance? What is the ultimate goal in life? These are questions that are mostly asked by intra- and entrepreneurs due to a constant shifting in their working environment and often unbalanced work/private lifestyle.</a:t>
            </a:r>
          </a:p>
          <a:p>
            <a:pPr>
              <a:lnSpc>
                <a:spcPts val="2938"/>
              </a:lnSpc>
            </a:pPr>
            <a:r>
              <a:rPr lang="en-US" sz="2098">
                <a:solidFill>
                  <a:srgbClr val="35586D"/>
                </a:solidFill>
                <a:latin typeface="Arialle Bold"/>
              </a:rPr>
              <a:t>The course is both theoretical, because you will learn all aspects of the SPIRE model, and practical by applying some methods and some techniques that contribute to your Whole Being.</a:t>
            </a:r>
          </a:p>
          <a:p>
            <a:pPr>
              <a:lnSpc>
                <a:spcPts val="2938"/>
              </a:lnSpc>
            </a:pPr>
            <a:r>
              <a:rPr lang="en-US" sz="2098">
                <a:solidFill>
                  <a:srgbClr val="FF3131"/>
                </a:solidFill>
                <a:latin typeface="Arialle Bold"/>
              </a:rPr>
              <a:t>Learning Outcomes: </a:t>
            </a:r>
          </a:p>
          <a:p>
            <a:pPr marL="453171" lvl="1" indent="-226586">
              <a:lnSpc>
                <a:spcPts val="2938"/>
              </a:lnSpc>
              <a:buFont typeface="Arial"/>
              <a:buChar char="•"/>
            </a:pPr>
            <a:r>
              <a:rPr lang="en-US" sz="2098">
                <a:solidFill>
                  <a:srgbClr val="35586D"/>
                </a:solidFill>
                <a:latin typeface="Arialle Bold"/>
              </a:rPr>
              <a:t>Understand the 5 elements of the SPIRE model,</a:t>
            </a:r>
          </a:p>
          <a:p>
            <a:pPr marL="453171" lvl="1" indent="-226586">
              <a:lnSpc>
                <a:spcPts val="2938"/>
              </a:lnSpc>
              <a:buFont typeface="Arial"/>
              <a:buChar char="•"/>
            </a:pPr>
            <a:r>
              <a:rPr lang="en-US" sz="2098">
                <a:solidFill>
                  <a:srgbClr val="35586D"/>
                </a:solidFill>
                <a:latin typeface="Arialle Bold"/>
              </a:rPr>
              <a:t>Apply some parts of the 5 elements concretely in your personal situation,</a:t>
            </a:r>
          </a:p>
          <a:p>
            <a:pPr marL="453171" lvl="1" indent="-226586">
              <a:lnSpc>
                <a:spcPts val="2938"/>
              </a:lnSpc>
              <a:buFont typeface="Arial"/>
              <a:buChar char="•"/>
            </a:pPr>
            <a:r>
              <a:rPr lang="en-US" sz="2098">
                <a:solidFill>
                  <a:srgbClr val="35586D"/>
                </a:solidFill>
                <a:latin typeface="Arialle Bold"/>
              </a:rPr>
              <a:t>Apply some parts of the 5 elements concretely in an organizational context</a:t>
            </a:r>
          </a:p>
          <a:p>
            <a:pPr marL="453171" lvl="1" indent="-226586">
              <a:lnSpc>
                <a:spcPts val="2938"/>
              </a:lnSpc>
              <a:buFont typeface="Arial"/>
              <a:buChar char="•"/>
            </a:pPr>
            <a:r>
              <a:rPr lang="en-US" sz="2098">
                <a:solidFill>
                  <a:srgbClr val="35586D"/>
                </a:solidFill>
                <a:latin typeface="Arialle Bold"/>
              </a:rPr>
              <a:t>SPIRE-check-in</a:t>
            </a:r>
          </a:p>
          <a:p>
            <a:pPr>
              <a:lnSpc>
                <a:spcPts val="2938"/>
              </a:lnSpc>
            </a:pPr>
            <a:endParaRPr lang="en-US" sz="2098">
              <a:solidFill>
                <a:srgbClr val="35586D"/>
              </a:solidFill>
              <a:latin typeface="Arialle Bold"/>
            </a:endParaRPr>
          </a:p>
          <a:p>
            <a:pPr>
              <a:lnSpc>
                <a:spcPts val="2938"/>
              </a:lnSpc>
            </a:pPr>
            <a:endParaRPr lang="en-US" sz="2098">
              <a:solidFill>
                <a:srgbClr val="35586D"/>
              </a:solidFill>
              <a:latin typeface="Arialle Bold"/>
            </a:endParaRPr>
          </a:p>
        </p:txBody>
      </p:sp>
      <p:sp>
        <p:nvSpPr>
          <p:cNvPr id="18" name="TextBox 18"/>
          <p:cNvSpPr txBox="1"/>
          <p:nvPr/>
        </p:nvSpPr>
        <p:spPr>
          <a:xfrm>
            <a:off x="11790592" y="9756728"/>
            <a:ext cx="649740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 2nd, 3rd, 4th and graduate year students </a:t>
            </a:r>
          </a:p>
        </p:txBody>
      </p:sp>
    </p:spTree>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9CD6B0"/>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4204" b="-45519"/>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9CD6B0"/>
            </a:solidFill>
            <a:ln w="12700">
              <a:solidFill>
                <a:srgbClr val="000000"/>
              </a:solidFill>
            </a:ln>
          </p:spPr>
          <p:txBody>
            <a:bodyPr/>
            <a:lstStyle/>
            <a:p>
              <a:endParaRPr lang="tr-TR"/>
            </a:p>
          </p:txBody>
        </p:sp>
      </p:grpSp>
      <p:grpSp>
        <p:nvGrpSpPr>
          <p:cNvPr id="11" name="Group 11"/>
          <p:cNvGrpSpPr/>
          <p:nvPr/>
        </p:nvGrpSpPr>
        <p:grpSpPr>
          <a:xfrm>
            <a:off x="4685200" y="2831052"/>
            <a:ext cx="10552584" cy="1040080"/>
            <a:chOff x="0" y="0"/>
            <a:chExt cx="2779281" cy="273930"/>
          </a:xfrm>
        </p:grpSpPr>
        <p:sp>
          <p:nvSpPr>
            <p:cNvPr id="12" name="Freeform 12"/>
            <p:cNvSpPr/>
            <p:nvPr/>
          </p:nvSpPr>
          <p:spPr>
            <a:xfrm>
              <a:off x="0" y="0"/>
              <a:ext cx="2779281" cy="273930"/>
            </a:xfrm>
            <a:custGeom>
              <a:avLst/>
              <a:gdLst/>
              <a:ahLst/>
              <a:cxnLst/>
              <a:rect l="l" t="t" r="r" b="b"/>
              <a:pathLst>
                <a:path w="2779281" h="273930">
                  <a:moveTo>
                    <a:pt x="0" y="0"/>
                  </a:moveTo>
                  <a:lnTo>
                    <a:pt x="2779281" y="0"/>
                  </a:lnTo>
                  <a:lnTo>
                    <a:pt x="2779281" y="273930"/>
                  </a:lnTo>
                  <a:lnTo>
                    <a:pt x="0" y="273930"/>
                  </a:lnTo>
                  <a:close/>
                </a:path>
              </a:pathLst>
            </a:custGeom>
            <a:solidFill>
              <a:srgbClr val="9CD6B0"/>
            </a:solidFill>
          </p:spPr>
          <p:txBody>
            <a:bodyPr/>
            <a:lstStyle/>
            <a:p>
              <a:endParaRPr lang="tr-TR"/>
            </a:p>
          </p:txBody>
        </p:sp>
        <p:sp>
          <p:nvSpPr>
            <p:cNvPr id="13" name="TextBox 13"/>
            <p:cNvSpPr txBox="1"/>
            <p:nvPr/>
          </p:nvSpPr>
          <p:spPr>
            <a:xfrm>
              <a:off x="0" y="-38100"/>
              <a:ext cx="2779281"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Karina Cicha, Ph.D.</a:t>
            </a:r>
          </a:p>
        </p:txBody>
      </p:sp>
      <p:sp>
        <p:nvSpPr>
          <p:cNvPr id="15" name="TextBox 15"/>
          <p:cNvSpPr txBox="1"/>
          <p:nvPr/>
        </p:nvSpPr>
        <p:spPr>
          <a:xfrm>
            <a:off x="4780450" y="1900731"/>
            <a:ext cx="12028851" cy="1082722"/>
          </a:xfrm>
          <a:prstGeom prst="rect">
            <a:avLst/>
          </a:prstGeom>
        </p:spPr>
        <p:txBody>
          <a:bodyPr lIns="0" tIns="0" rIns="0" bIns="0" rtlCol="0" anchor="t">
            <a:spAutoFit/>
          </a:bodyPr>
          <a:lstStyle/>
          <a:p>
            <a:pPr>
              <a:lnSpc>
                <a:spcPts val="4372"/>
              </a:lnSpc>
            </a:pPr>
            <a:r>
              <a:rPr lang="en-US" sz="3123">
                <a:solidFill>
                  <a:srgbClr val="35586D"/>
                </a:solidFill>
                <a:latin typeface="Antonio Bold"/>
              </a:rPr>
              <a:t>University of Economics in Katowice - Poland</a:t>
            </a:r>
          </a:p>
          <a:p>
            <a:pPr>
              <a:lnSpc>
                <a:spcPts val="4372"/>
              </a:lnSpc>
            </a:pPr>
            <a:endParaRPr lang="en-US" sz="3123">
              <a:solidFill>
                <a:srgbClr val="35586D"/>
              </a:solidFill>
              <a:latin typeface="Antonio Bold"/>
            </a:endParaRPr>
          </a:p>
        </p:txBody>
      </p:sp>
      <p:sp>
        <p:nvSpPr>
          <p:cNvPr id="16" name="TextBox 16"/>
          <p:cNvSpPr txBox="1"/>
          <p:nvPr/>
        </p:nvSpPr>
        <p:spPr>
          <a:xfrm>
            <a:off x="4977111" y="3057381"/>
            <a:ext cx="10062185"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Gamify the issue! – gamification in social and business practices</a:t>
            </a:r>
          </a:p>
        </p:txBody>
      </p:sp>
      <p:sp>
        <p:nvSpPr>
          <p:cNvPr id="17" name="TextBox 17"/>
          <p:cNvSpPr txBox="1"/>
          <p:nvPr/>
        </p:nvSpPr>
        <p:spPr>
          <a:xfrm>
            <a:off x="845363" y="3764702"/>
            <a:ext cx="15963938" cy="6697425"/>
          </a:xfrm>
          <a:prstGeom prst="rect">
            <a:avLst/>
          </a:prstGeom>
        </p:spPr>
        <p:txBody>
          <a:bodyPr lIns="0" tIns="0" rIns="0" bIns="0" rtlCol="0" anchor="t">
            <a:spAutoFit/>
          </a:bodyPr>
          <a:lstStyle/>
          <a:p>
            <a:pPr>
              <a:lnSpc>
                <a:spcPts val="2938"/>
              </a:lnSpc>
            </a:pPr>
            <a:r>
              <a:rPr lang="en-US" sz="2098">
                <a:solidFill>
                  <a:srgbClr val="FF3131"/>
                </a:solidFill>
                <a:latin typeface="Arialle Bold"/>
              </a:rPr>
              <a:t>Course Objective: </a:t>
            </a:r>
          </a:p>
          <a:p>
            <a:pPr>
              <a:lnSpc>
                <a:spcPts val="2938"/>
              </a:lnSpc>
            </a:pPr>
            <a:r>
              <a:rPr lang="en-US" sz="2098">
                <a:solidFill>
                  <a:srgbClr val="35586D"/>
                </a:solidFill>
                <a:latin typeface="Arialle Bold"/>
              </a:rPr>
              <a:t>The aim of the course, conducted in a form of workshop, is to introduce students to methods of solving modern problems, business as well as social, through gamification. The course involves 5 stages of gamification development. They are as follows:</a:t>
            </a:r>
          </a:p>
          <a:p>
            <a:pPr>
              <a:lnSpc>
                <a:spcPts val="2938"/>
              </a:lnSpc>
            </a:pPr>
            <a:r>
              <a:rPr lang="en-US" sz="2098">
                <a:solidFill>
                  <a:srgbClr val="35586D"/>
                </a:solidFill>
                <a:latin typeface="Arialle Bold"/>
              </a:rPr>
              <a:t>a) Defining the problem and assessing its solvability by means of gamification</a:t>
            </a:r>
          </a:p>
          <a:p>
            <a:pPr>
              <a:lnSpc>
                <a:spcPts val="2938"/>
              </a:lnSpc>
            </a:pPr>
            <a:r>
              <a:rPr lang="en-US" sz="2098">
                <a:solidFill>
                  <a:srgbClr val="35586D"/>
                </a:solidFill>
                <a:latin typeface="Arialle Bold"/>
              </a:rPr>
              <a:t>b) Determining the group of target gamification participants and defining the desired behaviors of gamification participants</a:t>
            </a:r>
          </a:p>
          <a:p>
            <a:pPr>
              <a:lnSpc>
                <a:spcPts val="2938"/>
              </a:lnSpc>
            </a:pPr>
            <a:r>
              <a:rPr lang="en-US" sz="2098">
                <a:solidFill>
                  <a:srgbClr val="35586D"/>
                </a:solidFill>
                <a:latin typeface="Arialle Bold"/>
              </a:rPr>
              <a:t>c) Building the participant's persona, determining the level of motivation</a:t>
            </a:r>
          </a:p>
          <a:p>
            <a:pPr>
              <a:lnSpc>
                <a:spcPts val="2938"/>
              </a:lnSpc>
            </a:pPr>
            <a:r>
              <a:rPr lang="en-US" sz="2098">
                <a:solidFill>
                  <a:srgbClr val="35586D"/>
                </a:solidFill>
                <a:latin typeface="Arialle Bold"/>
              </a:rPr>
              <a:t>d) Implementation of a fun factor in the structure of gamification</a:t>
            </a:r>
          </a:p>
          <a:p>
            <a:pPr>
              <a:lnSpc>
                <a:spcPts val="2938"/>
              </a:lnSpc>
            </a:pPr>
            <a:r>
              <a:rPr lang="en-US" sz="2098">
                <a:solidFill>
                  <a:srgbClr val="35586D"/>
                </a:solidFill>
                <a:latin typeface="Arialle Bold"/>
              </a:rPr>
              <a:t>e) Implementation of game mechanics, dynamics and components</a:t>
            </a:r>
          </a:p>
          <a:p>
            <a:pPr>
              <a:lnSpc>
                <a:spcPts val="2938"/>
              </a:lnSpc>
            </a:pPr>
            <a:r>
              <a:rPr lang="en-US" sz="2098">
                <a:solidFill>
                  <a:srgbClr val="FF3131"/>
                </a:solidFill>
                <a:latin typeface="Arialle Bold"/>
              </a:rPr>
              <a:t>Learning Outcomes: </a:t>
            </a:r>
          </a:p>
          <a:p>
            <a:pPr>
              <a:lnSpc>
                <a:spcPts val="2938"/>
              </a:lnSpc>
            </a:pPr>
            <a:r>
              <a:rPr lang="en-US" sz="2098">
                <a:solidFill>
                  <a:srgbClr val="35586D"/>
                </a:solidFill>
                <a:latin typeface="Arialle Bold"/>
              </a:rPr>
              <a:t>1. The student gains knowledge allowing for the development of a gamified method of solving a business/ social problems based on communication with an external stakeholder. </a:t>
            </a:r>
          </a:p>
          <a:p>
            <a:pPr>
              <a:lnSpc>
                <a:spcPts val="2938"/>
              </a:lnSpc>
            </a:pPr>
            <a:r>
              <a:rPr lang="en-US" sz="2098">
                <a:solidFill>
                  <a:srgbClr val="35586D"/>
                </a:solidFill>
                <a:latin typeface="Arialle Bold"/>
              </a:rPr>
              <a:t>2.The student knows the principles of planning, implementation (instruments and channels) and control, allowing the measurement of the effectiveness of the implemented project. </a:t>
            </a:r>
          </a:p>
          <a:p>
            <a:pPr>
              <a:lnSpc>
                <a:spcPts val="2938"/>
              </a:lnSpc>
            </a:pPr>
            <a:r>
              <a:rPr lang="en-US" sz="2098">
                <a:solidFill>
                  <a:srgbClr val="35586D"/>
                </a:solidFill>
                <a:latin typeface="Arialle Bold"/>
              </a:rPr>
              <a:t>3.The student knows how to manage such processes and work with the project method within gamification.</a:t>
            </a:r>
          </a:p>
          <a:p>
            <a:pPr>
              <a:lnSpc>
                <a:spcPts val="2938"/>
              </a:lnSpc>
            </a:pPr>
            <a:r>
              <a:rPr lang="en-US" sz="2098">
                <a:solidFill>
                  <a:srgbClr val="35586D"/>
                </a:solidFill>
                <a:latin typeface="Arialle Bold"/>
              </a:rPr>
              <a:t>4.The student independently plans and implements original and innovative project in the area of business or social issues, using innovative tools.</a:t>
            </a:r>
          </a:p>
          <a:p>
            <a:pPr>
              <a:lnSpc>
                <a:spcPts val="2938"/>
              </a:lnSpc>
            </a:pPr>
            <a:endParaRPr lang="en-US" sz="2098">
              <a:solidFill>
                <a:srgbClr val="35586D"/>
              </a:solidFill>
              <a:latin typeface="Arialle Bold"/>
            </a:endParaRPr>
          </a:p>
        </p:txBody>
      </p:sp>
      <p:sp>
        <p:nvSpPr>
          <p:cNvPr id="18" name="TextBox 18"/>
          <p:cNvSpPr txBox="1"/>
          <p:nvPr/>
        </p:nvSpPr>
        <p:spPr>
          <a:xfrm>
            <a:off x="13560597" y="9756728"/>
            <a:ext cx="649740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 2nd, 3rd, 4th year students </a:t>
            </a:r>
          </a:p>
        </p:txBody>
      </p:sp>
    </p:spTree>
  </p:cSld>
  <p:clrMapOvr>
    <a:masterClrMapping/>
  </p:clrMapOvr>
  <p:transition spd="slow">
    <p:cover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9D100"/>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2705" b="-27930"/>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100"/>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100"/>
            </a:solidFill>
            <a:ln w="12700">
              <a:solidFill>
                <a:srgbClr val="000000"/>
              </a:solidFill>
            </a:ln>
          </p:spPr>
          <p:txBody>
            <a:bodyPr/>
            <a:lstStyle/>
            <a:p>
              <a:endParaRPr lang="tr-TR"/>
            </a:p>
          </p:txBody>
        </p:sp>
      </p:grpSp>
      <p:grpSp>
        <p:nvGrpSpPr>
          <p:cNvPr id="11" name="Group 11"/>
          <p:cNvGrpSpPr/>
          <p:nvPr/>
        </p:nvGrpSpPr>
        <p:grpSpPr>
          <a:xfrm>
            <a:off x="4685200" y="2831052"/>
            <a:ext cx="11127169" cy="1040080"/>
            <a:chOff x="0" y="0"/>
            <a:chExt cx="2930612" cy="273930"/>
          </a:xfrm>
        </p:grpSpPr>
        <p:sp>
          <p:nvSpPr>
            <p:cNvPr id="12" name="Freeform 12"/>
            <p:cNvSpPr/>
            <p:nvPr/>
          </p:nvSpPr>
          <p:spPr>
            <a:xfrm>
              <a:off x="0" y="0"/>
              <a:ext cx="2930612" cy="273930"/>
            </a:xfrm>
            <a:custGeom>
              <a:avLst/>
              <a:gdLst/>
              <a:ahLst/>
              <a:cxnLst/>
              <a:rect l="l" t="t" r="r" b="b"/>
              <a:pathLst>
                <a:path w="2930612" h="273930">
                  <a:moveTo>
                    <a:pt x="0" y="0"/>
                  </a:moveTo>
                  <a:lnTo>
                    <a:pt x="2930612" y="0"/>
                  </a:lnTo>
                  <a:lnTo>
                    <a:pt x="2930612" y="273930"/>
                  </a:lnTo>
                  <a:lnTo>
                    <a:pt x="0" y="273930"/>
                  </a:lnTo>
                  <a:close/>
                </a:path>
              </a:pathLst>
            </a:custGeom>
            <a:solidFill>
              <a:srgbClr val="F9D100"/>
            </a:solidFill>
          </p:spPr>
          <p:txBody>
            <a:bodyPr/>
            <a:lstStyle/>
            <a:p>
              <a:endParaRPr lang="tr-TR"/>
            </a:p>
          </p:txBody>
        </p:sp>
        <p:sp>
          <p:nvSpPr>
            <p:cNvPr id="13" name="TextBox 13"/>
            <p:cNvSpPr txBox="1"/>
            <p:nvPr/>
          </p:nvSpPr>
          <p:spPr>
            <a:xfrm>
              <a:off x="0" y="-38100"/>
              <a:ext cx="2930612"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12565870"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Krystyna Mitręga-Niestrój, Ph.D.</a:t>
            </a:r>
          </a:p>
        </p:txBody>
      </p:sp>
      <p:sp>
        <p:nvSpPr>
          <p:cNvPr id="15" name="TextBox 15"/>
          <p:cNvSpPr txBox="1"/>
          <p:nvPr/>
        </p:nvSpPr>
        <p:spPr>
          <a:xfrm>
            <a:off x="4780450" y="1900731"/>
            <a:ext cx="12028851" cy="1082722"/>
          </a:xfrm>
          <a:prstGeom prst="rect">
            <a:avLst/>
          </a:prstGeom>
        </p:spPr>
        <p:txBody>
          <a:bodyPr lIns="0" tIns="0" rIns="0" bIns="0" rtlCol="0" anchor="t">
            <a:spAutoFit/>
          </a:bodyPr>
          <a:lstStyle/>
          <a:p>
            <a:pPr>
              <a:lnSpc>
                <a:spcPts val="4372"/>
              </a:lnSpc>
            </a:pPr>
            <a:r>
              <a:rPr lang="en-US" sz="3123">
                <a:solidFill>
                  <a:srgbClr val="35586D"/>
                </a:solidFill>
                <a:latin typeface="Antonio Bold"/>
              </a:rPr>
              <a:t>University of Economics in Katowice - Poland</a:t>
            </a:r>
          </a:p>
          <a:p>
            <a:pPr>
              <a:lnSpc>
                <a:spcPts val="4372"/>
              </a:lnSpc>
            </a:pPr>
            <a:endParaRPr lang="en-US" sz="3123">
              <a:solidFill>
                <a:srgbClr val="35586D"/>
              </a:solidFill>
              <a:latin typeface="Antonio Bold"/>
            </a:endParaRPr>
          </a:p>
        </p:txBody>
      </p:sp>
      <p:sp>
        <p:nvSpPr>
          <p:cNvPr id="16" name="TextBox 16"/>
          <p:cNvSpPr txBox="1"/>
          <p:nvPr/>
        </p:nvSpPr>
        <p:spPr>
          <a:xfrm>
            <a:off x="4977111" y="3057381"/>
            <a:ext cx="10835257"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GLOBAL FINANCIAL SYSTEM – FUNCTIONING, ROLE, AND DRIVERS OF CHANGE</a:t>
            </a:r>
          </a:p>
        </p:txBody>
      </p:sp>
      <p:sp>
        <p:nvSpPr>
          <p:cNvPr id="17" name="TextBox 17"/>
          <p:cNvSpPr txBox="1"/>
          <p:nvPr/>
        </p:nvSpPr>
        <p:spPr>
          <a:xfrm>
            <a:off x="676253" y="4214032"/>
            <a:ext cx="15455213" cy="5359806"/>
          </a:xfrm>
          <a:prstGeom prst="rect">
            <a:avLst/>
          </a:prstGeom>
        </p:spPr>
        <p:txBody>
          <a:bodyPr lIns="0" tIns="0" rIns="0" bIns="0" rtlCol="0" anchor="t">
            <a:spAutoFit/>
          </a:bodyPr>
          <a:lstStyle/>
          <a:p>
            <a:pPr>
              <a:lnSpc>
                <a:spcPts val="3259"/>
              </a:lnSpc>
            </a:pPr>
            <a:r>
              <a:rPr lang="en-US" sz="2328">
                <a:solidFill>
                  <a:srgbClr val="FF3131"/>
                </a:solidFill>
                <a:latin typeface="Arialle Bold"/>
              </a:rPr>
              <a:t>Course Objective: </a:t>
            </a:r>
          </a:p>
          <a:p>
            <a:pPr>
              <a:lnSpc>
                <a:spcPts val="3259"/>
              </a:lnSpc>
            </a:pPr>
            <a:r>
              <a:rPr lang="en-US" sz="2328">
                <a:solidFill>
                  <a:srgbClr val="35586D"/>
                </a:solidFill>
                <a:latin typeface="Arialle Bold"/>
              </a:rPr>
              <a:t>Recognize the main components and functions of the global financial system. Develop the ability to see the interdependencies in the global financial system and identify the problems of its relationship with the real sphere and society.  Acquire the ability to identify and analyze the main drivers of change in the global financial system in the 21st century</a:t>
            </a:r>
          </a:p>
          <a:p>
            <a:pPr>
              <a:lnSpc>
                <a:spcPts val="3259"/>
              </a:lnSpc>
            </a:pPr>
            <a:r>
              <a:rPr lang="en-US" sz="2328">
                <a:solidFill>
                  <a:srgbClr val="FF3131"/>
                </a:solidFill>
                <a:latin typeface="Arialle Bold"/>
              </a:rPr>
              <a:t>Learning Outcomes: </a:t>
            </a:r>
          </a:p>
          <a:p>
            <a:pPr>
              <a:lnSpc>
                <a:spcPts val="3259"/>
              </a:lnSpc>
            </a:pPr>
            <a:r>
              <a:rPr lang="en-US" sz="2328">
                <a:solidFill>
                  <a:srgbClr val="35586D"/>
                </a:solidFill>
                <a:latin typeface="Arialle Bold"/>
              </a:rPr>
              <a:t>1. Understand the functioning of the global financial system and its role in modern world. </a:t>
            </a:r>
          </a:p>
          <a:p>
            <a:pPr>
              <a:lnSpc>
                <a:spcPts val="3259"/>
              </a:lnSpc>
            </a:pPr>
            <a:r>
              <a:rPr lang="en-US" sz="2328">
                <a:solidFill>
                  <a:srgbClr val="35586D"/>
                </a:solidFill>
                <a:latin typeface="Arialle Bold"/>
              </a:rPr>
              <a:t>2. Define and explain the fundamental components of the global financial system. </a:t>
            </a:r>
          </a:p>
          <a:p>
            <a:pPr>
              <a:lnSpc>
                <a:spcPts val="3259"/>
              </a:lnSpc>
            </a:pPr>
            <a:r>
              <a:rPr lang="en-US" sz="2328">
                <a:solidFill>
                  <a:srgbClr val="35586D"/>
                </a:solidFill>
                <a:latin typeface="Arialle Bold"/>
              </a:rPr>
              <a:t>3. Understand the interdependence between global financial system and the real sphere of the economy. </a:t>
            </a:r>
          </a:p>
          <a:p>
            <a:pPr>
              <a:lnSpc>
                <a:spcPts val="3259"/>
              </a:lnSpc>
            </a:pPr>
            <a:r>
              <a:rPr lang="en-US" sz="2328">
                <a:solidFill>
                  <a:srgbClr val="35586D"/>
                </a:solidFill>
                <a:latin typeface="Arialle Bold"/>
              </a:rPr>
              <a:t>4. Evaluate the role of international capital flows for the global financial system and economy. </a:t>
            </a:r>
          </a:p>
          <a:p>
            <a:pPr>
              <a:lnSpc>
                <a:spcPts val="3259"/>
              </a:lnSpc>
            </a:pPr>
            <a:r>
              <a:rPr lang="en-US" sz="2328">
                <a:solidFill>
                  <a:srgbClr val="35586D"/>
                </a:solidFill>
                <a:latin typeface="Arialle Bold"/>
              </a:rPr>
              <a:t>5. Identify the key drivers of change in the global financial system, including economic, technological, and demographic factors</a:t>
            </a:r>
          </a:p>
          <a:p>
            <a:pPr>
              <a:lnSpc>
                <a:spcPts val="3259"/>
              </a:lnSpc>
            </a:pPr>
            <a:endParaRPr lang="en-US" sz="2328">
              <a:solidFill>
                <a:srgbClr val="35586D"/>
              </a:solidFill>
              <a:latin typeface="Arialle Bold"/>
            </a:endParaRPr>
          </a:p>
        </p:txBody>
      </p:sp>
      <p:sp>
        <p:nvSpPr>
          <p:cNvPr id="18" name="TextBox 18"/>
          <p:cNvSpPr txBox="1"/>
          <p:nvPr/>
        </p:nvSpPr>
        <p:spPr>
          <a:xfrm>
            <a:off x="12835841" y="9756728"/>
            <a:ext cx="649740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3rd, 4th and graduate year students </a:t>
            </a:r>
          </a:p>
        </p:txBody>
      </p:sp>
    </p:spTree>
  </p:cSld>
  <p:clrMapOvr>
    <a:masterClrMapping/>
  </p:clrMapOvr>
  <p:transition spd="slow">
    <p:cover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5B86F"/>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12299" b="-37524"/>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5B86F"/>
            </a:solidFill>
            <a:ln w="12700">
              <a:solidFill>
                <a:srgbClr val="000000"/>
              </a:solidFill>
            </a:ln>
          </p:spPr>
          <p:txBody>
            <a:bodyPr/>
            <a:lstStyle/>
            <a:p>
              <a:endParaRPr lang="tr-TR"/>
            </a:p>
          </p:txBody>
        </p:sp>
      </p:grpSp>
      <p:grpSp>
        <p:nvGrpSpPr>
          <p:cNvPr id="11" name="Group 11"/>
          <p:cNvGrpSpPr/>
          <p:nvPr/>
        </p:nvGrpSpPr>
        <p:grpSpPr>
          <a:xfrm>
            <a:off x="4685200" y="2831052"/>
            <a:ext cx="9655498" cy="1649680"/>
            <a:chOff x="0" y="0"/>
            <a:chExt cx="2543012" cy="434484"/>
          </a:xfrm>
        </p:grpSpPr>
        <p:sp>
          <p:nvSpPr>
            <p:cNvPr id="12" name="Freeform 12"/>
            <p:cNvSpPr/>
            <p:nvPr/>
          </p:nvSpPr>
          <p:spPr>
            <a:xfrm>
              <a:off x="0" y="0"/>
              <a:ext cx="2543012" cy="434484"/>
            </a:xfrm>
            <a:custGeom>
              <a:avLst/>
              <a:gdLst/>
              <a:ahLst/>
              <a:cxnLst/>
              <a:rect l="l" t="t" r="r" b="b"/>
              <a:pathLst>
                <a:path w="2543012" h="434484">
                  <a:moveTo>
                    <a:pt x="0" y="0"/>
                  </a:moveTo>
                  <a:lnTo>
                    <a:pt x="2543012" y="0"/>
                  </a:lnTo>
                  <a:lnTo>
                    <a:pt x="2543012" y="434484"/>
                  </a:lnTo>
                  <a:lnTo>
                    <a:pt x="0" y="434484"/>
                  </a:lnTo>
                  <a:close/>
                </a:path>
              </a:pathLst>
            </a:custGeom>
            <a:solidFill>
              <a:srgbClr val="F5B86F"/>
            </a:solidFill>
          </p:spPr>
          <p:txBody>
            <a:bodyPr/>
            <a:lstStyle/>
            <a:p>
              <a:endParaRPr lang="tr-TR"/>
            </a:p>
          </p:txBody>
        </p:sp>
        <p:sp>
          <p:nvSpPr>
            <p:cNvPr id="13" name="TextBox 13"/>
            <p:cNvSpPr txBox="1"/>
            <p:nvPr/>
          </p:nvSpPr>
          <p:spPr>
            <a:xfrm>
              <a:off x="0" y="-38100"/>
              <a:ext cx="2543012" cy="47258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Niyazi Ozcelik</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Windesheim University of Applied Sciences - The Netherlands </a:t>
            </a:r>
          </a:p>
        </p:txBody>
      </p:sp>
      <p:sp>
        <p:nvSpPr>
          <p:cNvPr id="16" name="TextBox 16"/>
          <p:cNvSpPr txBox="1"/>
          <p:nvPr/>
        </p:nvSpPr>
        <p:spPr>
          <a:xfrm>
            <a:off x="4977111" y="3057381"/>
            <a:ext cx="9530697" cy="1635172"/>
          </a:xfrm>
          <a:prstGeom prst="rect">
            <a:avLst/>
          </a:prstGeom>
        </p:spPr>
        <p:txBody>
          <a:bodyPr lIns="0" tIns="0" rIns="0" bIns="0" rtlCol="0" anchor="t">
            <a:spAutoFit/>
          </a:bodyPr>
          <a:lstStyle/>
          <a:p>
            <a:pPr>
              <a:lnSpc>
                <a:spcPts val="4372"/>
              </a:lnSpc>
            </a:pPr>
            <a:r>
              <a:rPr lang="en-US" sz="3123">
                <a:solidFill>
                  <a:srgbClr val="35586D"/>
                </a:solidFill>
                <a:latin typeface="Antonio Bold"/>
              </a:rPr>
              <a:t>Positioning and branding across cultures</a:t>
            </a:r>
          </a:p>
          <a:p>
            <a:pPr>
              <a:lnSpc>
                <a:spcPts val="4372"/>
              </a:lnSpc>
            </a:pPr>
            <a:r>
              <a:rPr lang="en-US" sz="3123">
                <a:solidFill>
                  <a:srgbClr val="35586D"/>
                </a:solidFill>
                <a:latin typeface="Antonio Bold"/>
              </a:rPr>
              <a:t>Marketing is not a war of products, it’s a war of perceptions</a:t>
            </a:r>
          </a:p>
          <a:p>
            <a:pPr>
              <a:lnSpc>
                <a:spcPts val="4372"/>
              </a:lnSpc>
            </a:pPr>
            <a:endParaRPr lang="en-US" sz="3123">
              <a:solidFill>
                <a:srgbClr val="35586D"/>
              </a:solidFill>
              <a:latin typeface="Antonio Bold"/>
            </a:endParaRPr>
          </a:p>
        </p:txBody>
      </p:sp>
      <p:sp>
        <p:nvSpPr>
          <p:cNvPr id="17" name="TextBox 17"/>
          <p:cNvSpPr txBox="1"/>
          <p:nvPr/>
        </p:nvSpPr>
        <p:spPr>
          <a:xfrm>
            <a:off x="877509" y="4625878"/>
            <a:ext cx="14683525" cy="5578432"/>
          </a:xfrm>
          <a:prstGeom prst="rect">
            <a:avLst/>
          </a:prstGeom>
        </p:spPr>
        <p:txBody>
          <a:bodyPr lIns="0" tIns="0" rIns="0" bIns="0" rtlCol="0" anchor="t">
            <a:spAutoFit/>
          </a:bodyPr>
          <a:lstStyle/>
          <a:p>
            <a:pPr>
              <a:lnSpc>
                <a:spcPts val="3673"/>
              </a:lnSpc>
            </a:pPr>
            <a:r>
              <a:rPr lang="en-US" sz="2623">
                <a:solidFill>
                  <a:srgbClr val="FF3131"/>
                </a:solidFill>
                <a:latin typeface="Arialle Bold"/>
              </a:rPr>
              <a:t>Course Objective: </a:t>
            </a:r>
          </a:p>
          <a:p>
            <a:pPr>
              <a:lnSpc>
                <a:spcPts val="3673"/>
              </a:lnSpc>
            </a:pPr>
            <a:r>
              <a:rPr lang="en-US" sz="2623">
                <a:solidFill>
                  <a:srgbClr val="35586D"/>
                </a:solidFill>
                <a:latin typeface="Arialle Bold"/>
              </a:rPr>
              <a:t> Understanding cultural diversity, effective communication, cultural sensitivity, analyzing global markets.</a:t>
            </a:r>
          </a:p>
          <a:p>
            <a:pPr>
              <a:lnSpc>
                <a:spcPts val="3673"/>
              </a:lnSpc>
            </a:pPr>
            <a:r>
              <a:rPr lang="en-US" sz="2623">
                <a:solidFill>
                  <a:srgbClr val="FF3131"/>
                </a:solidFill>
                <a:latin typeface="Arialle Bold"/>
              </a:rPr>
              <a:t>Learning Outcomes: </a:t>
            </a:r>
          </a:p>
          <a:p>
            <a:pPr>
              <a:lnSpc>
                <a:spcPts val="3673"/>
              </a:lnSpc>
            </a:pPr>
            <a:r>
              <a:rPr lang="en-US" sz="2623">
                <a:solidFill>
                  <a:srgbClr val="35586D"/>
                </a:solidFill>
                <a:latin typeface="Arialle Bold"/>
              </a:rPr>
              <a:t>1. Identify key cultural dimensions such as values, belief across different values</a:t>
            </a:r>
          </a:p>
          <a:p>
            <a:pPr>
              <a:lnSpc>
                <a:spcPts val="3673"/>
              </a:lnSpc>
            </a:pPr>
            <a:r>
              <a:rPr lang="en-US" sz="2623">
                <a:solidFill>
                  <a:srgbClr val="35586D"/>
                </a:solidFill>
                <a:latin typeface="Arialle Bold"/>
              </a:rPr>
              <a:t>2.Analyze global markets to identify opportunities and challenges for branding and positioning strategies</a:t>
            </a:r>
          </a:p>
          <a:p>
            <a:pPr>
              <a:lnSpc>
                <a:spcPts val="3673"/>
              </a:lnSpc>
            </a:pPr>
            <a:r>
              <a:rPr lang="en-US" sz="2623">
                <a:solidFill>
                  <a:srgbClr val="35586D"/>
                </a:solidFill>
                <a:latin typeface="Arialle Bold"/>
              </a:rPr>
              <a:t>3.Apply principles of effective communicate to tailor branding and positioning messages</a:t>
            </a:r>
          </a:p>
          <a:p>
            <a:pPr>
              <a:lnSpc>
                <a:spcPts val="3673"/>
              </a:lnSpc>
            </a:pPr>
            <a:r>
              <a:rPr lang="en-US" sz="2623">
                <a:solidFill>
                  <a:srgbClr val="35586D"/>
                </a:solidFill>
                <a:latin typeface="Arialle Bold"/>
              </a:rPr>
              <a:t>4.Recognize the importance of cultural sensitivity in branding and positioning strategies to avoid misinterpretations and stereotypes</a:t>
            </a:r>
          </a:p>
          <a:p>
            <a:pPr>
              <a:lnSpc>
                <a:spcPts val="3673"/>
              </a:lnSpc>
            </a:pPr>
            <a:endParaRPr lang="en-US" sz="2623">
              <a:solidFill>
                <a:srgbClr val="35586D"/>
              </a:solidFill>
              <a:latin typeface="Arialle Bold"/>
            </a:endParaRPr>
          </a:p>
          <a:p>
            <a:pPr>
              <a:lnSpc>
                <a:spcPts val="3673"/>
              </a:lnSpc>
            </a:pPr>
            <a:endParaRPr lang="en-US" sz="2623">
              <a:solidFill>
                <a:srgbClr val="35586D"/>
              </a:solidFill>
              <a:latin typeface="Arialle Bold"/>
            </a:endParaRPr>
          </a:p>
        </p:txBody>
      </p:sp>
      <p:sp>
        <p:nvSpPr>
          <p:cNvPr id="18" name="TextBox 18"/>
          <p:cNvSpPr txBox="1"/>
          <p:nvPr/>
        </p:nvSpPr>
        <p:spPr>
          <a:xfrm>
            <a:off x="13560597" y="9756728"/>
            <a:ext cx="649740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 2nd, 3rd, 4th year students </a:t>
            </a:r>
          </a:p>
        </p:txBody>
      </p:sp>
    </p:spTree>
  </p:cSld>
  <p:clrMapOvr>
    <a:masterClrMapping/>
  </p:clrMapOvr>
  <p:transition spd="slow">
    <p:cover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6BA7C4"/>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16445" b="-16445"/>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a:ln w="12700">
              <a:solidFill>
                <a:srgbClr val="000000"/>
              </a:solidFill>
            </a:ln>
          </p:spPr>
          <p:txBody>
            <a:bodyPr/>
            <a:lstStyle/>
            <a:p>
              <a:endParaRPr lang="tr-TR"/>
            </a:p>
          </p:txBody>
        </p:sp>
      </p:grpSp>
      <p:grpSp>
        <p:nvGrpSpPr>
          <p:cNvPr id="11" name="Group 11"/>
          <p:cNvGrpSpPr/>
          <p:nvPr/>
        </p:nvGrpSpPr>
        <p:grpSpPr>
          <a:xfrm>
            <a:off x="4528900" y="2818164"/>
            <a:ext cx="10982217" cy="1740677"/>
            <a:chOff x="0" y="0"/>
            <a:chExt cx="2892436" cy="458450"/>
          </a:xfrm>
        </p:grpSpPr>
        <p:sp>
          <p:nvSpPr>
            <p:cNvPr id="12" name="Freeform 12"/>
            <p:cNvSpPr/>
            <p:nvPr/>
          </p:nvSpPr>
          <p:spPr>
            <a:xfrm>
              <a:off x="0" y="0"/>
              <a:ext cx="2892436" cy="458450"/>
            </a:xfrm>
            <a:custGeom>
              <a:avLst/>
              <a:gdLst/>
              <a:ahLst/>
              <a:cxnLst/>
              <a:rect l="l" t="t" r="r" b="b"/>
              <a:pathLst>
                <a:path w="2892436" h="458450">
                  <a:moveTo>
                    <a:pt x="0" y="0"/>
                  </a:moveTo>
                  <a:lnTo>
                    <a:pt x="2892436" y="0"/>
                  </a:lnTo>
                  <a:lnTo>
                    <a:pt x="2892436" y="458450"/>
                  </a:lnTo>
                  <a:lnTo>
                    <a:pt x="0" y="458450"/>
                  </a:lnTo>
                  <a:close/>
                </a:path>
              </a:pathLst>
            </a:custGeom>
            <a:solidFill>
              <a:srgbClr val="6BA7C4"/>
            </a:solidFill>
          </p:spPr>
          <p:txBody>
            <a:bodyPr/>
            <a:lstStyle/>
            <a:p>
              <a:endParaRPr lang="tr-TR"/>
            </a:p>
          </p:txBody>
        </p:sp>
        <p:sp>
          <p:nvSpPr>
            <p:cNvPr id="13" name="TextBox 13"/>
            <p:cNvSpPr txBox="1"/>
            <p:nvPr/>
          </p:nvSpPr>
          <p:spPr>
            <a:xfrm>
              <a:off x="0" y="-38100"/>
              <a:ext cx="2892436" cy="4965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9376945" cy="1256754"/>
          </a:xfrm>
          <a:prstGeom prst="rect">
            <a:avLst/>
          </a:prstGeom>
        </p:spPr>
        <p:txBody>
          <a:bodyPr lIns="0" tIns="0" rIns="0" bIns="0" rtlCol="0" anchor="t">
            <a:spAutoFit/>
          </a:bodyPr>
          <a:lstStyle/>
          <a:p>
            <a:pPr>
              <a:lnSpc>
                <a:spcPts val="9785"/>
              </a:lnSpc>
            </a:pPr>
            <a:r>
              <a:rPr lang="en-US" sz="6989" dirty="0">
                <a:solidFill>
                  <a:srgbClr val="35586D"/>
                </a:solidFill>
                <a:latin typeface="Antonio Bold"/>
              </a:rPr>
              <a:t>Prof. </a:t>
            </a:r>
            <a:r>
              <a:rPr lang="tr-TR" sz="6989" dirty="0" smtClean="0">
                <a:solidFill>
                  <a:srgbClr val="35586D"/>
                </a:solidFill>
                <a:latin typeface="Antonio Bold"/>
              </a:rPr>
              <a:t>Dr. </a:t>
            </a:r>
            <a:r>
              <a:rPr lang="en-US" sz="6989" dirty="0" smtClean="0">
                <a:solidFill>
                  <a:srgbClr val="35586D"/>
                </a:solidFill>
                <a:latin typeface="Antonio Bold"/>
              </a:rPr>
              <a:t>Paolo </a:t>
            </a:r>
            <a:r>
              <a:rPr lang="en-US" sz="6989" dirty="0">
                <a:solidFill>
                  <a:srgbClr val="35586D"/>
                </a:solidFill>
                <a:latin typeface="Antonio Bold"/>
              </a:rPr>
              <a:t>Bargiacchi</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Kore University of Enna - Italy </a:t>
            </a:r>
          </a:p>
        </p:txBody>
      </p:sp>
      <p:sp>
        <p:nvSpPr>
          <p:cNvPr id="16" name="TextBox 16"/>
          <p:cNvSpPr txBox="1"/>
          <p:nvPr/>
        </p:nvSpPr>
        <p:spPr>
          <a:xfrm>
            <a:off x="4602380" y="2849199"/>
            <a:ext cx="10835257" cy="1635172"/>
          </a:xfrm>
          <a:prstGeom prst="rect">
            <a:avLst/>
          </a:prstGeom>
        </p:spPr>
        <p:txBody>
          <a:bodyPr lIns="0" tIns="0" rIns="0" bIns="0" rtlCol="0" anchor="t">
            <a:spAutoFit/>
          </a:bodyPr>
          <a:lstStyle/>
          <a:p>
            <a:pPr>
              <a:lnSpc>
                <a:spcPts val="4372"/>
              </a:lnSpc>
            </a:pPr>
            <a:r>
              <a:rPr lang="en-US" sz="3123">
                <a:solidFill>
                  <a:srgbClr val="35586D"/>
                </a:solidFill>
                <a:latin typeface="Antonio Bold"/>
              </a:rPr>
              <a:t>Tackling international security threats through modern self-defence, international justice and spreading democracy and human security in the wider world</a:t>
            </a:r>
          </a:p>
        </p:txBody>
      </p:sp>
      <p:sp>
        <p:nvSpPr>
          <p:cNvPr id="17" name="TextBox 17"/>
          <p:cNvSpPr txBox="1"/>
          <p:nvPr/>
        </p:nvSpPr>
        <p:spPr>
          <a:xfrm>
            <a:off x="676253" y="4511216"/>
            <a:ext cx="15550843" cy="5772039"/>
          </a:xfrm>
          <a:prstGeom prst="rect">
            <a:avLst/>
          </a:prstGeom>
        </p:spPr>
        <p:txBody>
          <a:bodyPr lIns="0" tIns="0" rIns="0" bIns="0" rtlCol="0" anchor="t">
            <a:spAutoFit/>
          </a:bodyPr>
          <a:lstStyle/>
          <a:p>
            <a:pPr>
              <a:lnSpc>
                <a:spcPts val="2852"/>
              </a:lnSpc>
            </a:pPr>
            <a:r>
              <a:rPr lang="en-US" sz="2037">
                <a:solidFill>
                  <a:srgbClr val="FF3131"/>
                </a:solidFill>
                <a:latin typeface="Arialle Bold"/>
              </a:rPr>
              <a:t>Course Objective: </a:t>
            </a:r>
          </a:p>
          <a:p>
            <a:pPr>
              <a:lnSpc>
                <a:spcPts val="2852"/>
              </a:lnSpc>
            </a:pPr>
            <a:r>
              <a:rPr lang="en-US" sz="2037">
                <a:solidFill>
                  <a:srgbClr val="35586D"/>
                </a:solidFill>
                <a:latin typeface="Arialle Bold"/>
              </a:rPr>
              <a:t>International security and peace are hampered by new and evolving threats and challenges (terrorism, migration, atrocity crimes, cyber threats, etc.). States and the UN Security Council are revising and developing international law rules, solutions, and strategies to better tackle them. The course focuses on those areas and notions especially affected by modern threats and challenges whose legal frameworks are being evolving. A focus is also devoted to the EU strategy for spreading democracy worldwide and on the attempts to prosecute and punish international crimes committed in the context of the armed conflicts in Ukraine and Gaza.</a:t>
            </a:r>
          </a:p>
          <a:p>
            <a:pPr>
              <a:lnSpc>
                <a:spcPts val="2852"/>
              </a:lnSpc>
            </a:pPr>
            <a:r>
              <a:rPr lang="en-US" sz="2037">
                <a:solidFill>
                  <a:srgbClr val="FF3131"/>
                </a:solidFill>
                <a:latin typeface="Arialle Bold"/>
              </a:rPr>
              <a:t>Learning Outcomes: </a:t>
            </a:r>
          </a:p>
          <a:p>
            <a:pPr>
              <a:lnSpc>
                <a:spcPts val="2852"/>
              </a:lnSpc>
            </a:pPr>
            <a:r>
              <a:rPr lang="en-US" sz="2037">
                <a:solidFill>
                  <a:srgbClr val="35586D"/>
                </a:solidFill>
                <a:latin typeface="Arialle Bold"/>
              </a:rPr>
              <a:t>1. Learn how international law is evolving to address contemporary security threats; </a:t>
            </a:r>
          </a:p>
          <a:p>
            <a:pPr>
              <a:lnSpc>
                <a:spcPts val="2852"/>
              </a:lnSpc>
            </a:pPr>
            <a:r>
              <a:rPr lang="en-US" sz="2037">
                <a:solidFill>
                  <a:srgbClr val="35586D"/>
                </a:solidFill>
                <a:latin typeface="Arialle Bold"/>
              </a:rPr>
              <a:t>2. Understand the modern law of self-defense and assess its impact on the international rules on the use of force; </a:t>
            </a:r>
          </a:p>
          <a:p>
            <a:pPr>
              <a:lnSpc>
                <a:spcPts val="2852"/>
              </a:lnSpc>
            </a:pPr>
            <a:r>
              <a:rPr lang="en-US" sz="2037">
                <a:solidFill>
                  <a:srgbClr val="35586D"/>
                </a:solidFill>
                <a:latin typeface="Arialle Bold"/>
              </a:rPr>
              <a:t>3. Compare drivers and push/pull factors for protecting both human rights and State security. </a:t>
            </a:r>
          </a:p>
          <a:p>
            <a:pPr>
              <a:lnSpc>
                <a:spcPts val="2852"/>
              </a:lnSpc>
            </a:pPr>
            <a:r>
              <a:rPr lang="en-US" sz="2037">
                <a:solidFill>
                  <a:srgbClr val="35586D"/>
                </a:solidFill>
                <a:latin typeface="Arialle Bold"/>
              </a:rPr>
              <a:t>4. Assess the impact of the R2P doctrine and EU global strategy for democracy on international law and international relations; </a:t>
            </a:r>
          </a:p>
          <a:p>
            <a:pPr>
              <a:lnSpc>
                <a:spcPts val="2852"/>
              </a:lnSpc>
            </a:pPr>
            <a:r>
              <a:rPr lang="en-US" sz="2037">
                <a:solidFill>
                  <a:srgbClr val="35586D"/>
                </a:solidFill>
                <a:latin typeface="Arialle Bold"/>
              </a:rPr>
              <a:t>5. Understand how international criminal law and judicial cooperation are developing to better tackle atrocity crimes and their perpetrators and which role can be played by international tribunals.</a:t>
            </a:r>
          </a:p>
          <a:p>
            <a:pPr>
              <a:lnSpc>
                <a:spcPts val="2852"/>
              </a:lnSpc>
            </a:pPr>
            <a:endParaRPr lang="en-US" sz="2037">
              <a:solidFill>
                <a:srgbClr val="35586D"/>
              </a:solidFill>
              <a:latin typeface="Arialle Bold"/>
            </a:endParaRPr>
          </a:p>
        </p:txBody>
      </p:sp>
      <p:sp>
        <p:nvSpPr>
          <p:cNvPr id="18" name="TextBox 18"/>
          <p:cNvSpPr txBox="1"/>
          <p:nvPr/>
        </p:nvSpPr>
        <p:spPr>
          <a:xfrm>
            <a:off x="13560597" y="9756728"/>
            <a:ext cx="649740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2nd, 3rd, 4th year students </a:t>
            </a:r>
          </a:p>
        </p:txBody>
      </p:sp>
    </p:spTree>
  </p:cSld>
  <p:clrMapOvr>
    <a:masterClrMapping/>
  </p:clrMapOvr>
  <p:transition spd="slow">
    <p:cover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D3F0EC"/>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D3F0EC"/>
            </a:solidFill>
            <a:ln w="12700">
              <a:solidFill>
                <a:srgbClr val="000000"/>
              </a:solidFill>
            </a:ln>
          </p:spPr>
          <p:txBody>
            <a:bodyPr/>
            <a:lstStyle/>
            <a:p>
              <a:endParaRPr lang="tr-TR"/>
            </a:p>
          </p:txBody>
        </p:sp>
      </p:grpSp>
      <p:grpSp>
        <p:nvGrpSpPr>
          <p:cNvPr id="11" name="Group 11"/>
          <p:cNvGrpSpPr/>
          <p:nvPr/>
        </p:nvGrpSpPr>
        <p:grpSpPr>
          <a:xfrm>
            <a:off x="4685200" y="2831052"/>
            <a:ext cx="9774291" cy="1040080"/>
            <a:chOff x="0" y="0"/>
            <a:chExt cx="2574299" cy="273930"/>
          </a:xfrm>
        </p:grpSpPr>
        <p:sp>
          <p:nvSpPr>
            <p:cNvPr id="12" name="Freeform 12"/>
            <p:cNvSpPr/>
            <p:nvPr/>
          </p:nvSpPr>
          <p:spPr>
            <a:xfrm>
              <a:off x="0" y="0"/>
              <a:ext cx="2574299" cy="273930"/>
            </a:xfrm>
            <a:custGeom>
              <a:avLst/>
              <a:gdLst/>
              <a:ahLst/>
              <a:cxnLst/>
              <a:rect l="l" t="t" r="r" b="b"/>
              <a:pathLst>
                <a:path w="2574299" h="273930">
                  <a:moveTo>
                    <a:pt x="0" y="0"/>
                  </a:moveTo>
                  <a:lnTo>
                    <a:pt x="2574299" y="0"/>
                  </a:lnTo>
                  <a:lnTo>
                    <a:pt x="2574299" y="273930"/>
                  </a:lnTo>
                  <a:lnTo>
                    <a:pt x="0" y="273930"/>
                  </a:lnTo>
                  <a:close/>
                </a:path>
              </a:pathLst>
            </a:custGeom>
            <a:solidFill>
              <a:srgbClr val="D3F0EC"/>
            </a:solidFill>
          </p:spPr>
          <p:txBody>
            <a:bodyPr/>
            <a:lstStyle/>
            <a:p>
              <a:endParaRPr lang="tr-TR"/>
            </a:p>
          </p:txBody>
        </p:sp>
        <p:sp>
          <p:nvSpPr>
            <p:cNvPr id="13" name="TextBox 13"/>
            <p:cNvSpPr txBox="1"/>
            <p:nvPr/>
          </p:nvSpPr>
          <p:spPr>
            <a:xfrm>
              <a:off x="0" y="-38100"/>
              <a:ext cx="2574299"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9376945"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Paulina Rutecka, Ph.D.</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University of Economics in Katowice - Poland</a:t>
            </a:r>
          </a:p>
        </p:txBody>
      </p:sp>
      <p:sp>
        <p:nvSpPr>
          <p:cNvPr id="16" name="TextBox 16"/>
          <p:cNvSpPr txBox="1"/>
          <p:nvPr/>
        </p:nvSpPr>
        <p:spPr>
          <a:xfrm>
            <a:off x="4977111" y="3057381"/>
            <a:ext cx="10835257"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Solve the problem with no code - no code application design</a:t>
            </a:r>
          </a:p>
        </p:txBody>
      </p:sp>
      <p:sp>
        <p:nvSpPr>
          <p:cNvPr id="17" name="TextBox 17"/>
          <p:cNvSpPr txBox="1"/>
          <p:nvPr/>
        </p:nvSpPr>
        <p:spPr>
          <a:xfrm>
            <a:off x="1028700" y="4137832"/>
            <a:ext cx="13772021" cy="6149168"/>
          </a:xfrm>
          <a:prstGeom prst="rect">
            <a:avLst/>
          </a:prstGeom>
        </p:spPr>
        <p:txBody>
          <a:bodyPr lIns="0" tIns="0" rIns="0" bIns="0" rtlCol="0" anchor="t">
            <a:spAutoFit/>
          </a:bodyPr>
          <a:lstStyle/>
          <a:p>
            <a:pPr>
              <a:lnSpc>
                <a:spcPts val="2860"/>
              </a:lnSpc>
            </a:pPr>
            <a:r>
              <a:rPr lang="en-US" sz="2043">
                <a:solidFill>
                  <a:srgbClr val="FF3131"/>
                </a:solidFill>
                <a:latin typeface="Arialle Bold"/>
              </a:rPr>
              <a:t>Course Objective: </a:t>
            </a:r>
          </a:p>
          <a:p>
            <a:pPr>
              <a:lnSpc>
                <a:spcPts val="2860"/>
              </a:lnSpc>
            </a:pPr>
            <a:r>
              <a:rPr lang="en-US" sz="2043">
                <a:solidFill>
                  <a:srgbClr val="35586D"/>
                </a:solidFill>
                <a:latin typeface="Arialle Bold"/>
              </a:rPr>
              <a:t>The objective of the course is to familiarize students with the basic principles of creating logic of mobile and web application for business and the possibilities of their implementation in a no-code environment.</a:t>
            </a:r>
          </a:p>
          <a:p>
            <a:pPr>
              <a:lnSpc>
                <a:spcPts val="2860"/>
              </a:lnSpc>
            </a:pPr>
            <a:r>
              <a:rPr lang="en-US" sz="2043">
                <a:solidFill>
                  <a:srgbClr val="35586D"/>
                </a:solidFill>
                <a:latin typeface="Arialle Bold"/>
              </a:rPr>
              <a:t>Classes include design work in the following areas in order to prepare mobile or web application as a solution for previously defined business problem:</a:t>
            </a:r>
          </a:p>
          <a:p>
            <a:pPr>
              <a:lnSpc>
                <a:spcPts val="2860"/>
              </a:lnSpc>
            </a:pPr>
            <a:r>
              <a:rPr lang="en-US" sz="2043">
                <a:solidFill>
                  <a:srgbClr val="35586D"/>
                </a:solidFill>
                <a:latin typeface="Arialle Bold"/>
              </a:rPr>
              <a:t>a) Defining the problem and assessing its solvability by means of web or mobile app</a:t>
            </a:r>
          </a:p>
          <a:p>
            <a:pPr>
              <a:lnSpc>
                <a:spcPts val="2860"/>
              </a:lnSpc>
            </a:pPr>
            <a:r>
              <a:rPr lang="en-US" sz="2043">
                <a:solidFill>
                  <a:srgbClr val="35586D"/>
                </a:solidFill>
                <a:latin typeface="Arialle Bold"/>
              </a:rPr>
              <a:t>b) Database and architecture design</a:t>
            </a:r>
          </a:p>
          <a:p>
            <a:pPr>
              <a:lnSpc>
                <a:spcPts val="2860"/>
              </a:lnSpc>
            </a:pPr>
            <a:r>
              <a:rPr lang="en-US" sz="2043">
                <a:solidFill>
                  <a:srgbClr val="35586D"/>
                </a:solidFill>
                <a:latin typeface="Arialle Bold"/>
              </a:rPr>
              <a:t>c) Application logic based on the flowchart usage</a:t>
            </a:r>
          </a:p>
          <a:p>
            <a:pPr>
              <a:lnSpc>
                <a:spcPts val="2860"/>
              </a:lnSpc>
            </a:pPr>
            <a:r>
              <a:rPr lang="en-US" sz="2043">
                <a:solidFill>
                  <a:srgbClr val="35586D"/>
                </a:solidFill>
                <a:latin typeface="Arialle Bold"/>
              </a:rPr>
              <a:t>d) Application content description supporting the user’s goals</a:t>
            </a:r>
          </a:p>
          <a:p>
            <a:pPr>
              <a:lnSpc>
                <a:spcPts val="2860"/>
              </a:lnSpc>
            </a:pPr>
            <a:r>
              <a:rPr lang="en-US" sz="2043">
                <a:solidFill>
                  <a:srgbClr val="35586D"/>
                </a:solidFill>
                <a:latin typeface="Arialle Bold"/>
              </a:rPr>
              <a:t>e) App flow – basic application wireframes according to the defined UX</a:t>
            </a:r>
          </a:p>
          <a:p>
            <a:pPr>
              <a:lnSpc>
                <a:spcPts val="2860"/>
              </a:lnSpc>
            </a:pPr>
            <a:r>
              <a:rPr lang="en-US" sz="2043">
                <a:solidFill>
                  <a:srgbClr val="35586D"/>
                </a:solidFill>
                <a:latin typeface="Arialle Bold"/>
              </a:rPr>
              <a:t>f) MVP – designing the application using the no-code platform</a:t>
            </a:r>
          </a:p>
          <a:p>
            <a:pPr>
              <a:lnSpc>
                <a:spcPts val="2860"/>
              </a:lnSpc>
            </a:pPr>
            <a:r>
              <a:rPr lang="en-US" sz="2043">
                <a:solidFill>
                  <a:srgbClr val="FF3131"/>
                </a:solidFill>
                <a:latin typeface="Arialle Bold"/>
              </a:rPr>
              <a:t>Learning Outcomes: </a:t>
            </a:r>
          </a:p>
          <a:p>
            <a:pPr>
              <a:lnSpc>
                <a:spcPts val="2860"/>
              </a:lnSpc>
            </a:pPr>
            <a:r>
              <a:rPr lang="en-US" sz="2043">
                <a:solidFill>
                  <a:srgbClr val="35586D"/>
                </a:solidFill>
                <a:latin typeface="Arialle Bold"/>
              </a:rPr>
              <a:t>1. The student knows and understands the basic principles of creating and developing IT projects in the area of mobile and web applications using no-code platforms.</a:t>
            </a:r>
          </a:p>
          <a:p>
            <a:pPr>
              <a:lnSpc>
                <a:spcPts val="2860"/>
              </a:lnSpc>
            </a:pPr>
            <a:r>
              <a:rPr lang="en-US" sz="2043">
                <a:solidFill>
                  <a:srgbClr val="35586D"/>
                </a:solidFill>
                <a:latin typeface="Arialle Bold"/>
              </a:rPr>
              <a:t>2. The student is ready to fulfill social obligations and to cooperate with the business environment using management concepts and IT techniques.</a:t>
            </a:r>
          </a:p>
          <a:p>
            <a:pPr>
              <a:lnSpc>
                <a:spcPts val="2860"/>
              </a:lnSpc>
            </a:pPr>
            <a:endParaRPr lang="en-US" sz="2043">
              <a:solidFill>
                <a:srgbClr val="35586D"/>
              </a:solidFill>
              <a:latin typeface="Arialle Bold"/>
            </a:endParaRPr>
          </a:p>
        </p:txBody>
      </p:sp>
      <p:sp>
        <p:nvSpPr>
          <p:cNvPr id="18" name="TextBox 18"/>
          <p:cNvSpPr txBox="1"/>
          <p:nvPr/>
        </p:nvSpPr>
        <p:spPr>
          <a:xfrm>
            <a:off x="13905845" y="9756728"/>
            <a:ext cx="649740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2nd, 3rd, 4th year students </a:t>
            </a:r>
          </a:p>
        </p:txBody>
      </p:sp>
    </p:spTree>
  </p:cSld>
  <p:clrMapOvr>
    <a:masterClrMapping/>
  </p:clrMapOvr>
  <p:transition spd="slow">
    <p:cover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a:off x="-4198346" y="-9314262"/>
            <a:ext cx="19957620" cy="1995762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9CD6B0"/>
            </a:solidFill>
            <a:ln cap="sq">
              <a:noFill/>
              <a:prstDash val="solid"/>
              <a:miter/>
            </a:ln>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6F1F1"/>
            </a:solidFill>
          </p:spPr>
          <p:txBody>
            <a:bodyPr/>
            <a:lstStyle/>
            <a:p>
              <a:endParaRPr lang="tr-TR"/>
            </a:p>
          </p:txBody>
        </p:sp>
        <p:sp>
          <p:nvSpPr>
            <p:cNvPr id="7" name="TextBox 7"/>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5400000">
            <a:off x="1464841" y="1586559"/>
            <a:ext cx="611884" cy="53539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5586D"/>
            </a:solidFill>
          </p:spPr>
          <p:txBody>
            <a:bodyPr/>
            <a:lstStyle/>
            <a:p>
              <a:endParaRPr lang="tr-TR"/>
            </a:p>
          </p:txBody>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371234" y="1271179"/>
            <a:ext cx="1310021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IW Course Hours (7th, 8th, 9th May) </a:t>
            </a:r>
          </a:p>
        </p:txBody>
      </p:sp>
      <p:grpSp>
        <p:nvGrpSpPr>
          <p:cNvPr id="12" name="Group 12"/>
          <p:cNvGrpSpPr>
            <a:grpSpLocks noChangeAspect="1"/>
          </p:cNvGrpSpPr>
          <p:nvPr/>
        </p:nvGrpSpPr>
        <p:grpSpPr>
          <a:xfrm rot="-2062897">
            <a:off x="16413961" y="1242537"/>
            <a:ext cx="347718" cy="391182"/>
            <a:chOff x="0" y="0"/>
            <a:chExt cx="5370413" cy="6041715"/>
          </a:xfrm>
        </p:grpSpPr>
        <p:sp>
          <p:nvSpPr>
            <p:cNvPr id="13" name="Freeform 13"/>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p:spPr>
          <p:txBody>
            <a:bodyPr/>
            <a:lstStyle/>
            <a:p>
              <a:endParaRPr lang="tr-TR"/>
            </a:p>
          </p:txBody>
        </p:sp>
        <p:sp>
          <p:nvSpPr>
            <p:cNvPr id="14" name="Freeform 14"/>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35586D"/>
            </a:solidFill>
            <a:ln w="12700">
              <a:solidFill>
                <a:srgbClr val="000000"/>
              </a:solidFill>
            </a:ln>
          </p:spPr>
          <p:txBody>
            <a:bodyPr/>
            <a:lstStyle/>
            <a:p>
              <a:endParaRPr lang="tr-TR"/>
            </a:p>
          </p:txBody>
        </p:sp>
      </p:grpSp>
      <p:grpSp>
        <p:nvGrpSpPr>
          <p:cNvPr id="15" name="Group 15"/>
          <p:cNvGrpSpPr>
            <a:grpSpLocks noChangeAspect="1"/>
          </p:cNvGrpSpPr>
          <p:nvPr/>
        </p:nvGrpSpPr>
        <p:grpSpPr>
          <a:xfrm rot="-4910571">
            <a:off x="16625848" y="1821672"/>
            <a:ext cx="297672" cy="334881"/>
            <a:chOff x="0" y="0"/>
            <a:chExt cx="5370413" cy="6041715"/>
          </a:xfrm>
        </p:grpSpPr>
        <p:sp>
          <p:nvSpPr>
            <p:cNvPr id="16" name="Freeform 1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D3F0EC"/>
            </a:solidFill>
          </p:spPr>
          <p:txBody>
            <a:bodyPr/>
            <a:lstStyle/>
            <a:p>
              <a:endParaRPr lang="tr-TR"/>
            </a:p>
          </p:txBody>
        </p:sp>
        <p:sp>
          <p:nvSpPr>
            <p:cNvPr id="17" name="Freeform 17"/>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D3F0EC"/>
            </a:solidFill>
            <a:ln w="12700">
              <a:solidFill>
                <a:srgbClr val="000000"/>
              </a:solidFill>
            </a:ln>
          </p:spPr>
          <p:txBody>
            <a:bodyPr/>
            <a:lstStyle/>
            <a:p>
              <a:endParaRPr lang="tr-TR"/>
            </a:p>
          </p:txBody>
        </p:sp>
      </p:grpSp>
      <p:grpSp>
        <p:nvGrpSpPr>
          <p:cNvPr id="18" name="Group 18"/>
          <p:cNvGrpSpPr>
            <a:grpSpLocks noChangeAspect="1"/>
          </p:cNvGrpSpPr>
          <p:nvPr/>
        </p:nvGrpSpPr>
        <p:grpSpPr>
          <a:xfrm rot="547080">
            <a:off x="15783928" y="1992760"/>
            <a:ext cx="297672" cy="334881"/>
            <a:chOff x="0" y="0"/>
            <a:chExt cx="5370413" cy="6041715"/>
          </a:xfrm>
        </p:grpSpPr>
        <p:sp>
          <p:nvSpPr>
            <p:cNvPr id="19" name="Freeform 1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p:spPr>
          <p:txBody>
            <a:bodyPr/>
            <a:lstStyle/>
            <a:p>
              <a:endParaRPr lang="tr-TR"/>
            </a:p>
          </p:txBody>
        </p:sp>
        <p:sp>
          <p:nvSpPr>
            <p:cNvPr id="20" name="Freeform 2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a:ln w="12700">
              <a:solidFill>
                <a:srgbClr val="000000"/>
              </a:solidFill>
            </a:ln>
          </p:spPr>
          <p:txBody>
            <a:bodyPr/>
            <a:lstStyle/>
            <a:p>
              <a:endParaRPr lang="tr-TR"/>
            </a:p>
          </p:txBody>
        </p:sp>
      </p:grpSp>
      <p:grpSp>
        <p:nvGrpSpPr>
          <p:cNvPr id="21" name="Group 21"/>
          <p:cNvGrpSpPr>
            <a:grpSpLocks noChangeAspect="1"/>
          </p:cNvGrpSpPr>
          <p:nvPr/>
        </p:nvGrpSpPr>
        <p:grpSpPr>
          <a:xfrm rot="3571435">
            <a:off x="15554337" y="1491575"/>
            <a:ext cx="347718" cy="391182"/>
            <a:chOff x="0" y="0"/>
            <a:chExt cx="5370413" cy="6041715"/>
          </a:xfrm>
        </p:grpSpPr>
        <p:sp>
          <p:nvSpPr>
            <p:cNvPr id="22" name="Freeform 22"/>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23" name="Freeform 23"/>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a:ln w="12700">
              <a:solidFill>
                <a:srgbClr val="000000"/>
              </a:solidFill>
            </a:ln>
          </p:spPr>
          <p:txBody>
            <a:bodyPr/>
            <a:lstStyle/>
            <a:p>
              <a:endParaRPr lang="tr-TR"/>
            </a:p>
          </p:txBody>
        </p:sp>
      </p:grpSp>
      <p:grpSp>
        <p:nvGrpSpPr>
          <p:cNvPr id="24" name="Group 24"/>
          <p:cNvGrpSpPr>
            <a:grpSpLocks noChangeAspect="1"/>
          </p:cNvGrpSpPr>
          <p:nvPr/>
        </p:nvGrpSpPr>
        <p:grpSpPr>
          <a:xfrm rot="-885144">
            <a:off x="14730715" y="1622433"/>
            <a:ext cx="347718" cy="391182"/>
            <a:chOff x="0" y="0"/>
            <a:chExt cx="5370413" cy="6041715"/>
          </a:xfrm>
        </p:grpSpPr>
        <p:sp>
          <p:nvSpPr>
            <p:cNvPr id="25" name="Freeform 25"/>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p:spPr>
          <p:txBody>
            <a:bodyPr/>
            <a:lstStyle/>
            <a:p>
              <a:endParaRPr lang="tr-TR"/>
            </a:p>
          </p:txBody>
        </p:sp>
        <p:sp>
          <p:nvSpPr>
            <p:cNvPr id="26" name="Freeform 2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a:ln w="12700">
              <a:solidFill>
                <a:srgbClr val="000000"/>
              </a:solidFill>
            </a:ln>
          </p:spPr>
          <p:txBody>
            <a:bodyPr/>
            <a:lstStyle/>
            <a:p>
              <a:endParaRPr lang="tr-TR"/>
            </a:p>
          </p:txBody>
        </p:sp>
      </p:grpSp>
      <p:sp>
        <p:nvSpPr>
          <p:cNvPr id="27" name="TextBox 27"/>
          <p:cNvSpPr txBox="1"/>
          <p:nvPr/>
        </p:nvSpPr>
        <p:spPr>
          <a:xfrm>
            <a:off x="2371234" y="3713271"/>
            <a:ext cx="11212667" cy="3646887"/>
          </a:xfrm>
          <a:prstGeom prst="rect">
            <a:avLst/>
          </a:prstGeom>
        </p:spPr>
        <p:txBody>
          <a:bodyPr lIns="0" tIns="0" rIns="0" bIns="0" rtlCol="0" anchor="t">
            <a:spAutoFit/>
          </a:bodyPr>
          <a:lstStyle/>
          <a:p>
            <a:pPr marL="900685" lvl="1" indent="-450343">
              <a:lnSpc>
                <a:spcPts val="5840"/>
              </a:lnSpc>
              <a:buFont typeface="Arial"/>
              <a:buChar char="•"/>
            </a:pPr>
            <a:r>
              <a:rPr lang="en-US" sz="4171">
                <a:solidFill>
                  <a:srgbClr val="FF3131"/>
                </a:solidFill>
                <a:latin typeface="Antonio Bold"/>
              </a:rPr>
              <a:t>07 May 2024,Tuesday                    </a:t>
            </a:r>
            <a:r>
              <a:rPr lang="en-US" sz="4171">
                <a:solidFill>
                  <a:srgbClr val="078E90"/>
                </a:solidFill>
                <a:latin typeface="Antonio Bold"/>
              </a:rPr>
              <a:t>13.00- 16.00</a:t>
            </a:r>
          </a:p>
          <a:p>
            <a:pPr>
              <a:lnSpc>
                <a:spcPts val="5840"/>
              </a:lnSpc>
            </a:pPr>
            <a:endParaRPr lang="en-US" sz="4171">
              <a:solidFill>
                <a:srgbClr val="078E90"/>
              </a:solidFill>
              <a:latin typeface="Antonio Bold"/>
            </a:endParaRPr>
          </a:p>
          <a:p>
            <a:pPr marL="900685" lvl="1" indent="-450343">
              <a:lnSpc>
                <a:spcPts val="5840"/>
              </a:lnSpc>
              <a:buFont typeface="Arial"/>
              <a:buChar char="•"/>
            </a:pPr>
            <a:r>
              <a:rPr lang="en-US" sz="4171">
                <a:solidFill>
                  <a:srgbClr val="FF3131"/>
                </a:solidFill>
                <a:latin typeface="Antonio Bold"/>
              </a:rPr>
              <a:t>08 May 2024, Wednesday            </a:t>
            </a:r>
            <a:r>
              <a:rPr lang="en-US" sz="4171">
                <a:solidFill>
                  <a:srgbClr val="078E90"/>
                </a:solidFill>
                <a:latin typeface="Antonio Bold"/>
              </a:rPr>
              <a:t>09.30- 12.15 </a:t>
            </a:r>
          </a:p>
          <a:p>
            <a:pPr>
              <a:lnSpc>
                <a:spcPts val="5840"/>
              </a:lnSpc>
            </a:pPr>
            <a:endParaRPr lang="en-US" sz="4171">
              <a:solidFill>
                <a:srgbClr val="078E90"/>
              </a:solidFill>
              <a:latin typeface="Antonio Bold"/>
            </a:endParaRPr>
          </a:p>
          <a:p>
            <a:pPr marL="900685" lvl="1" indent="-450343">
              <a:lnSpc>
                <a:spcPts val="5840"/>
              </a:lnSpc>
              <a:buFont typeface="Arial"/>
              <a:buChar char="•"/>
            </a:pPr>
            <a:r>
              <a:rPr lang="en-US" sz="4171">
                <a:solidFill>
                  <a:srgbClr val="FF3131"/>
                </a:solidFill>
                <a:latin typeface="Antonio Bold"/>
              </a:rPr>
              <a:t>09 May 2024, Thursday                 </a:t>
            </a:r>
            <a:r>
              <a:rPr lang="en-US" sz="4171">
                <a:solidFill>
                  <a:srgbClr val="078E90"/>
                </a:solidFill>
                <a:latin typeface="Antonio Bold"/>
              </a:rPr>
              <a:t>10.00- 12.45 </a:t>
            </a:r>
          </a:p>
        </p:txBody>
      </p:sp>
    </p:spTree>
  </p:cSld>
  <p:clrMapOvr>
    <a:masterClrMapping/>
  </p:clrMapOvr>
  <p:transition spd="slow">
    <p:cover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681217" y="-12718"/>
            <a:ext cx="4663202" cy="5246102"/>
            <a:chOff x="0" y="0"/>
            <a:chExt cx="5370413" cy="6041715"/>
          </a:xfrm>
        </p:grpSpPr>
        <p:sp>
          <p:nvSpPr>
            <p:cNvPr id="3" name="Freeform 3"/>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549"/>
            </a:solidFill>
          </p:spPr>
          <p:txBody>
            <a:bodyPr/>
            <a:lstStyle/>
            <a:p>
              <a:endParaRPr lang="tr-TR"/>
            </a:p>
          </p:txBody>
        </p:sp>
        <p:sp>
          <p:nvSpPr>
            <p:cNvPr id="4" name="Freeform 4"/>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549"/>
            </a:solidFill>
            <a:ln w="12700">
              <a:solidFill>
                <a:srgbClr val="000000"/>
              </a:solidFill>
            </a:ln>
          </p:spPr>
          <p:txBody>
            <a:bodyPr/>
            <a:lstStyle/>
            <a:p>
              <a:endParaRPr lang="tr-TR"/>
            </a:p>
          </p:txBody>
        </p:sp>
      </p:grpSp>
      <p:grpSp>
        <p:nvGrpSpPr>
          <p:cNvPr id="5" name="Group 5"/>
          <p:cNvGrpSpPr>
            <a:grpSpLocks noChangeAspect="1"/>
          </p:cNvGrpSpPr>
          <p:nvPr/>
        </p:nvGrpSpPr>
        <p:grpSpPr>
          <a:xfrm rot="-10800000">
            <a:off x="13674939" y="5223859"/>
            <a:ext cx="4661014" cy="5243641"/>
            <a:chOff x="0" y="0"/>
            <a:chExt cx="5370413" cy="6041715"/>
          </a:xfrm>
        </p:grpSpPr>
        <p:sp>
          <p:nvSpPr>
            <p:cNvPr id="6" name="Freeform 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7" name="Freeform 7"/>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a:ln w="12700">
              <a:solidFill>
                <a:srgbClr val="000000"/>
              </a:solidFill>
            </a:ln>
          </p:spPr>
          <p:txBody>
            <a:bodyPr/>
            <a:lstStyle/>
            <a:p>
              <a:endParaRPr lang="tr-TR"/>
            </a:p>
          </p:txBody>
        </p:sp>
      </p:grpSp>
      <p:grpSp>
        <p:nvGrpSpPr>
          <p:cNvPr id="8" name="Group 8"/>
          <p:cNvGrpSpPr/>
          <p:nvPr/>
        </p:nvGrpSpPr>
        <p:grpSpPr>
          <a:xfrm>
            <a:off x="8428052" y="5233384"/>
            <a:ext cx="5253166" cy="5253166"/>
            <a:chOff x="0" y="0"/>
            <a:chExt cx="6350000" cy="6350000"/>
          </a:xfrm>
        </p:grpSpPr>
        <p:sp>
          <p:nvSpPr>
            <p:cNvPr id="9" name="Freeform 9"/>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9CD6B0"/>
            </a:solidFill>
            <a:ln w="12700">
              <a:solidFill>
                <a:srgbClr val="000000"/>
              </a:solidFill>
            </a:ln>
          </p:spPr>
          <p:txBody>
            <a:bodyPr/>
            <a:lstStyle/>
            <a:p>
              <a:endParaRPr lang="tr-TR"/>
            </a:p>
          </p:txBody>
        </p:sp>
      </p:grpSp>
      <p:grpSp>
        <p:nvGrpSpPr>
          <p:cNvPr id="10" name="Group 10"/>
          <p:cNvGrpSpPr/>
          <p:nvPr/>
        </p:nvGrpSpPr>
        <p:grpSpPr>
          <a:xfrm rot="-5400000">
            <a:off x="8428052" y="-19782"/>
            <a:ext cx="5253166" cy="5253166"/>
            <a:chOff x="0" y="0"/>
            <a:chExt cx="6350000" cy="6350000"/>
          </a:xfrm>
        </p:grpSpPr>
        <p:sp>
          <p:nvSpPr>
            <p:cNvPr id="11" name="Freeform 11"/>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EF6843"/>
            </a:solidFill>
            <a:ln w="12700">
              <a:solidFill>
                <a:srgbClr val="000000"/>
              </a:solidFill>
            </a:ln>
          </p:spPr>
          <p:txBody>
            <a:bodyPr/>
            <a:lstStyle/>
            <a:p>
              <a:endParaRPr lang="tr-TR"/>
            </a:p>
          </p:txBody>
        </p:sp>
      </p:grpSp>
      <p:sp>
        <p:nvSpPr>
          <p:cNvPr id="12" name="TextBox 12"/>
          <p:cNvSpPr txBox="1"/>
          <p:nvPr/>
        </p:nvSpPr>
        <p:spPr>
          <a:xfrm>
            <a:off x="1512448" y="4970471"/>
            <a:ext cx="10636831" cy="1012191"/>
          </a:xfrm>
          <a:prstGeom prst="rect">
            <a:avLst/>
          </a:prstGeom>
        </p:spPr>
        <p:txBody>
          <a:bodyPr lIns="0" tIns="0" rIns="0" bIns="0" rtlCol="0" anchor="t">
            <a:spAutoFit/>
          </a:bodyPr>
          <a:lstStyle/>
          <a:p>
            <a:pPr>
              <a:lnSpc>
                <a:spcPts val="8259"/>
              </a:lnSpc>
            </a:pPr>
            <a:r>
              <a:rPr lang="en-US" sz="5899">
                <a:solidFill>
                  <a:srgbClr val="EF6843"/>
                </a:solidFill>
                <a:latin typeface="Antonio Ultra-Bold"/>
              </a:rPr>
              <a:t>QUESTIONS? </a:t>
            </a:r>
          </a:p>
        </p:txBody>
      </p:sp>
      <p:sp>
        <p:nvSpPr>
          <p:cNvPr id="13" name="TextBox 13"/>
          <p:cNvSpPr txBox="1"/>
          <p:nvPr/>
        </p:nvSpPr>
        <p:spPr>
          <a:xfrm>
            <a:off x="1512448" y="3624271"/>
            <a:ext cx="7892031" cy="688975"/>
          </a:xfrm>
          <a:prstGeom prst="rect">
            <a:avLst/>
          </a:prstGeom>
        </p:spPr>
        <p:txBody>
          <a:bodyPr lIns="0" tIns="0" rIns="0" bIns="0" rtlCol="0" anchor="t">
            <a:spAutoFit/>
          </a:bodyPr>
          <a:lstStyle/>
          <a:p>
            <a:pPr>
              <a:lnSpc>
                <a:spcPts val="5000"/>
              </a:lnSpc>
            </a:pPr>
            <a:r>
              <a:rPr lang="en-US" sz="5000">
                <a:solidFill>
                  <a:srgbClr val="000000"/>
                </a:solidFill>
                <a:latin typeface="Arialle"/>
              </a:rPr>
              <a:t>Thank you.</a:t>
            </a:r>
          </a:p>
        </p:txBody>
      </p:sp>
      <p:sp>
        <p:nvSpPr>
          <p:cNvPr id="14" name="TextBox 14"/>
          <p:cNvSpPr txBox="1"/>
          <p:nvPr/>
        </p:nvSpPr>
        <p:spPr>
          <a:xfrm>
            <a:off x="1512448" y="6986886"/>
            <a:ext cx="6436823" cy="539750"/>
          </a:xfrm>
          <a:prstGeom prst="rect">
            <a:avLst/>
          </a:prstGeom>
        </p:spPr>
        <p:txBody>
          <a:bodyPr lIns="0" tIns="0" rIns="0" bIns="0" rtlCol="0" anchor="t">
            <a:spAutoFit/>
          </a:bodyPr>
          <a:lstStyle/>
          <a:p>
            <a:pPr>
              <a:lnSpc>
                <a:spcPts val="3999"/>
              </a:lnSpc>
            </a:pPr>
            <a:r>
              <a:rPr lang="en-US" sz="3999">
                <a:solidFill>
                  <a:srgbClr val="000000"/>
                </a:solidFill>
                <a:latin typeface="Arialle"/>
              </a:rPr>
              <a:t>isinsu.atalay@deu.edu.tr </a:t>
            </a:r>
          </a:p>
        </p:txBody>
      </p:sp>
      <p:sp>
        <p:nvSpPr>
          <p:cNvPr id="15" name="Freeform 15"/>
          <p:cNvSpPr/>
          <p:nvPr/>
        </p:nvSpPr>
        <p:spPr>
          <a:xfrm>
            <a:off x="15830129" y="383289"/>
            <a:ext cx="2131377" cy="2223512"/>
          </a:xfrm>
          <a:custGeom>
            <a:avLst/>
            <a:gdLst/>
            <a:ahLst/>
            <a:cxnLst/>
            <a:rect l="l" t="t" r="r" b="b"/>
            <a:pathLst>
              <a:path w="2131377" h="2223512">
                <a:moveTo>
                  <a:pt x="0" y="0"/>
                </a:moveTo>
                <a:lnTo>
                  <a:pt x="2131377" y="0"/>
                </a:lnTo>
                <a:lnTo>
                  <a:pt x="2131377" y="2223512"/>
                </a:lnTo>
                <a:lnTo>
                  <a:pt x="0" y="2223512"/>
                </a:lnTo>
                <a:lnTo>
                  <a:pt x="0" y="0"/>
                </a:lnTo>
                <a:close/>
              </a:path>
            </a:pathLst>
          </a:custGeom>
          <a:blipFill>
            <a:blip r:embed="rId2"/>
            <a:stretch>
              <a:fillRect/>
            </a:stretch>
          </a:blipFill>
        </p:spPr>
        <p:txBody>
          <a:bodyPr/>
          <a:lstStyle/>
          <a:p>
            <a:endParaRPr lang="tr-T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209717" y="-5339227"/>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6BA7C4"/>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84954" y="1058541"/>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tr-TR"/>
            </a:p>
          </p:txBody>
        </p:sp>
        <p:sp>
          <p:nvSpPr>
            <p:cNvPr id="7" name="TextBox 7"/>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5400000">
            <a:off x="2284044" y="2012799"/>
            <a:ext cx="611884" cy="53539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EF6843"/>
            </a:solidFill>
          </p:spPr>
          <p:txBody>
            <a:bodyPr/>
            <a:lstStyle/>
            <a:p>
              <a:endParaRPr lang="tr-TR"/>
            </a:p>
          </p:txBody>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676140" y="3736147"/>
            <a:ext cx="7426898" cy="3448689"/>
            <a:chOff x="0" y="0"/>
            <a:chExt cx="3180968" cy="1477086"/>
          </a:xfrm>
        </p:grpSpPr>
        <p:sp>
          <p:nvSpPr>
            <p:cNvPr id="12" name="Freeform 12"/>
            <p:cNvSpPr/>
            <p:nvPr/>
          </p:nvSpPr>
          <p:spPr>
            <a:xfrm>
              <a:off x="0" y="0"/>
              <a:ext cx="3180968" cy="1477086"/>
            </a:xfrm>
            <a:custGeom>
              <a:avLst/>
              <a:gdLst/>
              <a:ahLst/>
              <a:cxnLst/>
              <a:rect l="l" t="t" r="r" b="b"/>
              <a:pathLst>
                <a:path w="3180968" h="1477086">
                  <a:moveTo>
                    <a:pt x="0" y="0"/>
                  </a:moveTo>
                  <a:lnTo>
                    <a:pt x="3180968" y="0"/>
                  </a:lnTo>
                  <a:lnTo>
                    <a:pt x="3180968" y="1477086"/>
                  </a:lnTo>
                  <a:lnTo>
                    <a:pt x="0" y="1477086"/>
                  </a:lnTo>
                  <a:close/>
                </a:path>
              </a:pathLst>
            </a:custGeom>
            <a:solidFill>
              <a:srgbClr val="C76454"/>
            </a:solidFill>
          </p:spPr>
          <p:txBody>
            <a:bodyPr/>
            <a:lstStyle/>
            <a:p>
              <a:endParaRPr lang="tr-TR"/>
            </a:p>
          </p:txBody>
        </p:sp>
      </p:grpSp>
      <p:sp>
        <p:nvSpPr>
          <p:cNvPr id="13" name="TextBox 13"/>
          <p:cNvSpPr txBox="1"/>
          <p:nvPr/>
        </p:nvSpPr>
        <p:spPr>
          <a:xfrm>
            <a:off x="10463414" y="4096210"/>
            <a:ext cx="5821011" cy="2628925"/>
          </a:xfrm>
          <a:prstGeom prst="rect">
            <a:avLst/>
          </a:prstGeom>
        </p:spPr>
        <p:txBody>
          <a:bodyPr wrap="square" lIns="0" tIns="0" rIns="0" bIns="0" rtlCol="0" anchor="t">
            <a:spAutoFit/>
          </a:bodyPr>
          <a:lstStyle/>
          <a:p>
            <a:pPr algn="ctr">
              <a:lnSpc>
                <a:spcPts val="4087"/>
              </a:lnSpc>
            </a:pPr>
            <a:r>
              <a:rPr lang="tr-TR" dirty="0" smtClean="0">
                <a:solidFill>
                  <a:srgbClr val="FFFFFF"/>
                </a:solidFill>
                <a:latin typeface="Montserrat Ultra-Bold"/>
              </a:rPr>
              <a:t>Course promotions will </a:t>
            </a:r>
            <a:r>
              <a:rPr lang="tr-TR" dirty="0" smtClean="0">
                <a:solidFill>
                  <a:srgbClr val="FFFFFF"/>
                </a:solidFill>
                <a:latin typeface="Montserrat Ultra-Bold"/>
              </a:rPr>
              <a:t>be between   4-15 March </a:t>
            </a:r>
            <a:r>
              <a:rPr lang="tr-TR" dirty="0" smtClean="0">
                <a:solidFill>
                  <a:srgbClr val="FFFFFF"/>
                </a:solidFill>
                <a:latin typeface="Montserrat Ultra-Bold"/>
              </a:rPr>
              <a:t>2024</a:t>
            </a:r>
            <a:r>
              <a:rPr lang="tr-TR" dirty="0" smtClean="0">
                <a:solidFill>
                  <a:srgbClr val="FFFFFF"/>
                </a:solidFill>
                <a:latin typeface="Montserrat Ultra-Bold"/>
              </a:rPr>
              <a:t>. Info meetings will be on 6,8,13 March at Z04 during lunch break</a:t>
            </a:r>
            <a:endParaRPr lang="en-US" dirty="0">
              <a:solidFill>
                <a:srgbClr val="FFFFFF"/>
              </a:solidFill>
              <a:latin typeface="Montserrat Ultra-Bold"/>
            </a:endParaRPr>
          </a:p>
          <a:p>
            <a:pPr algn="ctr">
              <a:lnSpc>
                <a:spcPts val="4087"/>
              </a:lnSpc>
            </a:pPr>
            <a:r>
              <a:rPr lang="tr-TR" dirty="0" smtClean="0">
                <a:solidFill>
                  <a:srgbClr val="FFFFFF"/>
                </a:solidFill>
                <a:latin typeface="Montserrat Ultra-Bold"/>
              </a:rPr>
              <a:t>For IW annoucements p</a:t>
            </a:r>
            <a:r>
              <a:rPr lang="en-US" dirty="0" smtClean="0">
                <a:solidFill>
                  <a:srgbClr val="FFFFFF"/>
                </a:solidFill>
                <a:latin typeface="Montserrat Ultra-Bold"/>
              </a:rPr>
              <a:t>lease follow social media accounts, website and </a:t>
            </a:r>
            <a:r>
              <a:rPr lang="tr-TR" dirty="0" err="1">
                <a:solidFill>
                  <a:srgbClr val="FFFFFF"/>
                </a:solidFill>
                <a:latin typeface="Montserrat Ultra-Bold"/>
              </a:rPr>
              <a:t>S</a:t>
            </a:r>
            <a:r>
              <a:rPr lang="en-US" dirty="0" err="1" smtClean="0">
                <a:solidFill>
                  <a:srgbClr val="FFFFFF"/>
                </a:solidFill>
                <a:latin typeface="Montserrat Ultra-Bold"/>
              </a:rPr>
              <a:t>akai</a:t>
            </a:r>
            <a:r>
              <a:rPr lang="tr-TR" dirty="0" smtClean="0">
                <a:solidFill>
                  <a:srgbClr val="FFFFFF"/>
                </a:solidFill>
                <a:latin typeface="Montserrat Ultra-Bold"/>
              </a:rPr>
              <a:t> system</a:t>
            </a:r>
            <a:r>
              <a:rPr lang="en-US" dirty="0" smtClean="0">
                <a:solidFill>
                  <a:srgbClr val="FFFFFF"/>
                </a:solidFill>
                <a:latin typeface="Montserrat Ultra-Bold"/>
              </a:rPr>
              <a:t>! </a:t>
            </a:r>
            <a:endParaRPr lang="en-US" dirty="0">
              <a:solidFill>
                <a:srgbClr val="FFFFFF"/>
              </a:solidFill>
              <a:latin typeface="Montserrat Ultra-Bold"/>
            </a:endParaRPr>
          </a:p>
        </p:txBody>
      </p:sp>
      <p:grpSp>
        <p:nvGrpSpPr>
          <p:cNvPr id="14" name="Group 14"/>
          <p:cNvGrpSpPr>
            <a:grpSpLocks noChangeAspect="1"/>
          </p:cNvGrpSpPr>
          <p:nvPr/>
        </p:nvGrpSpPr>
        <p:grpSpPr>
          <a:xfrm rot="-5400000">
            <a:off x="16056506" y="6235554"/>
            <a:ext cx="1165165" cy="1310811"/>
            <a:chOff x="0" y="0"/>
            <a:chExt cx="5370413" cy="6041715"/>
          </a:xfrm>
        </p:grpSpPr>
        <p:sp>
          <p:nvSpPr>
            <p:cNvPr id="15" name="Freeform 15"/>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p:spPr>
          <p:txBody>
            <a:bodyPr/>
            <a:lstStyle/>
            <a:p>
              <a:endParaRPr lang="tr-TR"/>
            </a:p>
          </p:txBody>
        </p:sp>
        <p:sp>
          <p:nvSpPr>
            <p:cNvPr id="16" name="Freeform 1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35586D"/>
            </a:solidFill>
            <a:ln w="12700">
              <a:solidFill>
                <a:srgbClr val="000000"/>
              </a:solidFill>
            </a:ln>
          </p:spPr>
          <p:txBody>
            <a:bodyPr/>
            <a:lstStyle/>
            <a:p>
              <a:endParaRPr lang="tr-TR"/>
            </a:p>
          </p:txBody>
        </p:sp>
      </p:grpSp>
      <p:grpSp>
        <p:nvGrpSpPr>
          <p:cNvPr id="17" name="Group 17"/>
          <p:cNvGrpSpPr>
            <a:grpSpLocks noChangeAspect="1"/>
          </p:cNvGrpSpPr>
          <p:nvPr/>
        </p:nvGrpSpPr>
        <p:grpSpPr>
          <a:xfrm rot="-5400000">
            <a:off x="16425707" y="6622702"/>
            <a:ext cx="997467" cy="1122151"/>
            <a:chOff x="0" y="0"/>
            <a:chExt cx="5370413" cy="6041715"/>
          </a:xfrm>
        </p:grpSpPr>
        <p:sp>
          <p:nvSpPr>
            <p:cNvPr id="18" name="Freeform 18"/>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p:spPr>
          <p:txBody>
            <a:bodyPr/>
            <a:lstStyle/>
            <a:p>
              <a:endParaRPr lang="tr-TR"/>
            </a:p>
          </p:txBody>
        </p:sp>
        <p:sp>
          <p:nvSpPr>
            <p:cNvPr id="19" name="Freeform 1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a:ln w="12700">
              <a:solidFill>
                <a:srgbClr val="000000"/>
              </a:solidFill>
            </a:ln>
          </p:spPr>
          <p:txBody>
            <a:bodyPr/>
            <a:lstStyle/>
            <a:p>
              <a:endParaRPr lang="tr-TR"/>
            </a:p>
          </p:txBody>
        </p:sp>
      </p:grpSp>
      <p:grpSp>
        <p:nvGrpSpPr>
          <p:cNvPr id="20" name="Group 20"/>
          <p:cNvGrpSpPr/>
          <p:nvPr/>
        </p:nvGrpSpPr>
        <p:grpSpPr>
          <a:xfrm>
            <a:off x="11320943" y="8931761"/>
            <a:ext cx="6967057" cy="1355239"/>
            <a:chOff x="0" y="0"/>
            <a:chExt cx="2749424" cy="534821"/>
          </a:xfrm>
        </p:grpSpPr>
        <p:sp>
          <p:nvSpPr>
            <p:cNvPr id="21" name="Freeform 21"/>
            <p:cNvSpPr/>
            <p:nvPr/>
          </p:nvSpPr>
          <p:spPr>
            <a:xfrm>
              <a:off x="0" y="0"/>
              <a:ext cx="2749424" cy="534821"/>
            </a:xfrm>
            <a:custGeom>
              <a:avLst/>
              <a:gdLst/>
              <a:ahLst/>
              <a:cxnLst/>
              <a:rect l="l" t="t" r="r" b="b"/>
              <a:pathLst>
                <a:path w="2749424" h="534821">
                  <a:moveTo>
                    <a:pt x="0" y="0"/>
                  </a:moveTo>
                  <a:lnTo>
                    <a:pt x="2749424" y="0"/>
                  </a:lnTo>
                  <a:lnTo>
                    <a:pt x="2749424" y="534821"/>
                  </a:lnTo>
                  <a:lnTo>
                    <a:pt x="0" y="534821"/>
                  </a:lnTo>
                  <a:close/>
                </a:path>
              </a:pathLst>
            </a:custGeom>
            <a:solidFill>
              <a:srgbClr val="308A8F">
                <a:alpha val="47843"/>
              </a:srgbClr>
            </a:solidFill>
          </p:spPr>
          <p:txBody>
            <a:bodyPr/>
            <a:lstStyle/>
            <a:p>
              <a:endParaRPr lang="tr-TR"/>
            </a:p>
          </p:txBody>
        </p:sp>
      </p:grpSp>
      <p:sp>
        <p:nvSpPr>
          <p:cNvPr id="22" name="Freeform 22"/>
          <p:cNvSpPr/>
          <p:nvPr/>
        </p:nvSpPr>
        <p:spPr>
          <a:xfrm>
            <a:off x="1917194" y="4996434"/>
            <a:ext cx="959713" cy="839313"/>
          </a:xfrm>
          <a:custGeom>
            <a:avLst/>
            <a:gdLst/>
            <a:ahLst/>
            <a:cxnLst/>
            <a:rect l="l" t="t" r="r" b="b"/>
            <a:pathLst>
              <a:path w="959713" h="839313">
                <a:moveTo>
                  <a:pt x="0" y="0"/>
                </a:moveTo>
                <a:lnTo>
                  <a:pt x="959713" y="0"/>
                </a:lnTo>
                <a:lnTo>
                  <a:pt x="959713" y="839313"/>
                </a:lnTo>
                <a:lnTo>
                  <a:pt x="0" y="8393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sp>
        <p:nvSpPr>
          <p:cNvPr id="23" name="Freeform 23"/>
          <p:cNvSpPr/>
          <p:nvPr/>
        </p:nvSpPr>
        <p:spPr>
          <a:xfrm>
            <a:off x="2089285" y="6308376"/>
            <a:ext cx="787622" cy="921685"/>
          </a:xfrm>
          <a:custGeom>
            <a:avLst/>
            <a:gdLst/>
            <a:ahLst/>
            <a:cxnLst/>
            <a:rect l="l" t="t" r="r" b="b"/>
            <a:pathLst>
              <a:path w="787622" h="921685">
                <a:moveTo>
                  <a:pt x="0" y="0"/>
                </a:moveTo>
                <a:lnTo>
                  <a:pt x="787622" y="0"/>
                </a:lnTo>
                <a:lnTo>
                  <a:pt x="787622" y="921685"/>
                </a:lnTo>
                <a:lnTo>
                  <a:pt x="0" y="9216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tr-TR"/>
          </a:p>
        </p:txBody>
      </p:sp>
      <p:sp>
        <p:nvSpPr>
          <p:cNvPr id="24" name="Freeform 24"/>
          <p:cNvSpPr/>
          <p:nvPr/>
        </p:nvSpPr>
        <p:spPr>
          <a:xfrm>
            <a:off x="2022151" y="3501109"/>
            <a:ext cx="854756" cy="1075164"/>
          </a:xfrm>
          <a:custGeom>
            <a:avLst/>
            <a:gdLst/>
            <a:ahLst/>
            <a:cxnLst/>
            <a:rect l="l" t="t" r="r" b="b"/>
            <a:pathLst>
              <a:path w="854756" h="1075164">
                <a:moveTo>
                  <a:pt x="0" y="0"/>
                </a:moveTo>
                <a:lnTo>
                  <a:pt x="854756" y="0"/>
                </a:lnTo>
                <a:lnTo>
                  <a:pt x="854756" y="1075164"/>
                </a:lnTo>
                <a:lnTo>
                  <a:pt x="0" y="107516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tr-TR"/>
          </a:p>
        </p:txBody>
      </p:sp>
      <p:sp>
        <p:nvSpPr>
          <p:cNvPr id="25" name="Freeform 25"/>
          <p:cNvSpPr/>
          <p:nvPr/>
        </p:nvSpPr>
        <p:spPr>
          <a:xfrm>
            <a:off x="2089285" y="7646860"/>
            <a:ext cx="897337" cy="874496"/>
          </a:xfrm>
          <a:custGeom>
            <a:avLst/>
            <a:gdLst/>
            <a:ahLst/>
            <a:cxnLst/>
            <a:rect l="l" t="t" r="r" b="b"/>
            <a:pathLst>
              <a:path w="897337" h="874496">
                <a:moveTo>
                  <a:pt x="0" y="0"/>
                </a:moveTo>
                <a:lnTo>
                  <a:pt x="897338" y="0"/>
                </a:lnTo>
                <a:lnTo>
                  <a:pt x="897338" y="874496"/>
                </a:lnTo>
                <a:lnTo>
                  <a:pt x="0" y="87449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tr-TR"/>
          </a:p>
        </p:txBody>
      </p:sp>
      <p:sp>
        <p:nvSpPr>
          <p:cNvPr id="26" name="TextBox 26"/>
          <p:cNvSpPr txBox="1"/>
          <p:nvPr/>
        </p:nvSpPr>
        <p:spPr>
          <a:xfrm>
            <a:off x="3081001" y="1615473"/>
            <a:ext cx="13300459" cy="1133837"/>
          </a:xfrm>
          <a:prstGeom prst="rect">
            <a:avLst/>
          </a:prstGeom>
        </p:spPr>
        <p:txBody>
          <a:bodyPr wrap="square" lIns="0" tIns="0" rIns="0" bIns="0" rtlCol="0" anchor="t">
            <a:spAutoFit/>
          </a:bodyPr>
          <a:lstStyle/>
          <a:p>
            <a:pPr>
              <a:lnSpc>
                <a:spcPts val="9785"/>
              </a:lnSpc>
            </a:pPr>
            <a:r>
              <a:rPr lang="en-US" sz="6000" dirty="0">
                <a:solidFill>
                  <a:srgbClr val="35586D"/>
                </a:solidFill>
                <a:latin typeface="Antonio Bold"/>
              </a:rPr>
              <a:t>Information about International </a:t>
            </a:r>
            <a:r>
              <a:rPr lang="en-US" sz="6000" dirty="0" smtClean="0">
                <a:solidFill>
                  <a:srgbClr val="35586D"/>
                </a:solidFill>
                <a:latin typeface="Antonio Bold"/>
              </a:rPr>
              <a:t>Week</a:t>
            </a:r>
            <a:r>
              <a:rPr lang="tr-TR" sz="6000" dirty="0" smtClean="0">
                <a:solidFill>
                  <a:srgbClr val="35586D"/>
                </a:solidFill>
                <a:latin typeface="Antonio Bold"/>
              </a:rPr>
              <a:t> (IW)</a:t>
            </a:r>
            <a:endParaRPr lang="en-US" sz="6000" dirty="0">
              <a:solidFill>
                <a:srgbClr val="35586D"/>
              </a:solidFill>
              <a:latin typeface="Antonio Bold"/>
            </a:endParaRPr>
          </a:p>
        </p:txBody>
      </p:sp>
      <p:sp>
        <p:nvSpPr>
          <p:cNvPr id="27" name="TextBox 27"/>
          <p:cNvSpPr txBox="1"/>
          <p:nvPr/>
        </p:nvSpPr>
        <p:spPr>
          <a:xfrm>
            <a:off x="3405867" y="3403783"/>
            <a:ext cx="4957844" cy="1231106"/>
          </a:xfrm>
          <a:prstGeom prst="rect">
            <a:avLst/>
          </a:prstGeom>
        </p:spPr>
        <p:txBody>
          <a:bodyPr lIns="0" tIns="0" rIns="0" bIns="0" rtlCol="0" anchor="t">
            <a:spAutoFit/>
          </a:bodyPr>
          <a:lstStyle/>
          <a:p>
            <a:pPr>
              <a:lnSpc>
                <a:spcPts val="3152"/>
              </a:lnSpc>
            </a:pPr>
            <a:r>
              <a:rPr lang="en-US" sz="2251" dirty="0">
                <a:solidFill>
                  <a:srgbClr val="000000"/>
                </a:solidFill>
                <a:latin typeface="Poppins Medium Bold"/>
              </a:rPr>
              <a:t>Opportunity for meeting </a:t>
            </a:r>
            <a:r>
              <a:rPr lang="tr-TR" sz="2251" dirty="0" smtClean="0">
                <a:solidFill>
                  <a:srgbClr val="000000"/>
                </a:solidFill>
                <a:latin typeface="Poppins Medium Bold"/>
              </a:rPr>
              <a:t>with </a:t>
            </a:r>
            <a:r>
              <a:rPr lang="en-US" sz="2251" dirty="0" smtClean="0">
                <a:solidFill>
                  <a:srgbClr val="000000"/>
                </a:solidFill>
                <a:latin typeface="Poppins Medium Bold"/>
              </a:rPr>
              <a:t>different </a:t>
            </a:r>
            <a:r>
              <a:rPr lang="en-US" sz="2251" dirty="0">
                <a:solidFill>
                  <a:srgbClr val="000000"/>
                </a:solidFill>
                <a:latin typeface="Poppins Medium Bold"/>
              </a:rPr>
              <a:t>instructors from different countries</a:t>
            </a:r>
          </a:p>
        </p:txBody>
      </p:sp>
      <p:sp>
        <p:nvSpPr>
          <p:cNvPr id="28" name="TextBox 28"/>
          <p:cNvSpPr txBox="1"/>
          <p:nvPr/>
        </p:nvSpPr>
        <p:spPr>
          <a:xfrm>
            <a:off x="3432804" y="5054932"/>
            <a:ext cx="4930907" cy="780814"/>
          </a:xfrm>
          <a:prstGeom prst="rect">
            <a:avLst/>
          </a:prstGeom>
        </p:spPr>
        <p:txBody>
          <a:bodyPr lIns="0" tIns="0" rIns="0" bIns="0" rtlCol="0" anchor="t">
            <a:spAutoFit/>
          </a:bodyPr>
          <a:lstStyle/>
          <a:p>
            <a:pPr>
              <a:lnSpc>
                <a:spcPts val="3135"/>
              </a:lnSpc>
            </a:pPr>
            <a:r>
              <a:rPr lang="en-US" sz="2239">
                <a:solidFill>
                  <a:srgbClr val="000000"/>
                </a:solidFill>
                <a:latin typeface="Poppins Medium Bold"/>
              </a:rPr>
              <a:t>Enrich your cultural, social, and personal growth.</a:t>
            </a:r>
          </a:p>
        </p:txBody>
      </p:sp>
      <p:sp>
        <p:nvSpPr>
          <p:cNvPr id="29" name="TextBox 29"/>
          <p:cNvSpPr txBox="1"/>
          <p:nvPr/>
        </p:nvSpPr>
        <p:spPr>
          <a:xfrm>
            <a:off x="3432804" y="6465806"/>
            <a:ext cx="4635397" cy="775752"/>
          </a:xfrm>
          <a:prstGeom prst="rect">
            <a:avLst/>
          </a:prstGeom>
        </p:spPr>
        <p:txBody>
          <a:bodyPr lIns="0" tIns="0" rIns="0" bIns="0" rtlCol="0" anchor="t">
            <a:spAutoFit/>
          </a:bodyPr>
          <a:lstStyle/>
          <a:p>
            <a:pPr>
              <a:lnSpc>
                <a:spcPts val="3154"/>
              </a:lnSpc>
            </a:pPr>
            <a:r>
              <a:rPr lang="en-US" sz="2253">
                <a:solidFill>
                  <a:srgbClr val="000000"/>
                </a:solidFill>
                <a:latin typeface="Poppins Medium Bold"/>
              </a:rPr>
              <a:t>Contribution to academic development </a:t>
            </a:r>
          </a:p>
        </p:txBody>
      </p:sp>
      <p:sp>
        <p:nvSpPr>
          <p:cNvPr id="30" name="TextBox 30"/>
          <p:cNvSpPr txBox="1"/>
          <p:nvPr/>
        </p:nvSpPr>
        <p:spPr>
          <a:xfrm>
            <a:off x="3405867" y="8036483"/>
            <a:ext cx="5174354" cy="398424"/>
          </a:xfrm>
          <a:prstGeom prst="rect">
            <a:avLst/>
          </a:prstGeom>
        </p:spPr>
        <p:txBody>
          <a:bodyPr lIns="0" tIns="0" rIns="0" bIns="0" rtlCol="0" anchor="t">
            <a:spAutoFit/>
          </a:bodyPr>
          <a:lstStyle/>
          <a:p>
            <a:pPr>
              <a:lnSpc>
                <a:spcPts val="3252"/>
              </a:lnSpc>
            </a:pPr>
            <a:r>
              <a:rPr lang="en-US" sz="2323">
                <a:solidFill>
                  <a:srgbClr val="000000"/>
                </a:solidFill>
                <a:latin typeface="Poppins Medium Bold"/>
              </a:rPr>
              <a:t>13 different instructors </a:t>
            </a:r>
          </a:p>
        </p:txBody>
      </p:sp>
      <p:sp>
        <p:nvSpPr>
          <p:cNvPr id="31" name="TextBox 31"/>
          <p:cNvSpPr txBox="1"/>
          <p:nvPr/>
        </p:nvSpPr>
        <p:spPr>
          <a:xfrm>
            <a:off x="11247673" y="9031146"/>
            <a:ext cx="7040327" cy="1308050"/>
          </a:xfrm>
          <a:prstGeom prst="rect">
            <a:avLst/>
          </a:prstGeom>
        </p:spPr>
        <p:txBody>
          <a:bodyPr lIns="0" tIns="0" rIns="0" bIns="0" rtlCol="0" anchor="t">
            <a:spAutoFit/>
          </a:bodyPr>
          <a:lstStyle/>
          <a:p>
            <a:pPr algn="ctr">
              <a:lnSpc>
                <a:spcPts val="3388"/>
              </a:lnSpc>
            </a:pPr>
            <a:r>
              <a:rPr lang="en-US" sz="2420" u="sng" dirty="0">
                <a:solidFill>
                  <a:srgbClr val="000000"/>
                </a:solidFill>
                <a:latin typeface="Poppins Medium"/>
              </a:rPr>
              <a:t>CONTENT OF THE PRESENTATION:</a:t>
            </a:r>
          </a:p>
          <a:p>
            <a:pPr algn="ctr">
              <a:lnSpc>
                <a:spcPts val="3388"/>
              </a:lnSpc>
            </a:pPr>
            <a:r>
              <a:rPr lang="en-US" sz="2420" dirty="0">
                <a:solidFill>
                  <a:srgbClr val="000000"/>
                </a:solidFill>
                <a:latin typeface="Poppins Medium Bold"/>
              </a:rPr>
              <a:t>instructions, rules, content of the </a:t>
            </a:r>
            <a:r>
              <a:rPr lang="en-US" sz="2420" dirty="0" smtClean="0">
                <a:solidFill>
                  <a:srgbClr val="000000"/>
                </a:solidFill>
                <a:latin typeface="Poppins Medium Bold"/>
              </a:rPr>
              <a:t>courses</a:t>
            </a:r>
            <a:r>
              <a:rPr lang="tr-TR" sz="2420" dirty="0" smtClean="0">
                <a:solidFill>
                  <a:srgbClr val="000000"/>
                </a:solidFill>
                <a:latin typeface="Poppins Medium Bold"/>
              </a:rPr>
              <a:t>&amp;</a:t>
            </a:r>
            <a:r>
              <a:rPr lang="en-US" sz="2420" dirty="0" smtClean="0">
                <a:solidFill>
                  <a:srgbClr val="000000"/>
                </a:solidFill>
                <a:latin typeface="Poppins Medium Bold"/>
              </a:rPr>
              <a:t> </a:t>
            </a:r>
            <a:r>
              <a:rPr lang="en-US" sz="2420" dirty="0">
                <a:solidFill>
                  <a:srgbClr val="000000"/>
                </a:solidFill>
                <a:latin typeface="Poppins Medium Bold"/>
              </a:rPr>
              <a:t>instructors of IW</a:t>
            </a: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52263" y="-5339227"/>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9D549"/>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tr-TR"/>
            </a:p>
          </p:txBody>
        </p:sp>
        <p:sp>
          <p:nvSpPr>
            <p:cNvPr id="7" name="TextBox 7"/>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rot="-10800000">
            <a:off x="15805539" y="1292991"/>
            <a:ext cx="1165165" cy="1310811"/>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35586D"/>
            </a:solidFill>
            <a:ln w="12700">
              <a:solidFill>
                <a:srgbClr val="000000"/>
              </a:solidFill>
            </a:ln>
          </p:spPr>
          <p:txBody>
            <a:bodyPr/>
            <a:lstStyle/>
            <a:p>
              <a:endParaRPr lang="tr-TR"/>
            </a:p>
          </p:txBody>
        </p:sp>
      </p:grpSp>
      <p:grpSp>
        <p:nvGrpSpPr>
          <p:cNvPr id="11" name="Group 11"/>
          <p:cNvGrpSpPr>
            <a:grpSpLocks noChangeAspect="1"/>
          </p:cNvGrpSpPr>
          <p:nvPr/>
        </p:nvGrpSpPr>
        <p:grpSpPr>
          <a:xfrm rot="-10800000">
            <a:off x="16261833" y="1028700"/>
            <a:ext cx="997467" cy="1122151"/>
            <a:chOff x="0" y="0"/>
            <a:chExt cx="5370413" cy="6041715"/>
          </a:xfrm>
        </p:grpSpPr>
        <p:sp>
          <p:nvSpPr>
            <p:cNvPr id="12" name="Freeform 12"/>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p:spPr>
          <p:txBody>
            <a:bodyPr/>
            <a:lstStyle/>
            <a:p>
              <a:endParaRPr lang="tr-TR"/>
            </a:p>
          </p:txBody>
        </p:sp>
        <p:sp>
          <p:nvSpPr>
            <p:cNvPr id="13" name="Freeform 13"/>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a:ln w="12700">
              <a:solidFill>
                <a:srgbClr val="000000"/>
              </a:solidFill>
            </a:ln>
          </p:spPr>
          <p:txBody>
            <a:bodyPr/>
            <a:lstStyle/>
            <a:p>
              <a:endParaRPr lang="tr-TR"/>
            </a:p>
          </p:txBody>
        </p:sp>
      </p:grpSp>
      <p:grpSp>
        <p:nvGrpSpPr>
          <p:cNvPr id="14" name="Group 14"/>
          <p:cNvGrpSpPr/>
          <p:nvPr/>
        </p:nvGrpSpPr>
        <p:grpSpPr>
          <a:xfrm rot="5400000">
            <a:off x="1746219" y="2544473"/>
            <a:ext cx="611884" cy="535399"/>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6BA7C4"/>
            </a:solidFill>
          </p:spPr>
          <p:txBody>
            <a:bodyPr/>
            <a:lstStyle/>
            <a:p>
              <a:endParaRPr lang="tr-TR"/>
            </a:p>
          </p:txBody>
        </p:sp>
        <p:sp>
          <p:nvSpPr>
            <p:cNvPr id="16" name="TextBox 1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691932" y="2147148"/>
            <a:ext cx="8221260"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IMPORTANT ISSUES</a:t>
            </a:r>
          </a:p>
        </p:txBody>
      </p:sp>
      <p:sp>
        <p:nvSpPr>
          <p:cNvPr id="18" name="TextBox 18"/>
          <p:cNvSpPr txBox="1"/>
          <p:nvPr/>
        </p:nvSpPr>
        <p:spPr>
          <a:xfrm>
            <a:off x="1882334" y="3620073"/>
            <a:ext cx="14878232" cy="4962897"/>
          </a:xfrm>
          <a:prstGeom prst="rect">
            <a:avLst/>
          </a:prstGeom>
        </p:spPr>
        <p:txBody>
          <a:bodyPr lIns="0" tIns="0" rIns="0" bIns="0" rtlCol="0" anchor="t">
            <a:spAutoFit/>
          </a:bodyPr>
          <a:lstStyle/>
          <a:p>
            <a:pPr marL="662942" lvl="1" indent="-331471" algn="just">
              <a:lnSpc>
                <a:spcPts val="4298"/>
              </a:lnSpc>
              <a:buFont typeface="Arial"/>
              <a:buChar char="•"/>
            </a:pPr>
            <a:r>
              <a:rPr lang="en-US" sz="3070" dirty="0" smtClean="0">
                <a:solidFill>
                  <a:srgbClr val="FF3131"/>
                </a:solidFill>
                <a:latin typeface="Arialle Bold"/>
              </a:rPr>
              <a:t>Registration </a:t>
            </a:r>
            <a:r>
              <a:rPr lang="en-US" sz="3070" dirty="0">
                <a:solidFill>
                  <a:srgbClr val="FF3131"/>
                </a:solidFill>
                <a:latin typeface="Arialle Bold"/>
              </a:rPr>
              <a:t>will </a:t>
            </a:r>
            <a:r>
              <a:rPr lang="en-US" sz="3070" dirty="0" smtClean="0">
                <a:solidFill>
                  <a:srgbClr val="FF3131"/>
                </a:solidFill>
                <a:latin typeface="Arialle Bold"/>
              </a:rPr>
              <a:t>be</a:t>
            </a:r>
            <a:r>
              <a:rPr lang="tr-TR" sz="3070" dirty="0" smtClean="0">
                <a:solidFill>
                  <a:srgbClr val="FF3131"/>
                </a:solidFill>
                <a:latin typeface="Arialle Bold"/>
              </a:rPr>
              <a:t> open between 11th  to 15th  of March 2024</a:t>
            </a:r>
          </a:p>
          <a:p>
            <a:pPr marL="662942" lvl="1" indent="-331471" algn="just">
              <a:lnSpc>
                <a:spcPts val="4298"/>
              </a:lnSpc>
              <a:buFont typeface="Arial"/>
              <a:buChar char="•"/>
            </a:pPr>
            <a:r>
              <a:rPr lang="tr-TR" sz="3070" dirty="0" smtClean="0">
                <a:solidFill>
                  <a:srgbClr val="FF3131"/>
                </a:solidFill>
                <a:latin typeface="Arialle Bold"/>
              </a:rPr>
              <a:t>Done </a:t>
            </a:r>
            <a:r>
              <a:rPr lang="en-US" sz="3070" dirty="0" smtClean="0">
                <a:solidFill>
                  <a:srgbClr val="FF3131"/>
                </a:solidFill>
                <a:latin typeface="Arialle Bold"/>
              </a:rPr>
              <a:t> </a:t>
            </a:r>
            <a:r>
              <a:rPr lang="en-US" sz="3070" dirty="0">
                <a:solidFill>
                  <a:srgbClr val="FF3131"/>
                </a:solidFill>
                <a:latin typeface="Arialle Bold"/>
              </a:rPr>
              <a:t>via Google Docs</a:t>
            </a:r>
            <a:r>
              <a:rPr lang="en-US" sz="3070" dirty="0" smtClean="0">
                <a:solidFill>
                  <a:srgbClr val="FF3131"/>
                </a:solidFill>
                <a:latin typeface="Arialle Bold"/>
              </a:rPr>
              <a:t>.</a:t>
            </a:r>
            <a:r>
              <a:rPr lang="tr-TR" sz="3070" dirty="0" smtClean="0">
                <a:solidFill>
                  <a:srgbClr val="FF3131"/>
                </a:solidFill>
                <a:latin typeface="Arialle Bold"/>
              </a:rPr>
              <a:t> </a:t>
            </a:r>
            <a:endParaRPr lang="en-US" sz="3070" dirty="0">
              <a:solidFill>
                <a:srgbClr val="FF3131"/>
              </a:solidFill>
              <a:latin typeface="Arialle Bold"/>
            </a:endParaRPr>
          </a:p>
          <a:p>
            <a:pPr marL="662942" lvl="1" indent="-331471" algn="just">
              <a:lnSpc>
                <a:spcPts val="4298"/>
              </a:lnSpc>
              <a:buFont typeface="Arial"/>
              <a:buChar char="•"/>
            </a:pPr>
            <a:r>
              <a:rPr lang="en-US" sz="3070" dirty="0">
                <a:solidFill>
                  <a:srgbClr val="35586D"/>
                </a:solidFill>
                <a:latin typeface="Arialle Bold"/>
              </a:rPr>
              <a:t>You can choose </a:t>
            </a:r>
            <a:r>
              <a:rPr lang="en-US" sz="3070" dirty="0">
                <a:solidFill>
                  <a:srgbClr val="FF3131"/>
                </a:solidFill>
                <a:latin typeface="Arialle Bold"/>
              </a:rPr>
              <a:t>only one course to register.</a:t>
            </a:r>
          </a:p>
          <a:p>
            <a:pPr marL="662942" lvl="1" indent="-331471" algn="just">
              <a:lnSpc>
                <a:spcPts val="4298"/>
              </a:lnSpc>
              <a:buFont typeface="Arial"/>
              <a:buChar char="•"/>
            </a:pPr>
            <a:r>
              <a:rPr lang="en-US" sz="3070" dirty="0">
                <a:solidFill>
                  <a:srgbClr val="35586D"/>
                </a:solidFill>
                <a:latin typeface="Arialle Bold"/>
              </a:rPr>
              <a:t>Class Quota </a:t>
            </a:r>
            <a:r>
              <a:rPr lang="en-US" sz="3070" dirty="0" smtClean="0">
                <a:solidFill>
                  <a:srgbClr val="35586D"/>
                </a:solidFill>
                <a:latin typeface="Arialle Bold"/>
              </a:rPr>
              <a:t>is</a:t>
            </a:r>
            <a:r>
              <a:rPr lang="tr-TR" sz="3070" dirty="0" smtClean="0">
                <a:solidFill>
                  <a:srgbClr val="35586D"/>
                </a:solidFill>
                <a:latin typeface="Arialle Bold"/>
              </a:rPr>
              <a:t> limited with </a:t>
            </a:r>
            <a:r>
              <a:rPr lang="en-US" sz="3070" dirty="0" smtClean="0">
                <a:solidFill>
                  <a:srgbClr val="35586D"/>
                </a:solidFill>
                <a:latin typeface="Arialle Bold"/>
              </a:rPr>
              <a:t> </a:t>
            </a:r>
            <a:r>
              <a:rPr lang="en-US" sz="3070" dirty="0">
                <a:solidFill>
                  <a:srgbClr val="35586D"/>
                </a:solidFill>
                <a:latin typeface="Arialle Bold"/>
              </a:rPr>
              <a:t>25 students.</a:t>
            </a:r>
          </a:p>
          <a:p>
            <a:pPr marL="662942" lvl="1" indent="-331471" algn="just">
              <a:lnSpc>
                <a:spcPts val="4298"/>
              </a:lnSpc>
              <a:buFont typeface="Arial"/>
              <a:buChar char="•"/>
            </a:pPr>
            <a:r>
              <a:rPr lang="tr-TR" sz="3070" dirty="0" smtClean="0">
                <a:solidFill>
                  <a:srgbClr val="FF3131"/>
                </a:solidFill>
                <a:latin typeface="Arialle Bold"/>
              </a:rPr>
              <a:t>Registrations will be done by </a:t>
            </a:r>
            <a:r>
              <a:rPr lang="tr-TR" sz="3070" dirty="0">
                <a:solidFill>
                  <a:srgbClr val="FF3131"/>
                </a:solidFill>
                <a:latin typeface="Arialle Bold"/>
              </a:rPr>
              <a:t>f</a:t>
            </a:r>
            <a:r>
              <a:rPr lang="en-US" sz="3070" dirty="0" err="1" smtClean="0">
                <a:solidFill>
                  <a:srgbClr val="FF3131"/>
                </a:solidFill>
                <a:latin typeface="Arialle Bold"/>
              </a:rPr>
              <a:t>irst</a:t>
            </a:r>
            <a:r>
              <a:rPr lang="en-US" sz="3070" dirty="0" smtClean="0">
                <a:solidFill>
                  <a:srgbClr val="FF3131"/>
                </a:solidFill>
                <a:latin typeface="Arialle Bold"/>
              </a:rPr>
              <a:t> </a:t>
            </a:r>
            <a:r>
              <a:rPr lang="en-US" sz="3070" dirty="0">
                <a:solidFill>
                  <a:srgbClr val="FF3131"/>
                </a:solidFill>
                <a:latin typeface="Arialle Bold"/>
              </a:rPr>
              <a:t>come </a:t>
            </a:r>
            <a:r>
              <a:rPr lang="tr-TR" sz="3070" dirty="0" smtClean="0">
                <a:solidFill>
                  <a:srgbClr val="FF3131"/>
                </a:solidFill>
                <a:latin typeface="Arialle Bold"/>
              </a:rPr>
              <a:t>f</a:t>
            </a:r>
            <a:r>
              <a:rPr lang="en-US" sz="3070" dirty="0" err="1" smtClean="0">
                <a:solidFill>
                  <a:srgbClr val="FF3131"/>
                </a:solidFill>
                <a:latin typeface="Arialle Bold"/>
              </a:rPr>
              <a:t>irst</a:t>
            </a:r>
            <a:r>
              <a:rPr lang="en-US" sz="3070" dirty="0" smtClean="0">
                <a:solidFill>
                  <a:srgbClr val="FF3131"/>
                </a:solidFill>
                <a:latin typeface="Arialle Bold"/>
              </a:rPr>
              <a:t> </a:t>
            </a:r>
            <a:r>
              <a:rPr lang="en-US" sz="3070" dirty="0">
                <a:solidFill>
                  <a:srgbClr val="FF3131"/>
                </a:solidFill>
                <a:latin typeface="Arialle Bold"/>
              </a:rPr>
              <a:t>served basis.</a:t>
            </a:r>
            <a:r>
              <a:rPr lang="en-US" sz="3070" dirty="0">
                <a:solidFill>
                  <a:srgbClr val="35586D"/>
                </a:solidFill>
                <a:latin typeface="Arialle Bold"/>
              </a:rPr>
              <a:t> </a:t>
            </a:r>
          </a:p>
          <a:p>
            <a:pPr marL="662942" lvl="1" indent="-331471" algn="just">
              <a:lnSpc>
                <a:spcPts val="4298"/>
              </a:lnSpc>
              <a:buFont typeface="Arial"/>
              <a:buChar char="•"/>
            </a:pPr>
            <a:r>
              <a:rPr lang="en-US" sz="3070" dirty="0">
                <a:solidFill>
                  <a:srgbClr val="35586D"/>
                </a:solidFill>
                <a:latin typeface="Arialle Bold"/>
              </a:rPr>
              <a:t>Participation, attendance are obligatory to earn 1 ECTS credit. </a:t>
            </a:r>
          </a:p>
          <a:p>
            <a:pPr marL="662942" lvl="1" indent="-331471" algn="just">
              <a:lnSpc>
                <a:spcPts val="4298"/>
              </a:lnSpc>
              <a:buFont typeface="Arial"/>
              <a:buChar char="•"/>
            </a:pPr>
            <a:r>
              <a:rPr lang="en-US" sz="3070" dirty="0">
                <a:solidFill>
                  <a:srgbClr val="35586D"/>
                </a:solidFill>
                <a:latin typeface="Arialle Bold"/>
              </a:rPr>
              <a:t>Since IW is a Faculty activity, you will be excused from your class(-</a:t>
            </a:r>
            <a:r>
              <a:rPr lang="en-US" sz="3070" dirty="0" err="1">
                <a:solidFill>
                  <a:srgbClr val="35586D"/>
                </a:solidFill>
                <a:latin typeface="Arialle Bold"/>
              </a:rPr>
              <a:t>es</a:t>
            </a:r>
            <a:r>
              <a:rPr lang="en-US" sz="3070" dirty="0">
                <a:solidFill>
                  <a:srgbClr val="35586D"/>
                </a:solidFill>
                <a:latin typeface="Arialle Bold"/>
              </a:rPr>
              <a:t>) at the day and time when IW courses are given.</a:t>
            </a:r>
          </a:p>
          <a:p>
            <a:pPr algn="just">
              <a:lnSpc>
                <a:spcPts val="4298"/>
              </a:lnSpc>
            </a:pPr>
            <a:endParaRPr lang="en-US" sz="3070" dirty="0">
              <a:solidFill>
                <a:srgbClr val="35586D"/>
              </a:solidFill>
              <a:latin typeface="Arialle Bold"/>
            </a:endParaRPr>
          </a:p>
        </p:txBody>
      </p:sp>
    </p:spTree>
  </p:cSld>
  <p:clrMapOvr>
    <a:masterClrMapping/>
  </p:clrMapOvr>
  <p:transition spd="slow">
    <p:cover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9106934">
            <a:off x="-10052263" y="-5339227"/>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9CD6B0"/>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tr-TR"/>
            </a:p>
          </p:txBody>
        </p:sp>
        <p:sp>
          <p:nvSpPr>
            <p:cNvPr id="7" name="TextBox 7"/>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5400000">
            <a:off x="1746219" y="2544473"/>
            <a:ext cx="611884" cy="53539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5586D"/>
            </a:solidFill>
          </p:spPr>
          <p:txBody>
            <a:bodyPr/>
            <a:lstStyle/>
            <a:p>
              <a:endParaRPr lang="tr-TR"/>
            </a:p>
          </p:txBody>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263879" y="1516949"/>
            <a:ext cx="3995421" cy="1978563"/>
          </a:xfrm>
          <a:custGeom>
            <a:avLst/>
            <a:gdLst/>
            <a:ahLst/>
            <a:cxnLst/>
            <a:rect l="l" t="t" r="r" b="b"/>
            <a:pathLst>
              <a:path w="3995421" h="1978563">
                <a:moveTo>
                  <a:pt x="0" y="0"/>
                </a:moveTo>
                <a:lnTo>
                  <a:pt x="3995421" y="0"/>
                </a:lnTo>
                <a:lnTo>
                  <a:pt x="3995421" y="1978563"/>
                </a:lnTo>
                <a:lnTo>
                  <a:pt x="0" y="1978563"/>
                </a:lnTo>
                <a:lnTo>
                  <a:pt x="0" y="0"/>
                </a:lnTo>
                <a:close/>
              </a:path>
            </a:pathLst>
          </a:custGeom>
          <a:blipFill>
            <a:blip r:embed="rId2"/>
            <a:stretch>
              <a:fillRect/>
            </a:stretch>
          </a:blipFill>
        </p:spPr>
        <p:txBody>
          <a:bodyPr/>
          <a:lstStyle/>
          <a:p>
            <a:endParaRPr lang="tr-TR"/>
          </a:p>
        </p:txBody>
      </p:sp>
      <p:sp>
        <p:nvSpPr>
          <p:cNvPr id="12" name="TextBox 12"/>
          <p:cNvSpPr txBox="1"/>
          <p:nvPr/>
        </p:nvSpPr>
        <p:spPr>
          <a:xfrm>
            <a:off x="2691932" y="2147148"/>
            <a:ext cx="11215449"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International Week (IW) Rules </a:t>
            </a:r>
          </a:p>
        </p:txBody>
      </p:sp>
      <p:sp>
        <p:nvSpPr>
          <p:cNvPr id="13" name="TextBox 13"/>
          <p:cNvSpPr txBox="1"/>
          <p:nvPr/>
        </p:nvSpPr>
        <p:spPr>
          <a:xfrm>
            <a:off x="2319861" y="4010227"/>
            <a:ext cx="14939439" cy="3077766"/>
          </a:xfrm>
          <a:prstGeom prst="rect">
            <a:avLst/>
          </a:prstGeom>
        </p:spPr>
        <p:txBody>
          <a:bodyPr lIns="0" tIns="0" rIns="0" bIns="0" rtlCol="0" anchor="t">
            <a:spAutoFit/>
          </a:bodyPr>
          <a:lstStyle/>
          <a:p>
            <a:pPr marL="738699" lvl="1" indent="-369349" algn="just">
              <a:lnSpc>
                <a:spcPts val="4790"/>
              </a:lnSpc>
              <a:buFont typeface="Arial"/>
              <a:buChar char="•"/>
            </a:pPr>
            <a:r>
              <a:rPr lang="en-US" sz="3421" dirty="0">
                <a:solidFill>
                  <a:srgbClr val="35586D"/>
                </a:solidFill>
                <a:latin typeface="Arialle Bold"/>
              </a:rPr>
              <a:t>Attendance is </a:t>
            </a:r>
            <a:r>
              <a:rPr lang="en-US" sz="3421" dirty="0">
                <a:solidFill>
                  <a:srgbClr val="FF3131"/>
                </a:solidFill>
                <a:latin typeface="Arialle Bold"/>
              </a:rPr>
              <a:t>obligatory </a:t>
            </a:r>
            <a:r>
              <a:rPr lang="en-US" sz="3421" dirty="0">
                <a:solidFill>
                  <a:srgbClr val="35586D"/>
                </a:solidFill>
                <a:latin typeface="Arialle Bold"/>
              </a:rPr>
              <a:t>!</a:t>
            </a:r>
          </a:p>
          <a:p>
            <a:pPr marL="738699" lvl="1" indent="-369349" algn="just">
              <a:lnSpc>
                <a:spcPts val="4790"/>
              </a:lnSpc>
              <a:buFont typeface="Arial"/>
              <a:buChar char="•"/>
            </a:pPr>
            <a:r>
              <a:rPr lang="en-US" sz="3421" dirty="0">
                <a:solidFill>
                  <a:srgbClr val="35586D"/>
                </a:solidFill>
                <a:latin typeface="Arialle Bold"/>
              </a:rPr>
              <a:t>You will </a:t>
            </a:r>
            <a:r>
              <a:rPr lang="tr-TR" sz="3421" smtClean="0">
                <a:solidFill>
                  <a:srgbClr val="35586D"/>
                </a:solidFill>
                <a:latin typeface="Arialle Bold"/>
              </a:rPr>
              <a:t>earn</a:t>
            </a:r>
            <a:r>
              <a:rPr lang="en-US" sz="3421" smtClean="0">
                <a:solidFill>
                  <a:srgbClr val="35586D"/>
                </a:solidFill>
                <a:latin typeface="Arialle Bold"/>
              </a:rPr>
              <a:t> </a:t>
            </a:r>
            <a:r>
              <a:rPr lang="en-US" sz="3421" dirty="0">
                <a:solidFill>
                  <a:srgbClr val="FF3131"/>
                </a:solidFill>
                <a:latin typeface="Arialle Bold"/>
              </a:rPr>
              <a:t>1 ECTS</a:t>
            </a:r>
            <a:r>
              <a:rPr lang="en-US" sz="3421" dirty="0">
                <a:solidFill>
                  <a:srgbClr val="35586D"/>
                </a:solidFill>
                <a:latin typeface="Arialle Bold"/>
              </a:rPr>
              <a:t> credit if you attend &amp; participate </a:t>
            </a:r>
            <a:r>
              <a:rPr lang="en-US" sz="3421" dirty="0">
                <a:solidFill>
                  <a:srgbClr val="FF3131"/>
                </a:solidFill>
                <a:latin typeface="Arialle Bold"/>
              </a:rPr>
              <a:t>3 full days</a:t>
            </a:r>
            <a:r>
              <a:rPr lang="en-US" sz="3421" dirty="0">
                <a:solidFill>
                  <a:srgbClr val="35586D"/>
                </a:solidFill>
                <a:latin typeface="Arialle Bold"/>
              </a:rPr>
              <a:t>. </a:t>
            </a:r>
          </a:p>
          <a:p>
            <a:pPr marL="738699" lvl="1" indent="-369349" algn="just">
              <a:lnSpc>
                <a:spcPts val="4790"/>
              </a:lnSpc>
              <a:buFont typeface="Arial"/>
              <a:buChar char="•"/>
            </a:pPr>
            <a:r>
              <a:rPr lang="en-US" sz="3421" dirty="0">
                <a:solidFill>
                  <a:srgbClr val="FF3131"/>
                </a:solidFill>
                <a:latin typeface="Arialle Bold"/>
              </a:rPr>
              <a:t>The credit you </a:t>
            </a:r>
            <a:r>
              <a:rPr lang="tr-TR" sz="3421" dirty="0" smtClean="0">
                <a:solidFill>
                  <a:srgbClr val="FF3131"/>
                </a:solidFill>
                <a:latin typeface="Arialle Bold"/>
              </a:rPr>
              <a:t>collect</a:t>
            </a:r>
            <a:r>
              <a:rPr lang="en-US" sz="3421" dirty="0" smtClean="0">
                <a:solidFill>
                  <a:srgbClr val="FF3131"/>
                </a:solidFill>
                <a:latin typeface="Arialle Bold"/>
              </a:rPr>
              <a:t> </a:t>
            </a:r>
            <a:r>
              <a:rPr lang="en-US" sz="3421" dirty="0">
                <a:solidFill>
                  <a:srgbClr val="FF3131"/>
                </a:solidFill>
                <a:latin typeface="Arialle Bold"/>
              </a:rPr>
              <a:t>will be shown at your transcript </a:t>
            </a:r>
          </a:p>
          <a:p>
            <a:pPr marL="738699" lvl="1" indent="-369349" algn="just">
              <a:lnSpc>
                <a:spcPts val="4790"/>
              </a:lnSpc>
              <a:buFont typeface="Arial"/>
              <a:buChar char="•"/>
            </a:pPr>
            <a:r>
              <a:rPr lang="en-US" sz="3421" dirty="0">
                <a:solidFill>
                  <a:srgbClr val="35586D"/>
                </a:solidFill>
                <a:latin typeface="Arialle Bold"/>
              </a:rPr>
              <a:t>Courses will be interactive </a:t>
            </a:r>
          </a:p>
          <a:p>
            <a:pPr marL="738699" lvl="1" indent="-369349" algn="just">
              <a:lnSpc>
                <a:spcPts val="4790"/>
              </a:lnSpc>
              <a:buFont typeface="Arial"/>
              <a:buChar char="•"/>
            </a:pPr>
            <a:r>
              <a:rPr lang="en-US" sz="3421" dirty="0">
                <a:solidFill>
                  <a:srgbClr val="35586D"/>
                </a:solidFill>
                <a:latin typeface="Arialle Bold"/>
              </a:rPr>
              <a:t>IW courses will be held </a:t>
            </a:r>
            <a:r>
              <a:rPr lang="en-US" sz="3421" dirty="0">
                <a:solidFill>
                  <a:srgbClr val="FF3131"/>
                </a:solidFill>
                <a:latin typeface="Arialle Bold"/>
              </a:rPr>
              <a:t>7, 8, 9 of May 2024.</a:t>
            </a:r>
            <a:r>
              <a:rPr lang="en-US" sz="3421" dirty="0">
                <a:solidFill>
                  <a:srgbClr val="35586D"/>
                </a:solidFill>
                <a:latin typeface="Arialle Bold"/>
              </a:rPr>
              <a:t> </a:t>
            </a:r>
          </a:p>
        </p:txBody>
      </p:sp>
    </p:spTree>
  </p:cSld>
  <p:clrMapOvr>
    <a:masterClrMapping/>
  </p:clrMapOvr>
  <p:transition spd="slow">
    <p:cover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52263" y="-5339227"/>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EF6843"/>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33721" y="101503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tr-TR"/>
            </a:p>
          </p:txBody>
        </p:sp>
        <p:sp>
          <p:nvSpPr>
            <p:cNvPr id="7" name="TextBox 7"/>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5400000">
            <a:off x="1746219" y="2544473"/>
            <a:ext cx="611884" cy="53539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9CD6B0"/>
            </a:solidFill>
          </p:spPr>
          <p:txBody>
            <a:bodyPr/>
            <a:lstStyle/>
            <a:p>
              <a:endParaRPr lang="tr-TR"/>
            </a:p>
          </p:txBody>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rot="-5797607">
            <a:off x="15447880" y="1509526"/>
            <a:ext cx="347718" cy="391182"/>
            <a:chOff x="0" y="0"/>
            <a:chExt cx="5370413" cy="6041715"/>
          </a:xfrm>
        </p:grpSpPr>
        <p:sp>
          <p:nvSpPr>
            <p:cNvPr id="12" name="Freeform 12"/>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p:spPr>
          <p:txBody>
            <a:bodyPr/>
            <a:lstStyle/>
            <a:p>
              <a:endParaRPr lang="tr-TR"/>
            </a:p>
          </p:txBody>
        </p:sp>
        <p:sp>
          <p:nvSpPr>
            <p:cNvPr id="13" name="Freeform 13"/>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35586D"/>
            </a:solidFill>
            <a:ln w="12700">
              <a:solidFill>
                <a:srgbClr val="000000"/>
              </a:solidFill>
            </a:ln>
          </p:spPr>
          <p:txBody>
            <a:bodyPr/>
            <a:lstStyle/>
            <a:p>
              <a:endParaRPr lang="tr-TR"/>
            </a:p>
          </p:txBody>
        </p:sp>
      </p:grpSp>
      <p:grpSp>
        <p:nvGrpSpPr>
          <p:cNvPr id="14" name="Group 14"/>
          <p:cNvGrpSpPr>
            <a:grpSpLocks noChangeAspect="1"/>
          </p:cNvGrpSpPr>
          <p:nvPr/>
        </p:nvGrpSpPr>
        <p:grpSpPr>
          <a:xfrm rot="-8645281">
            <a:off x="16198382" y="1314765"/>
            <a:ext cx="297672" cy="334881"/>
            <a:chOff x="0" y="0"/>
            <a:chExt cx="5370413" cy="6041715"/>
          </a:xfrm>
        </p:grpSpPr>
        <p:sp>
          <p:nvSpPr>
            <p:cNvPr id="15" name="Freeform 15"/>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D3F0EC"/>
            </a:solidFill>
          </p:spPr>
          <p:txBody>
            <a:bodyPr/>
            <a:lstStyle/>
            <a:p>
              <a:endParaRPr lang="tr-TR"/>
            </a:p>
          </p:txBody>
        </p:sp>
        <p:sp>
          <p:nvSpPr>
            <p:cNvPr id="16" name="Freeform 16"/>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D3F0EC"/>
            </a:solidFill>
            <a:ln w="12700">
              <a:solidFill>
                <a:srgbClr val="000000"/>
              </a:solidFill>
            </a:ln>
          </p:spPr>
          <p:txBody>
            <a:bodyPr/>
            <a:lstStyle/>
            <a:p>
              <a:endParaRPr lang="tr-TR"/>
            </a:p>
          </p:txBody>
        </p:sp>
      </p:grpSp>
      <p:grpSp>
        <p:nvGrpSpPr>
          <p:cNvPr id="17" name="Group 17"/>
          <p:cNvGrpSpPr>
            <a:grpSpLocks noChangeAspect="1"/>
          </p:cNvGrpSpPr>
          <p:nvPr/>
        </p:nvGrpSpPr>
        <p:grpSpPr>
          <a:xfrm rot="-662314">
            <a:off x="15963702" y="2421821"/>
            <a:ext cx="297672" cy="334881"/>
            <a:chOff x="0" y="0"/>
            <a:chExt cx="5370413" cy="6041715"/>
          </a:xfrm>
        </p:grpSpPr>
        <p:sp>
          <p:nvSpPr>
            <p:cNvPr id="18" name="Freeform 18"/>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p:spPr>
          <p:txBody>
            <a:bodyPr/>
            <a:lstStyle/>
            <a:p>
              <a:endParaRPr lang="tr-TR"/>
            </a:p>
          </p:txBody>
        </p:sp>
        <p:sp>
          <p:nvSpPr>
            <p:cNvPr id="19" name="Freeform 1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18642"/>
            </a:solidFill>
            <a:ln w="12700">
              <a:solidFill>
                <a:srgbClr val="000000"/>
              </a:solidFill>
            </a:ln>
          </p:spPr>
          <p:txBody>
            <a:bodyPr/>
            <a:lstStyle/>
            <a:p>
              <a:endParaRPr lang="tr-TR"/>
            </a:p>
          </p:txBody>
        </p:sp>
      </p:grpSp>
      <p:grpSp>
        <p:nvGrpSpPr>
          <p:cNvPr id="20" name="Group 20"/>
          <p:cNvGrpSpPr>
            <a:grpSpLocks noChangeAspect="1"/>
          </p:cNvGrpSpPr>
          <p:nvPr/>
        </p:nvGrpSpPr>
        <p:grpSpPr>
          <a:xfrm rot="1567620">
            <a:off x="15002643" y="2310640"/>
            <a:ext cx="347718" cy="391182"/>
            <a:chOff x="0" y="0"/>
            <a:chExt cx="5370413" cy="6041715"/>
          </a:xfrm>
        </p:grpSpPr>
        <p:sp>
          <p:nvSpPr>
            <p:cNvPr id="21" name="Freeform 21"/>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22" name="Freeform 22"/>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a:ln w="12700">
              <a:solidFill>
                <a:srgbClr val="000000"/>
              </a:solidFill>
            </a:ln>
          </p:spPr>
          <p:txBody>
            <a:bodyPr/>
            <a:lstStyle/>
            <a:p>
              <a:endParaRPr lang="tr-TR"/>
            </a:p>
          </p:txBody>
        </p:sp>
      </p:grpSp>
      <p:grpSp>
        <p:nvGrpSpPr>
          <p:cNvPr id="23" name="Group 23"/>
          <p:cNvGrpSpPr>
            <a:grpSpLocks noChangeAspect="1"/>
          </p:cNvGrpSpPr>
          <p:nvPr/>
        </p:nvGrpSpPr>
        <p:grpSpPr>
          <a:xfrm rot="-3761210">
            <a:off x="14749082" y="2960812"/>
            <a:ext cx="347718" cy="391182"/>
            <a:chOff x="0" y="0"/>
            <a:chExt cx="5370413" cy="6041715"/>
          </a:xfrm>
        </p:grpSpPr>
        <p:sp>
          <p:nvSpPr>
            <p:cNvPr id="24" name="Freeform 24"/>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p:spPr>
          <p:txBody>
            <a:bodyPr/>
            <a:lstStyle/>
            <a:p>
              <a:endParaRPr lang="tr-TR"/>
            </a:p>
          </p:txBody>
        </p:sp>
        <p:sp>
          <p:nvSpPr>
            <p:cNvPr id="25" name="Freeform 25"/>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EF6843"/>
            </a:solidFill>
            <a:ln w="12700">
              <a:solidFill>
                <a:srgbClr val="000000"/>
              </a:solidFill>
            </a:ln>
          </p:spPr>
          <p:txBody>
            <a:bodyPr/>
            <a:lstStyle/>
            <a:p>
              <a:endParaRPr lang="tr-TR"/>
            </a:p>
          </p:txBody>
        </p:sp>
      </p:grpSp>
      <p:sp>
        <p:nvSpPr>
          <p:cNvPr id="26" name="Freeform 26"/>
          <p:cNvSpPr/>
          <p:nvPr/>
        </p:nvSpPr>
        <p:spPr>
          <a:xfrm>
            <a:off x="15128501" y="7368586"/>
            <a:ext cx="2437435" cy="2141896"/>
          </a:xfrm>
          <a:custGeom>
            <a:avLst/>
            <a:gdLst/>
            <a:ahLst/>
            <a:cxnLst/>
            <a:rect l="l" t="t" r="r" b="b"/>
            <a:pathLst>
              <a:path w="2437435" h="2141896">
                <a:moveTo>
                  <a:pt x="0" y="0"/>
                </a:moveTo>
                <a:lnTo>
                  <a:pt x="2437434" y="0"/>
                </a:lnTo>
                <a:lnTo>
                  <a:pt x="2437434" y="2141896"/>
                </a:lnTo>
                <a:lnTo>
                  <a:pt x="0" y="21418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sp>
        <p:nvSpPr>
          <p:cNvPr id="27" name="TextBox 27"/>
          <p:cNvSpPr txBox="1"/>
          <p:nvPr/>
        </p:nvSpPr>
        <p:spPr>
          <a:xfrm>
            <a:off x="2691932" y="2147148"/>
            <a:ext cx="10750855"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Participation and Attendance </a:t>
            </a:r>
          </a:p>
        </p:txBody>
      </p:sp>
      <p:sp>
        <p:nvSpPr>
          <p:cNvPr id="28" name="TextBox 28"/>
          <p:cNvSpPr txBox="1"/>
          <p:nvPr/>
        </p:nvSpPr>
        <p:spPr>
          <a:xfrm>
            <a:off x="2319861" y="4000702"/>
            <a:ext cx="14475457" cy="3924151"/>
          </a:xfrm>
          <a:prstGeom prst="rect">
            <a:avLst/>
          </a:prstGeom>
        </p:spPr>
        <p:txBody>
          <a:bodyPr lIns="0" tIns="0" rIns="0" bIns="0" rtlCol="0" anchor="t">
            <a:spAutoFit/>
          </a:bodyPr>
          <a:lstStyle/>
          <a:p>
            <a:pPr algn="just">
              <a:lnSpc>
                <a:spcPts val="5130"/>
              </a:lnSpc>
            </a:pPr>
            <a:r>
              <a:rPr lang="en-US" sz="3664" dirty="0">
                <a:solidFill>
                  <a:srgbClr val="35586D"/>
                </a:solidFill>
                <a:latin typeface="Arialle Bold"/>
              </a:rPr>
              <a:t>Please think twice before registering the IW course! </a:t>
            </a:r>
          </a:p>
          <a:p>
            <a:pPr algn="just">
              <a:lnSpc>
                <a:spcPts val="5130"/>
              </a:lnSpc>
            </a:pPr>
            <a:r>
              <a:rPr lang="en-US" sz="3664" dirty="0">
                <a:solidFill>
                  <a:srgbClr val="35586D"/>
                </a:solidFill>
                <a:latin typeface="Arialle Bold"/>
              </a:rPr>
              <a:t>Will you attend? Is the course interesting for you? </a:t>
            </a:r>
          </a:p>
          <a:p>
            <a:pPr algn="just">
              <a:lnSpc>
                <a:spcPts val="5130"/>
              </a:lnSpc>
            </a:pPr>
            <a:r>
              <a:rPr lang="en-US" sz="3664" dirty="0">
                <a:solidFill>
                  <a:srgbClr val="35586D"/>
                </a:solidFill>
                <a:latin typeface="Arialle Bold"/>
              </a:rPr>
              <a:t>Will </a:t>
            </a:r>
            <a:r>
              <a:rPr lang="en-US" sz="3664" dirty="0" smtClean="0">
                <a:solidFill>
                  <a:srgbClr val="35586D"/>
                </a:solidFill>
                <a:latin typeface="Arialle Bold"/>
              </a:rPr>
              <a:t>you</a:t>
            </a:r>
            <a:r>
              <a:rPr lang="tr-TR" sz="3664" dirty="0" smtClean="0">
                <a:solidFill>
                  <a:srgbClr val="35586D"/>
                </a:solidFill>
                <a:latin typeface="Arialle Bold"/>
              </a:rPr>
              <a:t> really</a:t>
            </a:r>
            <a:r>
              <a:rPr lang="en-US" sz="3664" dirty="0" smtClean="0">
                <a:solidFill>
                  <a:srgbClr val="35586D"/>
                </a:solidFill>
                <a:latin typeface="Arialle Bold"/>
              </a:rPr>
              <a:t> </a:t>
            </a:r>
            <a:r>
              <a:rPr lang="en-US" sz="3664" dirty="0">
                <a:solidFill>
                  <a:srgbClr val="35586D"/>
                </a:solidFill>
                <a:latin typeface="Arialle Bold"/>
              </a:rPr>
              <a:t>participate? </a:t>
            </a:r>
          </a:p>
          <a:p>
            <a:pPr algn="just">
              <a:lnSpc>
                <a:spcPts val="5130"/>
              </a:lnSpc>
            </a:pPr>
            <a:r>
              <a:rPr lang="en-US" sz="3664" dirty="0">
                <a:solidFill>
                  <a:srgbClr val="35586D"/>
                </a:solidFill>
                <a:latin typeface="Arialle Bold"/>
              </a:rPr>
              <a:t>Since the class </a:t>
            </a:r>
            <a:r>
              <a:rPr lang="en-US" sz="3664" dirty="0" smtClean="0">
                <a:solidFill>
                  <a:srgbClr val="35586D"/>
                </a:solidFill>
                <a:latin typeface="Arialle Bold"/>
              </a:rPr>
              <a:t>quota</a:t>
            </a:r>
            <a:r>
              <a:rPr lang="tr-TR" sz="3664" dirty="0" smtClean="0">
                <a:solidFill>
                  <a:srgbClr val="35586D"/>
                </a:solidFill>
                <a:latin typeface="Arialle Bold"/>
              </a:rPr>
              <a:t>s</a:t>
            </a:r>
            <a:r>
              <a:rPr lang="en-US" sz="3664" dirty="0" smtClean="0">
                <a:solidFill>
                  <a:srgbClr val="35586D"/>
                </a:solidFill>
                <a:latin typeface="Arialle Bold"/>
              </a:rPr>
              <a:t> </a:t>
            </a:r>
            <a:r>
              <a:rPr lang="en-US" sz="3664" dirty="0">
                <a:solidFill>
                  <a:srgbClr val="35586D"/>
                </a:solidFill>
                <a:latin typeface="Arialle Bold"/>
              </a:rPr>
              <a:t>are limited to </a:t>
            </a:r>
            <a:r>
              <a:rPr lang="en-US" sz="3664" dirty="0" smtClean="0">
                <a:solidFill>
                  <a:srgbClr val="35586D"/>
                </a:solidFill>
                <a:latin typeface="Arialle Bold"/>
              </a:rPr>
              <a:t>25</a:t>
            </a:r>
            <a:r>
              <a:rPr lang="tr-TR" sz="3664" dirty="0" smtClean="0">
                <a:solidFill>
                  <a:srgbClr val="35586D"/>
                </a:solidFill>
                <a:latin typeface="Arialle Bold"/>
              </a:rPr>
              <a:t> students </a:t>
            </a:r>
            <a:r>
              <a:rPr lang="en-US" sz="3664" dirty="0" smtClean="0">
                <a:solidFill>
                  <a:srgbClr val="35586D"/>
                </a:solidFill>
                <a:latin typeface="Arialle Bold"/>
              </a:rPr>
              <a:t> </a:t>
            </a:r>
            <a:r>
              <a:rPr lang="en-US" sz="3664" dirty="0">
                <a:solidFill>
                  <a:srgbClr val="35586D"/>
                </a:solidFill>
                <a:latin typeface="Arialle Bold"/>
              </a:rPr>
              <a:t>if you do not attend the course than you prevent a friend from taking the course!!!</a:t>
            </a:r>
          </a:p>
        </p:txBody>
      </p:sp>
    </p:spTree>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18642"/>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893" b="-893"/>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58222"/>
            </a:solidFill>
            <a:ln w="12700">
              <a:solidFill>
                <a:srgbClr val="000000"/>
              </a:solidFill>
            </a:ln>
          </p:spPr>
          <p:txBody>
            <a:bodyPr/>
            <a:lstStyle/>
            <a:p>
              <a:endParaRPr lang="tr-TR"/>
            </a:p>
          </p:txBody>
        </p:sp>
      </p:grpSp>
      <p:grpSp>
        <p:nvGrpSpPr>
          <p:cNvPr id="11" name="Group 11"/>
          <p:cNvGrpSpPr/>
          <p:nvPr/>
        </p:nvGrpSpPr>
        <p:grpSpPr>
          <a:xfrm>
            <a:off x="4685200" y="2831052"/>
            <a:ext cx="8216869" cy="1040080"/>
            <a:chOff x="0" y="0"/>
            <a:chExt cx="2164114" cy="273930"/>
          </a:xfrm>
        </p:grpSpPr>
        <p:sp>
          <p:nvSpPr>
            <p:cNvPr id="12" name="Freeform 12"/>
            <p:cNvSpPr/>
            <p:nvPr/>
          </p:nvSpPr>
          <p:spPr>
            <a:xfrm>
              <a:off x="0" y="0"/>
              <a:ext cx="2164114" cy="273930"/>
            </a:xfrm>
            <a:custGeom>
              <a:avLst/>
              <a:gdLst/>
              <a:ahLst/>
              <a:cxnLst/>
              <a:rect l="l" t="t" r="r" b="b"/>
              <a:pathLst>
                <a:path w="2164114" h="273930">
                  <a:moveTo>
                    <a:pt x="0" y="0"/>
                  </a:moveTo>
                  <a:lnTo>
                    <a:pt x="2164114" y="0"/>
                  </a:lnTo>
                  <a:lnTo>
                    <a:pt x="2164114" y="273930"/>
                  </a:lnTo>
                  <a:lnTo>
                    <a:pt x="0" y="273930"/>
                  </a:lnTo>
                  <a:close/>
                </a:path>
              </a:pathLst>
            </a:custGeom>
            <a:solidFill>
              <a:srgbClr val="F58222"/>
            </a:solidFill>
          </p:spPr>
          <p:txBody>
            <a:bodyPr/>
            <a:lstStyle/>
            <a:p>
              <a:endParaRPr lang="tr-TR"/>
            </a:p>
          </p:txBody>
        </p:sp>
        <p:sp>
          <p:nvSpPr>
            <p:cNvPr id="13" name="TextBox 13"/>
            <p:cNvSpPr txBox="1"/>
            <p:nvPr/>
          </p:nvSpPr>
          <p:spPr>
            <a:xfrm>
              <a:off x="0" y="-38100"/>
              <a:ext cx="2164114"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Adriaan van hoorn</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Rotterdam University of Applied Sciences - The Netherlands</a:t>
            </a:r>
          </a:p>
        </p:txBody>
      </p:sp>
      <p:sp>
        <p:nvSpPr>
          <p:cNvPr id="16" name="TextBox 16"/>
          <p:cNvSpPr txBox="1"/>
          <p:nvPr/>
        </p:nvSpPr>
        <p:spPr>
          <a:xfrm>
            <a:off x="4780450" y="3060965"/>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Cross Cultural Negotiation in International Business</a:t>
            </a:r>
          </a:p>
        </p:txBody>
      </p:sp>
      <p:sp>
        <p:nvSpPr>
          <p:cNvPr id="17" name="TextBox 17"/>
          <p:cNvSpPr txBox="1"/>
          <p:nvPr/>
        </p:nvSpPr>
        <p:spPr>
          <a:xfrm>
            <a:off x="676253" y="4480732"/>
            <a:ext cx="13901030" cy="5245650"/>
          </a:xfrm>
          <a:prstGeom prst="rect">
            <a:avLst/>
          </a:prstGeom>
        </p:spPr>
        <p:txBody>
          <a:bodyPr lIns="0" tIns="0" rIns="0" bIns="0" rtlCol="0" anchor="t">
            <a:spAutoFit/>
          </a:bodyPr>
          <a:lstStyle/>
          <a:p>
            <a:pPr>
              <a:lnSpc>
                <a:spcPts val="3819"/>
              </a:lnSpc>
            </a:pPr>
            <a:r>
              <a:rPr lang="en-US" sz="2728">
                <a:solidFill>
                  <a:srgbClr val="FF3131"/>
                </a:solidFill>
                <a:latin typeface="Arialle Bold"/>
              </a:rPr>
              <a:t>Course Objective: </a:t>
            </a:r>
          </a:p>
          <a:p>
            <a:pPr>
              <a:lnSpc>
                <a:spcPts val="3819"/>
              </a:lnSpc>
            </a:pPr>
            <a:r>
              <a:rPr lang="en-US" sz="2728">
                <a:solidFill>
                  <a:srgbClr val="35586D"/>
                </a:solidFill>
                <a:latin typeface="Arialle Bold"/>
              </a:rPr>
              <a:t>Students will learn how to negotiate in International Business settings, taking into account various cultural differences that occur in dealing with International companies and how to handle those differences appropriately </a:t>
            </a:r>
          </a:p>
          <a:p>
            <a:pPr>
              <a:lnSpc>
                <a:spcPts val="3819"/>
              </a:lnSpc>
            </a:pPr>
            <a:r>
              <a:rPr lang="en-US" sz="2728">
                <a:solidFill>
                  <a:srgbClr val="FF3131"/>
                </a:solidFill>
                <a:latin typeface="Arialle Bold"/>
              </a:rPr>
              <a:t>Learning Outcomes: </a:t>
            </a:r>
          </a:p>
          <a:p>
            <a:pPr>
              <a:lnSpc>
                <a:spcPts val="3819"/>
              </a:lnSpc>
            </a:pPr>
            <a:r>
              <a:rPr lang="en-US" sz="2728">
                <a:solidFill>
                  <a:srgbClr val="35586D"/>
                </a:solidFill>
                <a:latin typeface="Arialle Bold"/>
              </a:rPr>
              <a:t>At the end of this course the learner is expected to: </a:t>
            </a:r>
          </a:p>
          <a:p>
            <a:pPr>
              <a:lnSpc>
                <a:spcPts val="3819"/>
              </a:lnSpc>
            </a:pPr>
            <a:r>
              <a:rPr lang="en-US" sz="2728">
                <a:solidFill>
                  <a:srgbClr val="35586D"/>
                </a:solidFill>
                <a:latin typeface="Arialle Bold"/>
              </a:rPr>
              <a:t>Understand various Negotiation strategies and tactics ( Lewicky and Harvars Method) Know more about themselves as a person and how their preferred ( unconscious) style can be adapted if necessary in Negotiations situations  Understand and modify their personal negotiation strategy and tactics if the situation requires this to achieve a good outcome</a:t>
            </a:r>
          </a:p>
        </p:txBody>
      </p:sp>
      <p:sp>
        <p:nvSpPr>
          <p:cNvPr id="18" name="TextBox 18"/>
          <p:cNvSpPr txBox="1"/>
          <p:nvPr/>
        </p:nvSpPr>
        <p:spPr>
          <a:xfrm>
            <a:off x="13747432" y="9756728"/>
            <a:ext cx="454056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2nd, 3rd, 4th year students </a:t>
            </a:r>
          </a:p>
        </p:txBody>
      </p:sp>
    </p:spTree>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9CD6B0"/>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97339" y="509950"/>
            <a:ext cx="2895861" cy="2895861"/>
          </a:xfrm>
          <a:custGeom>
            <a:avLst/>
            <a:gdLst/>
            <a:ahLst/>
            <a:cxnLst/>
            <a:rect l="l" t="t" r="r" b="b"/>
            <a:pathLst>
              <a:path w="2895861" h="2895861">
                <a:moveTo>
                  <a:pt x="0" y="0"/>
                </a:moveTo>
                <a:lnTo>
                  <a:pt x="2895861" y="0"/>
                </a:lnTo>
                <a:lnTo>
                  <a:pt x="2895861" y="2895861"/>
                </a:lnTo>
                <a:lnTo>
                  <a:pt x="0" y="28958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542132" y="654749"/>
            <a:ext cx="2606274" cy="2606264"/>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l="-12372" t="-6663" r="-11128" b="-5302"/>
              </a:stretch>
            </a:blipFill>
          </p:spPr>
          <p:txBody>
            <a:bodyPr/>
            <a:lstStyle/>
            <a:p>
              <a:endParaRPr lang="tr-TR"/>
            </a:p>
          </p:txBody>
        </p:sp>
      </p:grpSp>
      <p:grpSp>
        <p:nvGrpSpPr>
          <p:cNvPr id="8" name="Group 8"/>
          <p:cNvGrpSpPr>
            <a:grpSpLocks noChangeAspect="1"/>
          </p:cNvGrpSpPr>
          <p:nvPr/>
        </p:nvGrpSpPr>
        <p:grpSpPr>
          <a:xfrm rot="-8360300">
            <a:off x="6812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9CD6B0"/>
            </a:solidFill>
            <a:ln w="12700">
              <a:solidFill>
                <a:srgbClr val="000000"/>
              </a:solidFill>
            </a:ln>
          </p:spPr>
          <p:txBody>
            <a:bodyPr/>
            <a:lstStyle/>
            <a:p>
              <a:endParaRPr lang="tr-TR"/>
            </a:p>
          </p:txBody>
        </p:sp>
      </p:grpSp>
      <p:grpSp>
        <p:nvGrpSpPr>
          <p:cNvPr id="11" name="Group 11"/>
          <p:cNvGrpSpPr/>
          <p:nvPr/>
        </p:nvGrpSpPr>
        <p:grpSpPr>
          <a:xfrm>
            <a:off x="7333200" y="2831052"/>
            <a:ext cx="8216869" cy="1040080"/>
            <a:chOff x="0" y="0"/>
            <a:chExt cx="2164114" cy="273930"/>
          </a:xfrm>
        </p:grpSpPr>
        <p:sp>
          <p:nvSpPr>
            <p:cNvPr id="12" name="Freeform 12"/>
            <p:cNvSpPr/>
            <p:nvPr/>
          </p:nvSpPr>
          <p:spPr>
            <a:xfrm>
              <a:off x="0" y="0"/>
              <a:ext cx="2164114" cy="273930"/>
            </a:xfrm>
            <a:custGeom>
              <a:avLst/>
              <a:gdLst/>
              <a:ahLst/>
              <a:cxnLst/>
              <a:rect l="l" t="t" r="r" b="b"/>
              <a:pathLst>
                <a:path w="2164114" h="273930">
                  <a:moveTo>
                    <a:pt x="0" y="0"/>
                  </a:moveTo>
                  <a:lnTo>
                    <a:pt x="2164114" y="0"/>
                  </a:lnTo>
                  <a:lnTo>
                    <a:pt x="2164114" y="273930"/>
                  </a:lnTo>
                  <a:lnTo>
                    <a:pt x="0" y="273930"/>
                  </a:lnTo>
                  <a:close/>
                </a:path>
              </a:pathLst>
            </a:custGeom>
            <a:solidFill>
              <a:srgbClr val="9CD6B0"/>
            </a:solidFill>
          </p:spPr>
          <p:txBody>
            <a:bodyPr/>
            <a:lstStyle/>
            <a:p>
              <a:endParaRPr lang="tr-TR"/>
            </a:p>
          </p:txBody>
        </p:sp>
        <p:sp>
          <p:nvSpPr>
            <p:cNvPr id="13" name="TextBox 13"/>
            <p:cNvSpPr txBox="1"/>
            <p:nvPr/>
          </p:nvSpPr>
          <p:spPr>
            <a:xfrm>
              <a:off x="0" y="-38100"/>
              <a:ext cx="2164114" cy="31203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3481267" y="509950"/>
            <a:ext cx="2895861" cy="2895861"/>
          </a:xfrm>
          <a:custGeom>
            <a:avLst/>
            <a:gdLst/>
            <a:ahLst/>
            <a:cxnLst/>
            <a:rect l="l" t="t" r="r" b="b"/>
            <a:pathLst>
              <a:path w="2895861" h="2895861">
                <a:moveTo>
                  <a:pt x="0" y="0"/>
                </a:moveTo>
                <a:lnTo>
                  <a:pt x="2895861" y="0"/>
                </a:lnTo>
                <a:lnTo>
                  <a:pt x="2895861" y="2895861"/>
                </a:lnTo>
                <a:lnTo>
                  <a:pt x="0" y="28958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15" name="Group 15"/>
          <p:cNvGrpSpPr/>
          <p:nvPr/>
        </p:nvGrpSpPr>
        <p:grpSpPr>
          <a:xfrm>
            <a:off x="3626060" y="654749"/>
            <a:ext cx="2606274" cy="2606264"/>
            <a:chOff x="0" y="0"/>
            <a:chExt cx="6350025" cy="6350000"/>
          </a:xfrm>
        </p:grpSpPr>
        <p:sp>
          <p:nvSpPr>
            <p:cNvPr id="16" name="Freeform 16"/>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5"/>
              <a:stretch>
                <a:fillRect t="-12140" b="-12140"/>
              </a:stretch>
            </a:blipFill>
          </p:spPr>
          <p:txBody>
            <a:bodyPr/>
            <a:lstStyle/>
            <a:p>
              <a:endParaRPr lang="tr-TR"/>
            </a:p>
          </p:txBody>
        </p:sp>
      </p:grpSp>
      <p:sp>
        <p:nvSpPr>
          <p:cNvPr id="17" name="TextBox 17"/>
          <p:cNvSpPr txBox="1"/>
          <p:nvPr/>
        </p:nvSpPr>
        <p:spPr>
          <a:xfrm>
            <a:off x="7176900" y="363675"/>
            <a:ext cx="10724892"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An Boone &amp; Hümeyra Özdemir</a:t>
            </a:r>
          </a:p>
        </p:txBody>
      </p:sp>
      <p:sp>
        <p:nvSpPr>
          <p:cNvPr id="18" name="TextBox 18"/>
          <p:cNvSpPr txBox="1"/>
          <p:nvPr/>
        </p:nvSpPr>
        <p:spPr>
          <a:xfrm>
            <a:off x="7428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Artevelde University College - Belgium</a:t>
            </a:r>
          </a:p>
        </p:txBody>
      </p:sp>
      <p:sp>
        <p:nvSpPr>
          <p:cNvPr id="19" name="TextBox 19"/>
          <p:cNvSpPr txBox="1"/>
          <p:nvPr/>
        </p:nvSpPr>
        <p:spPr>
          <a:xfrm>
            <a:off x="8163475" y="3057381"/>
            <a:ext cx="6556318"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The Social Entrepreneurship Bootcamp </a:t>
            </a:r>
          </a:p>
        </p:txBody>
      </p:sp>
      <p:sp>
        <p:nvSpPr>
          <p:cNvPr id="20" name="TextBox 20"/>
          <p:cNvSpPr txBox="1"/>
          <p:nvPr/>
        </p:nvSpPr>
        <p:spPr>
          <a:xfrm>
            <a:off x="676253" y="3977952"/>
            <a:ext cx="15009651" cy="5662431"/>
          </a:xfrm>
          <a:prstGeom prst="rect">
            <a:avLst/>
          </a:prstGeom>
        </p:spPr>
        <p:txBody>
          <a:bodyPr lIns="0" tIns="0" rIns="0" bIns="0" rtlCol="0" anchor="t">
            <a:spAutoFit/>
          </a:bodyPr>
          <a:lstStyle/>
          <a:p>
            <a:pPr>
              <a:lnSpc>
                <a:spcPts val="3239"/>
              </a:lnSpc>
            </a:pPr>
            <a:r>
              <a:rPr lang="en-US" sz="2313">
                <a:solidFill>
                  <a:srgbClr val="FF3131"/>
                </a:solidFill>
                <a:latin typeface="Arialle Bold"/>
              </a:rPr>
              <a:t>Course Objective: </a:t>
            </a:r>
          </a:p>
          <a:p>
            <a:pPr>
              <a:lnSpc>
                <a:spcPts val="3239"/>
              </a:lnSpc>
            </a:pPr>
            <a:r>
              <a:rPr lang="en-US" sz="2313">
                <a:solidFill>
                  <a:srgbClr val="35586D"/>
                </a:solidFill>
                <a:latin typeface="Arialle Bold"/>
              </a:rPr>
              <a:t>In today's dynamic and rapidly changing world, mastering intrapreneurship and entrepreneurship is indispensable. Whether you see yourself as a proactive employee or an innovative employer, cultivating these skills is indispensable. In the social entrepreneurship bootcamp, we focus on refining your entrepreneurial skills.</a:t>
            </a:r>
          </a:p>
          <a:p>
            <a:pPr>
              <a:lnSpc>
                <a:spcPts val="3239"/>
              </a:lnSpc>
            </a:pPr>
            <a:r>
              <a:rPr lang="en-US" sz="2313">
                <a:solidFill>
                  <a:srgbClr val="FF3131"/>
                </a:solidFill>
                <a:latin typeface="Arialle Bold"/>
              </a:rPr>
              <a:t>Learning Outcomes: </a:t>
            </a:r>
          </a:p>
          <a:p>
            <a:pPr>
              <a:lnSpc>
                <a:spcPts val="3239"/>
              </a:lnSpc>
            </a:pPr>
            <a:r>
              <a:rPr lang="en-US" sz="2313">
                <a:solidFill>
                  <a:srgbClr val="35586D"/>
                </a:solidFill>
                <a:latin typeface="Arialle Bold"/>
              </a:rPr>
              <a:t>At the end of this course the learner is expected to: </a:t>
            </a:r>
          </a:p>
          <a:p>
            <a:pPr>
              <a:lnSpc>
                <a:spcPts val="3239"/>
              </a:lnSpc>
            </a:pPr>
            <a:r>
              <a:rPr lang="en-US" sz="2313">
                <a:solidFill>
                  <a:srgbClr val="35586D"/>
                </a:solidFill>
                <a:latin typeface="Arialle Bold"/>
              </a:rPr>
              <a:t>1.  Gain knowledge on entrepreneurial potential as an individual, with a focus on social impact.</a:t>
            </a:r>
          </a:p>
          <a:p>
            <a:pPr>
              <a:lnSpc>
                <a:spcPts val="3239"/>
              </a:lnSpc>
            </a:pPr>
            <a:r>
              <a:rPr lang="en-US" sz="2313">
                <a:solidFill>
                  <a:srgbClr val="35586D"/>
                </a:solidFill>
                <a:latin typeface="Arialle Bold"/>
              </a:rPr>
              <a:t>2.  Gain knowledge on discovering opportunities, emphasizing social innovation.</a:t>
            </a:r>
          </a:p>
          <a:p>
            <a:pPr>
              <a:lnSpc>
                <a:spcPts val="3239"/>
              </a:lnSpc>
            </a:pPr>
            <a:r>
              <a:rPr lang="en-US" sz="2313">
                <a:solidFill>
                  <a:srgbClr val="35586D"/>
                </a:solidFill>
                <a:latin typeface="Arialle Bold"/>
              </a:rPr>
              <a:t>3.  Gain knowledge on business models, corporating social value.</a:t>
            </a:r>
          </a:p>
          <a:p>
            <a:pPr>
              <a:lnSpc>
                <a:spcPts val="3239"/>
              </a:lnSpc>
            </a:pPr>
            <a:r>
              <a:rPr lang="en-US" sz="2313">
                <a:solidFill>
                  <a:srgbClr val="35586D"/>
                </a:solidFill>
                <a:latin typeface="Arialle Bold"/>
              </a:rPr>
              <a:t>4.  Gain knowledge on financial resources with a focus on social impact</a:t>
            </a:r>
          </a:p>
          <a:p>
            <a:pPr>
              <a:lnSpc>
                <a:spcPts val="3239"/>
              </a:lnSpc>
            </a:pPr>
            <a:r>
              <a:rPr lang="en-US" sz="2313">
                <a:solidFill>
                  <a:srgbClr val="35586D"/>
                </a:solidFill>
                <a:latin typeface="Arialle Bold"/>
              </a:rPr>
              <a:t>5.  Gain knowledge on opportunities / ideas screening, with a social lens.</a:t>
            </a:r>
          </a:p>
          <a:p>
            <a:pPr>
              <a:lnSpc>
                <a:spcPts val="3239"/>
              </a:lnSpc>
            </a:pPr>
            <a:r>
              <a:rPr lang="en-US" sz="2313">
                <a:solidFill>
                  <a:srgbClr val="35586D"/>
                </a:solidFill>
                <a:latin typeface="Arialle Bold"/>
              </a:rPr>
              <a:t>6.  Gain knowledge on basic entrepreneurial issues, including social responsibility.</a:t>
            </a:r>
          </a:p>
          <a:p>
            <a:pPr>
              <a:lnSpc>
                <a:spcPts val="3239"/>
              </a:lnSpc>
            </a:pPr>
            <a:r>
              <a:rPr lang="en-US" sz="2313">
                <a:solidFill>
                  <a:srgbClr val="35586D"/>
                </a:solidFill>
                <a:latin typeface="Arialle Bold"/>
              </a:rPr>
              <a:t>Develop critical thinking skills on developing a career as entrepreneurs, with a focus on social innovation</a:t>
            </a:r>
          </a:p>
        </p:txBody>
      </p:sp>
      <p:sp>
        <p:nvSpPr>
          <p:cNvPr id="21" name="TextBox 21"/>
          <p:cNvSpPr txBox="1"/>
          <p:nvPr/>
        </p:nvSpPr>
        <p:spPr>
          <a:xfrm>
            <a:off x="14426675" y="9756728"/>
            <a:ext cx="454056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2nd, 3rd year students </a:t>
            </a:r>
          </a:p>
        </p:txBody>
      </p:sp>
    </p:spTree>
  </p:cSld>
  <p:clrMapOvr>
    <a:masterClrMapping/>
  </p:clrMapOvr>
  <p:transition spd="slow">
    <p:cover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9D100"/>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18394" b="-18394"/>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9D100"/>
            </a:solidFill>
            <a:ln w="12700">
              <a:solidFill>
                <a:srgbClr val="000000"/>
              </a:solidFill>
            </a:ln>
          </p:spPr>
          <p:txBody>
            <a:bodyPr/>
            <a:lstStyle/>
            <a:p>
              <a:endParaRPr lang="tr-TR"/>
            </a:p>
          </p:txBody>
        </p:sp>
      </p:grpSp>
      <p:grpSp>
        <p:nvGrpSpPr>
          <p:cNvPr id="11" name="Group 11"/>
          <p:cNvGrpSpPr/>
          <p:nvPr/>
        </p:nvGrpSpPr>
        <p:grpSpPr>
          <a:xfrm>
            <a:off x="4685200" y="2831052"/>
            <a:ext cx="10939588" cy="1232839"/>
            <a:chOff x="0" y="0"/>
            <a:chExt cx="2881208" cy="324698"/>
          </a:xfrm>
        </p:grpSpPr>
        <p:sp>
          <p:nvSpPr>
            <p:cNvPr id="12" name="Freeform 12"/>
            <p:cNvSpPr/>
            <p:nvPr/>
          </p:nvSpPr>
          <p:spPr>
            <a:xfrm>
              <a:off x="0" y="0"/>
              <a:ext cx="2881208" cy="324698"/>
            </a:xfrm>
            <a:custGeom>
              <a:avLst/>
              <a:gdLst/>
              <a:ahLst/>
              <a:cxnLst/>
              <a:rect l="l" t="t" r="r" b="b"/>
              <a:pathLst>
                <a:path w="2881208" h="324698">
                  <a:moveTo>
                    <a:pt x="0" y="0"/>
                  </a:moveTo>
                  <a:lnTo>
                    <a:pt x="2881208" y="0"/>
                  </a:lnTo>
                  <a:lnTo>
                    <a:pt x="2881208" y="324698"/>
                  </a:lnTo>
                  <a:lnTo>
                    <a:pt x="0" y="324698"/>
                  </a:lnTo>
                  <a:close/>
                </a:path>
              </a:pathLst>
            </a:custGeom>
            <a:solidFill>
              <a:srgbClr val="F9D100"/>
            </a:solidFill>
          </p:spPr>
          <p:txBody>
            <a:bodyPr/>
            <a:lstStyle/>
            <a:p>
              <a:endParaRPr lang="tr-TR"/>
            </a:p>
          </p:txBody>
        </p:sp>
        <p:sp>
          <p:nvSpPr>
            <p:cNvPr id="13" name="TextBox 13"/>
            <p:cNvSpPr txBox="1"/>
            <p:nvPr/>
          </p:nvSpPr>
          <p:spPr>
            <a:xfrm>
              <a:off x="0" y="-38100"/>
              <a:ext cx="2881208" cy="362798"/>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Anna Kuzior</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University of Economics in Katowice - Poland</a:t>
            </a:r>
          </a:p>
        </p:txBody>
      </p:sp>
      <p:sp>
        <p:nvSpPr>
          <p:cNvPr id="16" name="TextBox 16"/>
          <p:cNvSpPr txBox="1"/>
          <p:nvPr/>
        </p:nvSpPr>
        <p:spPr>
          <a:xfrm>
            <a:off x="4780450" y="2921760"/>
            <a:ext cx="12028851" cy="1635172"/>
          </a:xfrm>
          <a:prstGeom prst="rect">
            <a:avLst/>
          </a:prstGeom>
        </p:spPr>
        <p:txBody>
          <a:bodyPr lIns="0" tIns="0" rIns="0" bIns="0" rtlCol="0" anchor="t">
            <a:spAutoFit/>
          </a:bodyPr>
          <a:lstStyle/>
          <a:p>
            <a:pPr>
              <a:lnSpc>
                <a:spcPts val="4372"/>
              </a:lnSpc>
            </a:pPr>
            <a:r>
              <a:rPr lang="en-US" sz="3123">
                <a:solidFill>
                  <a:srgbClr val="35586D"/>
                </a:solidFill>
                <a:latin typeface="Antonio Bold"/>
              </a:rPr>
              <a:t>How to determine the amounts presented in the financial statements? Valuation methods and models based on IFRS</a:t>
            </a:r>
          </a:p>
          <a:p>
            <a:pPr>
              <a:lnSpc>
                <a:spcPts val="4372"/>
              </a:lnSpc>
            </a:pPr>
            <a:endParaRPr lang="en-US" sz="3123">
              <a:solidFill>
                <a:srgbClr val="35586D"/>
              </a:solidFill>
              <a:latin typeface="Antonio Bold"/>
            </a:endParaRPr>
          </a:p>
        </p:txBody>
      </p:sp>
      <p:sp>
        <p:nvSpPr>
          <p:cNvPr id="17" name="TextBox 17"/>
          <p:cNvSpPr txBox="1"/>
          <p:nvPr/>
        </p:nvSpPr>
        <p:spPr>
          <a:xfrm>
            <a:off x="676253" y="4277960"/>
            <a:ext cx="16133048" cy="5245650"/>
          </a:xfrm>
          <a:prstGeom prst="rect">
            <a:avLst/>
          </a:prstGeom>
        </p:spPr>
        <p:txBody>
          <a:bodyPr lIns="0" tIns="0" rIns="0" bIns="0" rtlCol="0" anchor="t">
            <a:spAutoFit/>
          </a:bodyPr>
          <a:lstStyle/>
          <a:p>
            <a:pPr>
              <a:lnSpc>
                <a:spcPts val="3819"/>
              </a:lnSpc>
            </a:pPr>
            <a:r>
              <a:rPr lang="en-US" sz="2728">
                <a:solidFill>
                  <a:srgbClr val="FF3131"/>
                </a:solidFill>
                <a:latin typeface="Arialle Bold"/>
              </a:rPr>
              <a:t>Course Objective: </a:t>
            </a:r>
          </a:p>
          <a:p>
            <a:pPr>
              <a:lnSpc>
                <a:spcPts val="3819"/>
              </a:lnSpc>
            </a:pPr>
            <a:r>
              <a:rPr lang="en-US" sz="2728">
                <a:solidFill>
                  <a:srgbClr val="35586D"/>
                </a:solidFill>
                <a:latin typeface="Arialle Bold"/>
              </a:rPr>
              <a:t>The objective of the course is to present students main valuation models used for financial and non – financial assets and the influence of these models on information presented in financial reports. Course will be illustrated using examples/case studies prepared based on International Financial Reporting Standards</a:t>
            </a:r>
          </a:p>
          <a:p>
            <a:pPr>
              <a:lnSpc>
                <a:spcPts val="3819"/>
              </a:lnSpc>
            </a:pPr>
            <a:r>
              <a:rPr lang="en-US" sz="2728">
                <a:solidFill>
                  <a:srgbClr val="FF3131"/>
                </a:solidFill>
                <a:latin typeface="Arialle Bold"/>
              </a:rPr>
              <a:t>Learning Outcomes: </a:t>
            </a:r>
          </a:p>
          <a:p>
            <a:pPr>
              <a:lnSpc>
                <a:spcPts val="3819"/>
              </a:lnSpc>
            </a:pPr>
            <a:r>
              <a:rPr lang="en-US" sz="2728">
                <a:solidFill>
                  <a:srgbClr val="35586D"/>
                </a:solidFill>
                <a:latin typeface="Arialle Bold"/>
              </a:rPr>
              <a:t>1.Understand the main rules of measurement of assets, </a:t>
            </a:r>
          </a:p>
          <a:p>
            <a:pPr>
              <a:lnSpc>
                <a:spcPts val="3819"/>
              </a:lnSpc>
            </a:pPr>
            <a:r>
              <a:rPr lang="en-US" sz="2728">
                <a:solidFill>
                  <a:srgbClr val="35586D"/>
                </a:solidFill>
                <a:latin typeface="Arialle Bold"/>
              </a:rPr>
              <a:t>2.Understand the idea of cost models and fair value models,</a:t>
            </a:r>
          </a:p>
          <a:p>
            <a:pPr>
              <a:lnSpc>
                <a:spcPts val="3819"/>
              </a:lnSpc>
            </a:pPr>
            <a:r>
              <a:rPr lang="en-US" sz="2728">
                <a:solidFill>
                  <a:srgbClr val="35586D"/>
                </a:solidFill>
                <a:latin typeface="Arialle Bold"/>
              </a:rPr>
              <a:t>3. Be able to discuss and critically evaluate cost models and fair value models,</a:t>
            </a:r>
          </a:p>
          <a:p>
            <a:pPr>
              <a:lnSpc>
                <a:spcPts val="3819"/>
              </a:lnSpc>
            </a:pPr>
            <a:r>
              <a:rPr lang="en-US" sz="2728">
                <a:solidFill>
                  <a:srgbClr val="35586D"/>
                </a:solidFill>
                <a:latin typeface="Arialle Bold"/>
              </a:rPr>
              <a:t>4. Understand the influence of valuation models on information presented in financial statement,</a:t>
            </a:r>
          </a:p>
          <a:p>
            <a:pPr>
              <a:lnSpc>
                <a:spcPts val="3819"/>
              </a:lnSpc>
            </a:pPr>
            <a:r>
              <a:rPr lang="en-US" sz="2728">
                <a:solidFill>
                  <a:srgbClr val="35586D"/>
                </a:solidFill>
                <a:latin typeface="Arialle Bold"/>
              </a:rPr>
              <a:t>Be able to give proper examples of application of particular valuation models</a:t>
            </a:r>
          </a:p>
        </p:txBody>
      </p:sp>
      <p:sp>
        <p:nvSpPr>
          <p:cNvPr id="18" name="TextBox 18"/>
          <p:cNvSpPr txBox="1"/>
          <p:nvPr/>
        </p:nvSpPr>
        <p:spPr>
          <a:xfrm>
            <a:off x="12010565" y="9756728"/>
            <a:ext cx="6277435"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 3rd, 4th and graduate  year students </a:t>
            </a:r>
          </a:p>
        </p:txBody>
      </p:sp>
    </p:spTree>
  </p:cSld>
  <p:clrMapOvr>
    <a:masterClrMapping/>
  </p:clrMapOvr>
  <p:transition spd="slow">
    <p:cover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1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20357" y="-5037208"/>
            <a:ext cx="20965455" cy="2096545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F5B86F"/>
            </a:solidFill>
          </p:spPr>
          <p:txBody>
            <a:bodyPr/>
            <a:lstStyle/>
            <a:p>
              <a:endParaRPr lang="tr-TR"/>
            </a:p>
          </p:txBody>
        </p:sp>
        <p:sp>
          <p:nvSpPr>
            <p:cNvPr id="4" name="TextBox 4"/>
            <p:cNvSpPr txBox="1"/>
            <p:nvPr/>
          </p:nvSpPr>
          <p:spPr>
            <a:xfrm>
              <a:off x="127000" y="165100"/>
              <a:ext cx="558800" cy="596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630" y="218671"/>
            <a:ext cx="3652462" cy="3652462"/>
          </a:xfrm>
          <a:custGeom>
            <a:avLst/>
            <a:gdLst/>
            <a:ahLst/>
            <a:cxnLst/>
            <a:rect l="l" t="t" r="r" b="b"/>
            <a:pathLst>
              <a:path w="3652462" h="3652462">
                <a:moveTo>
                  <a:pt x="0" y="0"/>
                </a:moveTo>
                <a:lnTo>
                  <a:pt x="3652461" y="0"/>
                </a:lnTo>
                <a:lnTo>
                  <a:pt x="3652461" y="3652461"/>
                </a:lnTo>
                <a:lnTo>
                  <a:pt x="0" y="36524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p>
        </p:txBody>
      </p:sp>
      <p:grpSp>
        <p:nvGrpSpPr>
          <p:cNvPr id="6" name="Group 6"/>
          <p:cNvGrpSpPr/>
          <p:nvPr/>
        </p:nvGrpSpPr>
        <p:grpSpPr>
          <a:xfrm>
            <a:off x="676253" y="401300"/>
            <a:ext cx="3287215" cy="3287202"/>
            <a:chOff x="0" y="0"/>
            <a:chExt cx="6350025" cy="6350000"/>
          </a:xfrm>
        </p:grpSpPr>
        <p:sp>
          <p:nvSpPr>
            <p:cNvPr id="7" name="Freeform 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905" b="-905"/>
              </a:stretch>
            </a:blipFill>
          </p:spPr>
          <p:txBody>
            <a:bodyPr/>
            <a:lstStyle/>
            <a:p>
              <a:endParaRPr lang="tr-TR"/>
            </a:p>
          </p:txBody>
        </p:sp>
      </p:grpSp>
      <p:grpSp>
        <p:nvGrpSpPr>
          <p:cNvPr id="8" name="Group 8"/>
          <p:cNvGrpSpPr>
            <a:grpSpLocks noChangeAspect="1"/>
          </p:cNvGrpSpPr>
          <p:nvPr/>
        </p:nvGrpSpPr>
        <p:grpSpPr>
          <a:xfrm rot="-8360300">
            <a:off x="4164688" y="1956880"/>
            <a:ext cx="417812" cy="470038"/>
            <a:chOff x="0" y="0"/>
            <a:chExt cx="5370413" cy="6041715"/>
          </a:xfrm>
        </p:grpSpPr>
        <p:sp>
          <p:nvSpPr>
            <p:cNvPr id="9" name="Freeform 9"/>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6BA7C4"/>
            </a:solidFill>
          </p:spPr>
          <p:txBody>
            <a:bodyPr/>
            <a:lstStyle/>
            <a:p>
              <a:endParaRPr lang="tr-TR"/>
            </a:p>
          </p:txBody>
        </p:sp>
        <p:sp>
          <p:nvSpPr>
            <p:cNvPr id="10" name="Freeform 10"/>
            <p:cNvSpPr/>
            <p:nvPr/>
          </p:nvSpPr>
          <p:spPr>
            <a:xfrm>
              <a:off x="0" y="0"/>
              <a:ext cx="5370413" cy="6041715"/>
            </a:xfrm>
            <a:custGeom>
              <a:avLst/>
              <a:gdLst/>
              <a:ahLst/>
              <a:cxnLst/>
              <a:rect l="l" t="t" r="r" b="b"/>
              <a:pathLst>
                <a:path w="5370413" h="6041715">
                  <a:moveTo>
                    <a:pt x="0" y="6041715"/>
                  </a:moveTo>
                  <a:lnTo>
                    <a:pt x="0" y="0"/>
                  </a:lnTo>
                  <a:cubicBezTo>
                    <a:pt x="1790138" y="2013905"/>
                    <a:pt x="3580275" y="4027810"/>
                    <a:pt x="5370413" y="6041715"/>
                  </a:cubicBezTo>
                  <a:lnTo>
                    <a:pt x="0" y="6041715"/>
                  </a:lnTo>
                  <a:close/>
                </a:path>
              </a:pathLst>
            </a:custGeom>
            <a:solidFill>
              <a:srgbClr val="F5B86F"/>
            </a:solidFill>
            <a:ln w="12700">
              <a:solidFill>
                <a:srgbClr val="000000"/>
              </a:solidFill>
            </a:ln>
          </p:spPr>
          <p:txBody>
            <a:bodyPr/>
            <a:lstStyle/>
            <a:p>
              <a:endParaRPr lang="tr-TR"/>
            </a:p>
          </p:txBody>
        </p:sp>
      </p:grpSp>
      <p:grpSp>
        <p:nvGrpSpPr>
          <p:cNvPr id="11" name="Group 11"/>
          <p:cNvGrpSpPr/>
          <p:nvPr/>
        </p:nvGrpSpPr>
        <p:grpSpPr>
          <a:xfrm>
            <a:off x="4685200" y="2831052"/>
            <a:ext cx="8216869" cy="1040080"/>
            <a:chOff x="0" y="0"/>
            <a:chExt cx="2164114" cy="273930"/>
          </a:xfrm>
        </p:grpSpPr>
        <p:sp>
          <p:nvSpPr>
            <p:cNvPr id="12" name="Freeform 12"/>
            <p:cNvSpPr/>
            <p:nvPr/>
          </p:nvSpPr>
          <p:spPr>
            <a:xfrm>
              <a:off x="0" y="0"/>
              <a:ext cx="2164114" cy="273930"/>
            </a:xfrm>
            <a:custGeom>
              <a:avLst/>
              <a:gdLst/>
              <a:ahLst/>
              <a:cxnLst/>
              <a:rect l="l" t="t" r="r" b="b"/>
              <a:pathLst>
                <a:path w="2164114" h="273930">
                  <a:moveTo>
                    <a:pt x="0" y="0"/>
                  </a:moveTo>
                  <a:lnTo>
                    <a:pt x="2164114" y="0"/>
                  </a:lnTo>
                  <a:lnTo>
                    <a:pt x="2164114" y="273930"/>
                  </a:lnTo>
                  <a:lnTo>
                    <a:pt x="0" y="273930"/>
                  </a:lnTo>
                  <a:close/>
                </a:path>
              </a:pathLst>
            </a:custGeom>
            <a:solidFill>
              <a:srgbClr val="F5B86F"/>
            </a:solidFill>
          </p:spPr>
          <p:txBody>
            <a:bodyPr/>
            <a:lstStyle/>
            <a:p>
              <a:endParaRPr lang="tr-TR"/>
            </a:p>
          </p:txBody>
        </p:sp>
        <p:sp>
          <p:nvSpPr>
            <p:cNvPr id="13" name="TextBox 13"/>
            <p:cNvSpPr txBox="1"/>
            <p:nvPr/>
          </p:nvSpPr>
          <p:spPr>
            <a:xfrm>
              <a:off x="0" y="-38100"/>
              <a:ext cx="2164114" cy="31203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528900" y="363675"/>
            <a:ext cx="7081886" cy="1196700"/>
          </a:xfrm>
          <a:prstGeom prst="rect">
            <a:avLst/>
          </a:prstGeom>
        </p:spPr>
        <p:txBody>
          <a:bodyPr lIns="0" tIns="0" rIns="0" bIns="0" rtlCol="0" anchor="t">
            <a:spAutoFit/>
          </a:bodyPr>
          <a:lstStyle/>
          <a:p>
            <a:pPr>
              <a:lnSpc>
                <a:spcPts val="9785"/>
              </a:lnSpc>
            </a:pPr>
            <a:r>
              <a:rPr lang="en-US" sz="6989">
                <a:solidFill>
                  <a:srgbClr val="35586D"/>
                </a:solidFill>
                <a:latin typeface="Antonio Bold"/>
              </a:rPr>
              <a:t>Birdane Seckin</a:t>
            </a:r>
          </a:p>
        </p:txBody>
      </p:sp>
      <p:sp>
        <p:nvSpPr>
          <p:cNvPr id="15" name="TextBox 15"/>
          <p:cNvSpPr txBox="1"/>
          <p:nvPr/>
        </p:nvSpPr>
        <p:spPr>
          <a:xfrm>
            <a:off x="4780450" y="1900731"/>
            <a:ext cx="12028851" cy="530272"/>
          </a:xfrm>
          <a:prstGeom prst="rect">
            <a:avLst/>
          </a:prstGeom>
        </p:spPr>
        <p:txBody>
          <a:bodyPr lIns="0" tIns="0" rIns="0" bIns="0" rtlCol="0" anchor="t">
            <a:spAutoFit/>
          </a:bodyPr>
          <a:lstStyle/>
          <a:p>
            <a:pPr>
              <a:lnSpc>
                <a:spcPts val="4372"/>
              </a:lnSpc>
            </a:pPr>
            <a:r>
              <a:rPr lang="en-US" sz="3123">
                <a:solidFill>
                  <a:srgbClr val="35586D"/>
                </a:solidFill>
                <a:latin typeface="Antonio Bold"/>
              </a:rPr>
              <a:t>Saxion Universities of Applied Sciences - The Netherlands </a:t>
            </a:r>
          </a:p>
        </p:txBody>
      </p:sp>
      <p:sp>
        <p:nvSpPr>
          <p:cNvPr id="16" name="TextBox 16"/>
          <p:cNvSpPr txBox="1"/>
          <p:nvPr/>
        </p:nvSpPr>
        <p:spPr>
          <a:xfrm>
            <a:off x="5022035" y="3118566"/>
            <a:ext cx="12028851" cy="1082722"/>
          </a:xfrm>
          <a:prstGeom prst="rect">
            <a:avLst/>
          </a:prstGeom>
        </p:spPr>
        <p:txBody>
          <a:bodyPr lIns="0" tIns="0" rIns="0" bIns="0" rtlCol="0" anchor="t">
            <a:spAutoFit/>
          </a:bodyPr>
          <a:lstStyle/>
          <a:p>
            <a:pPr>
              <a:lnSpc>
                <a:spcPts val="4372"/>
              </a:lnSpc>
            </a:pPr>
            <a:r>
              <a:rPr lang="en-US" sz="3123">
                <a:solidFill>
                  <a:srgbClr val="35586D"/>
                </a:solidFill>
                <a:latin typeface="Antonio Bold"/>
              </a:rPr>
              <a:t>Organization and People (Management Control)</a:t>
            </a:r>
          </a:p>
          <a:p>
            <a:pPr>
              <a:lnSpc>
                <a:spcPts val="4372"/>
              </a:lnSpc>
            </a:pPr>
            <a:endParaRPr lang="en-US" sz="3123">
              <a:solidFill>
                <a:srgbClr val="35586D"/>
              </a:solidFill>
              <a:latin typeface="Antonio Bold"/>
            </a:endParaRPr>
          </a:p>
        </p:txBody>
      </p:sp>
      <p:sp>
        <p:nvSpPr>
          <p:cNvPr id="17" name="TextBox 17"/>
          <p:cNvSpPr txBox="1"/>
          <p:nvPr/>
        </p:nvSpPr>
        <p:spPr>
          <a:xfrm>
            <a:off x="676253" y="4400861"/>
            <a:ext cx="15631982" cy="4955526"/>
          </a:xfrm>
          <a:prstGeom prst="rect">
            <a:avLst/>
          </a:prstGeom>
        </p:spPr>
        <p:txBody>
          <a:bodyPr lIns="0" tIns="0" rIns="0" bIns="0" rtlCol="0" anchor="t">
            <a:spAutoFit/>
          </a:bodyPr>
          <a:lstStyle/>
          <a:p>
            <a:pPr>
              <a:lnSpc>
                <a:spcPts val="3010"/>
              </a:lnSpc>
            </a:pPr>
            <a:r>
              <a:rPr lang="en-US" sz="2150">
                <a:solidFill>
                  <a:srgbClr val="FF3131"/>
                </a:solidFill>
                <a:latin typeface="Arialle Bold"/>
              </a:rPr>
              <a:t>Course Objective: </a:t>
            </a:r>
          </a:p>
          <a:p>
            <a:pPr>
              <a:lnSpc>
                <a:spcPts val="3010"/>
              </a:lnSpc>
            </a:pPr>
            <a:r>
              <a:rPr lang="en-US" sz="2150">
                <a:solidFill>
                  <a:srgbClr val="35586D"/>
                </a:solidFill>
                <a:latin typeface="Arialle Bold"/>
              </a:rPr>
              <a:t>As future managers, the students understand, explain, and analyze the management control system of a company and come up with recommendations for improvement.</a:t>
            </a:r>
          </a:p>
          <a:p>
            <a:pPr>
              <a:lnSpc>
                <a:spcPts val="3010"/>
              </a:lnSpc>
            </a:pPr>
            <a:r>
              <a:rPr lang="en-US" sz="2150">
                <a:solidFill>
                  <a:srgbClr val="35586D"/>
                </a:solidFill>
                <a:latin typeface="Arialle Bold"/>
              </a:rPr>
              <a:t>In this course, you will explore essential aspects of managing and controlling organizations, with a focus on understanding and applying concepts related to organizational structure, culture, HR policies, risk analysis, ethical considerations, and planning &amp; control tools. By the end of this course, you will be equipped with the knowledge and skills necessary to assess, analyze, and contribute to effective management control systems within an organization.</a:t>
            </a:r>
          </a:p>
          <a:p>
            <a:pPr>
              <a:lnSpc>
                <a:spcPts val="3010"/>
              </a:lnSpc>
            </a:pPr>
            <a:r>
              <a:rPr lang="en-US" sz="2150">
                <a:solidFill>
                  <a:srgbClr val="FF3131"/>
                </a:solidFill>
                <a:latin typeface="Arialle Bold"/>
              </a:rPr>
              <a:t>Learning Outcomes: </a:t>
            </a:r>
          </a:p>
          <a:p>
            <a:pPr marL="464302" lvl="1" indent="-232151">
              <a:lnSpc>
                <a:spcPts val="3010"/>
              </a:lnSpc>
              <a:buFont typeface="Arial"/>
              <a:buChar char="•"/>
            </a:pPr>
            <a:r>
              <a:rPr lang="en-US" sz="2150">
                <a:solidFill>
                  <a:srgbClr val="35586D"/>
                </a:solidFill>
                <a:latin typeface="Arialle Bold"/>
              </a:rPr>
              <a:t>prepare an analysis of the organizational structure and culture of the chosen company.</a:t>
            </a:r>
          </a:p>
          <a:p>
            <a:pPr marL="464302" lvl="1" indent="-232151">
              <a:lnSpc>
                <a:spcPts val="3010"/>
              </a:lnSpc>
              <a:buFont typeface="Arial"/>
              <a:buChar char="•"/>
            </a:pPr>
            <a:r>
              <a:rPr lang="en-US" sz="2150">
                <a:solidFill>
                  <a:srgbClr val="35586D"/>
                </a:solidFill>
                <a:latin typeface="Arialle Bold"/>
              </a:rPr>
              <a:t>apply HR policies and culture in the management control system of an organization.</a:t>
            </a:r>
          </a:p>
          <a:p>
            <a:pPr marL="464302" lvl="1" indent="-232151">
              <a:lnSpc>
                <a:spcPts val="3010"/>
              </a:lnSpc>
              <a:buFont typeface="Arial"/>
              <a:buChar char="•"/>
            </a:pPr>
            <a:r>
              <a:rPr lang="en-US" sz="2150">
                <a:solidFill>
                  <a:srgbClr val="35586D"/>
                </a:solidFill>
                <a:latin typeface="Arialle Bold"/>
              </a:rPr>
              <a:t>recognize and analyze different types of risks.</a:t>
            </a:r>
          </a:p>
          <a:p>
            <a:pPr marL="464302" lvl="1" indent="-232151">
              <a:lnSpc>
                <a:spcPts val="3010"/>
              </a:lnSpc>
              <a:buFont typeface="Arial"/>
              <a:buChar char="•"/>
            </a:pPr>
            <a:r>
              <a:rPr lang="en-US" sz="2150">
                <a:solidFill>
                  <a:srgbClr val="35586D"/>
                </a:solidFill>
                <a:latin typeface="Arialle Bold"/>
              </a:rPr>
              <a:t>recognize ethical issues in management control.</a:t>
            </a:r>
          </a:p>
          <a:p>
            <a:pPr marL="464302" lvl="1" indent="-232151">
              <a:lnSpc>
                <a:spcPts val="3010"/>
              </a:lnSpc>
              <a:buFont typeface="Arial"/>
              <a:buChar char="•"/>
            </a:pPr>
            <a:r>
              <a:rPr lang="en-US" sz="2150">
                <a:solidFill>
                  <a:srgbClr val="35586D"/>
                </a:solidFill>
                <a:latin typeface="Arialle Bold"/>
              </a:rPr>
              <a:t>explain and apply the planning &amp; control tools.</a:t>
            </a:r>
          </a:p>
        </p:txBody>
      </p:sp>
      <p:sp>
        <p:nvSpPr>
          <p:cNvPr id="18" name="TextBox 18"/>
          <p:cNvSpPr txBox="1"/>
          <p:nvPr/>
        </p:nvSpPr>
        <p:spPr>
          <a:xfrm>
            <a:off x="13747432" y="9756728"/>
            <a:ext cx="4540568" cy="530272"/>
          </a:xfrm>
          <a:prstGeom prst="rect">
            <a:avLst/>
          </a:prstGeom>
        </p:spPr>
        <p:txBody>
          <a:bodyPr lIns="0" tIns="0" rIns="0" bIns="0" rtlCol="0" anchor="t">
            <a:spAutoFit/>
          </a:bodyPr>
          <a:lstStyle/>
          <a:p>
            <a:pPr>
              <a:lnSpc>
                <a:spcPts val="4372"/>
              </a:lnSpc>
            </a:pPr>
            <a:r>
              <a:rPr lang="en-US" sz="3123">
                <a:solidFill>
                  <a:srgbClr val="308A8F"/>
                </a:solidFill>
                <a:latin typeface="Antonio Bold"/>
              </a:rPr>
              <a:t>2nd, 3rd year students </a:t>
            </a:r>
          </a:p>
        </p:txBody>
      </p:sp>
    </p:spTree>
  </p:cSld>
  <p:clrMapOvr>
    <a:masterClrMapping/>
  </p:clrMapOvr>
  <p:transition spd="slow">
    <p:cover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2513</Words>
  <Application>Microsoft Office PowerPoint</Application>
  <PresentationFormat>Custom</PresentationFormat>
  <Paragraphs>192</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Poppins Medium Bold</vt:lpstr>
      <vt:lpstr>Arial</vt:lpstr>
      <vt:lpstr>Antonio Bold</vt:lpstr>
      <vt:lpstr>Poppins Medium</vt:lpstr>
      <vt:lpstr>Arialle Bold</vt:lpstr>
      <vt:lpstr>Calibri</vt:lpstr>
      <vt:lpstr>Montserrat Ultra-Bold</vt:lpstr>
      <vt:lpstr>Arialle</vt:lpstr>
      <vt:lpstr>Antonio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to the courses will be online on Mar 4th - Mar 15th 2024. Please follow social media accounts, website and sakai announcements!</dc:title>
  <cp:lastModifiedBy>user</cp:lastModifiedBy>
  <cp:revision>8</cp:revision>
  <dcterms:created xsi:type="dcterms:W3CDTF">2006-08-16T00:00:00Z</dcterms:created>
  <dcterms:modified xsi:type="dcterms:W3CDTF">2024-03-06T06:34:50Z</dcterms:modified>
  <dc:identifier>DAF9c3HMfj0</dc:identifier>
</cp:coreProperties>
</file>