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691813" cy="756285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188"/>
    <a:srgbClr val="CB6A28"/>
    <a:srgbClr val="079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59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EAEA066-6F79-BA14-606D-A081D9AD8709}"/>
              </a:ext>
            </a:extLst>
          </p:cNvPr>
          <p:cNvSpPr/>
          <p:nvPr/>
        </p:nvSpPr>
        <p:spPr>
          <a:xfrm>
            <a:off x="8534400" y="4167822"/>
            <a:ext cx="502920" cy="49911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40F353D4-310D-43ED-3E03-DE55EE10A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430213"/>
            <a:ext cx="22891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tr-TR" altLang="tr-TR" sz="900">
                <a:solidFill>
                  <a:srgbClr val="5B9BD5"/>
                </a:solidFill>
                <a:latin typeface="Arial" panose="020B0604020202020204" pitchFamily="34" charset="0"/>
              </a:rPr>
              <a:t>Öğrenci randevu alarak, bölüm koordinatörüne transkript ile birlikte gider ve </a:t>
            </a:r>
            <a:r>
              <a:rPr lang="tr-TR" altLang="tr-TR" sz="900">
                <a:solidFill>
                  <a:srgbClr val="C45911"/>
                </a:solidFill>
                <a:latin typeface="Arial" panose="020B0604020202020204" pitchFamily="34" charset="0"/>
              </a:rPr>
              <a:t>koordinatör öğrenci ile birlikte </a:t>
            </a:r>
            <a:r>
              <a:rPr lang="en-US" altLang="tr-TR" sz="900">
                <a:solidFill>
                  <a:srgbClr val="C45911"/>
                </a:solidFill>
                <a:latin typeface="Arial" panose="020B0604020202020204" pitchFamily="34" charset="0"/>
              </a:rPr>
              <a:t>Learning Agreement for Studies (LAS) </a:t>
            </a:r>
            <a:r>
              <a:rPr lang="tr-TR" altLang="tr-TR" sz="900">
                <a:solidFill>
                  <a:srgbClr val="C45911"/>
                </a:solidFill>
                <a:latin typeface="Arial" panose="020B0604020202020204" pitchFamily="34" charset="0"/>
              </a:rPr>
              <a:t>belgesinin ilgili bölümlerini doldurarak imzalar.</a:t>
            </a:r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DCF61369-53A1-8DE5-992C-7B945084F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929" y="1758949"/>
            <a:ext cx="2299284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tr-TR" altLang="tr-TR" sz="900" dirty="0">
                <a:solidFill>
                  <a:srgbClr val="5B9BD5"/>
                </a:solidFill>
                <a:latin typeface="Arial" panose="020B0604020202020204" pitchFamily="34" charset="0"/>
              </a:rPr>
              <a:t>Bölüm koordinatörü </a:t>
            </a:r>
            <a:r>
              <a:rPr lang="tr-TR" altLang="tr-TR" sz="900" dirty="0" smtClean="0">
                <a:solidFill>
                  <a:srgbClr val="5B9BD5"/>
                </a:solidFill>
                <a:latin typeface="Arial" panose="020B0604020202020204" pitchFamily="34" charset="0"/>
              </a:rPr>
              <a:t> öğrencinin LAS </a:t>
            </a:r>
            <a:r>
              <a:rPr lang="tr-TR" altLang="tr-TR" sz="900" dirty="0">
                <a:solidFill>
                  <a:srgbClr val="5B9BD5"/>
                </a:solidFill>
                <a:latin typeface="Arial" panose="020B0604020202020204" pitchFamily="34" charset="0"/>
              </a:rPr>
              <a:t>belgesini </a:t>
            </a:r>
            <a:r>
              <a:rPr lang="tr-TR" altLang="tr-TR" sz="900" dirty="0" smtClean="0">
                <a:solidFill>
                  <a:srgbClr val="5B9BD5"/>
                </a:solidFill>
                <a:latin typeface="Arial" panose="020B0604020202020204" pitchFamily="34" charset="0"/>
              </a:rPr>
              <a:t>Bölüm </a:t>
            </a:r>
            <a:r>
              <a:rPr lang="tr-TR" altLang="tr-TR" sz="900" dirty="0">
                <a:solidFill>
                  <a:srgbClr val="5B9BD5"/>
                </a:solidFill>
                <a:latin typeface="Arial" panose="020B0604020202020204" pitchFamily="34" charset="0"/>
              </a:rPr>
              <a:t>Başkanı'na sunar, Bölüm Başkanı gerekli kontrolleri yaptıktan sonra belgeleri imzalar.</a:t>
            </a:r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2FA937E8-6DD6-3EBC-9810-502140135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" y="2941638"/>
            <a:ext cx="3810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125"/>
              </a:lnSpc>
            </a:pPr>
            <a:r>
              <a:rPr lang="tr-TR" altLang="tr-TR" sz="900" b="1" dirty="0">
                <a:solidFill>
                  <a:srgbClr val="5B9BD5"/>
                </a:solidFill>
                <a:latin typeface="Arial" panose="020B0604020202020204" pitchFamily="34" charset="0"/>
              </a:rPr>
              <a:t>Öğrenci, LAS belgesini tamamlandıktan ve davet/kabul mektubu geldikten sonra her belgeden </a:t>
            </a:r>
            <a:r>
              <a:rPr lang="tr-TR" altLang="tr-TR" sz="900" b="1" dirty="0" smtClean="0">
                <a:solidFill>
                  <a:srgbClr val="5B9BD5"/>
                </a:solidFill>
                <a:latin typeface="Arial" panose="020B0604020202020204" pitchFamily="34" charset="0"/>
              </a:rPr>
              <a:t>üçer  </a:t>
            </a:r>
            <a:r>
              <a:rPr lang="tr-TR" altLang="tr-TR" sz="900" b="1" dirty="0">
                <a:solidFill>
                  <a:srgbClr val="5B9BD5"/>
                </a:solidFill>
                <a:latin typeface="Arial" panose="020B0604020202020204" pitchFamily="34" charset="0"/>
              </a:rPr>
              <a:t>kopya çoğaltır. Değişime gideceği kuruma LAS belgesini göndermek öğrencinin sorumluluğundadır.</a:t>
            </a:r>
          </a:p>
        </p:txBody>
      </p:sp>
      <p:sp>
        <p:nvSpPr>
          <p:cNvPr id="1032" name="Rectangle 7">
            <a:extLst>
              <a:ext uri="{FF2B5EF4-FFF2-40B4-BE49-F238E27FC236}">
                <a16:creationId xmlns:a16="http://schemas.microsoft.com/office/drawing/2014/main" id="{28AC38A4-5FCC-6CDB-1139-DD0D49BE9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8" y="3929063"/>
            <a:ext cx="179138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tr-TR" altLang="tr-TR" sz="900" dirty="0">
                <a:solidFill>
                  <a:srgbClr val="1F4E79"/>
                </a:solidFill>
                <a:latin typeface="Arial" panose="020B0604020202020204" pitchFamily="34" charset="0"/>
              </a:rPr>
              <a:t>Öğrenci, Fakültemiz Uluslararası Ofis'ine dilekçe (A1 ve A2 </a:t>
            </a:r>
            <a:r>
              <a:rPr lang="tr-TR" altLang="tr-TR" sz="900" dirty="0" smtClean="0">
                <a:solidFill>
                  <a:srgbClr val="1F4E79"/>
                </a:solidFill>
                <a:latin typeface="Arial" panose="020B0604020202020204" pitchFamily="34" charset="0"/>
              </a:rPr>
              <a:t>dilekçe belgesi</a:t>
            </a:r>
            <a:r>
              <a:rPr lang="tr-TR" altLang="tr-TR" sz="900" dirty="0">
                <a:solidFill>
                  <a:srgbClr val="1F4E79"/>
                </a:solidFill>
                <a:latin typeface="Arial" panose="020B0604020202020204" pitchFamily="34" charset="0"/>
              </a:rPr>
              <a:t>) </a:t>
            </a:r>
            <a:r>
              <a:rPr lang="tr-TR" altLang="tr-TR" sz="900" b="1" dirty="0">
                <a:solidFill>
                  <a:srgbClr val="1F4E79"/>
                </a:solidFill>
                <a:latin typeface="Arial" panose="020B0604020202020204" pitchFamily="34" charset="0"/>
              </a:rPr>
              <a:t>ekinde LAS belgesinin 1 kopyası ve davet mektubunun 1</a:t>
            </a:r>
            <a:r>
              <a:rPr lang="tr-TR" altLang="tr-TR" sz="900" b="1" dirty="0" smtClean="0">
                <a:solidFill>
                  <a:srgbClr val="1F4E79"/>
                </a:solidFill>
                <a:latin typeface="Arial" panose="020B0604020202020204" pitchFamily="34" charset="0"/>
              </a:rPr>
              <a:t> </a:t>
            </a:r>
            <a:r>
              <a:rPr lang="tr-TR" altLang="tr-TR" sz="900" dirty="0" smtClean="0">
                <a:solidFill>
                  <a:srgbClr val="1F4E79"/>
                </a:solidFill>
                <a:latin typeface="Arial" panose="020B0604020202020204" pitchFamily="34" charset="0"/>
              </a:rPr>
              <a:t>kopyasını Yönetim </a:t>
            </a:r>
            <a:r>
              <a:rPr lang="tr-TR" altLang="tr-TR" sz="900" dirty="0">
                <a:solidFill>
                  <a:srgbClr val="1F4E79"/>
                </a:solidFill>
                <a:latin typeface="Arial" panose="020B0604020202020204" pitchFamily="34" charset="0"/>
              </a:rPr>
              <a:t>Kurulu kararı </a:t>
            </a:r>
            <a:r>
              <a:rPr lang="tr-TR" altLang="tr-TR" sz="900" dirty="0" smtClean="0">
                <a:solidFill>
                  <a:srgbClr val="1F4E79"/>
                </a:solidFill>
                <a:latin typeface="Arial" panose="020B0604020202020204" pitchFamily="34" charset="0"/>
              </a:rPr>
              <a:t>çıkarılma işlemlerinin başlaması  için iletir.</a:t>
            </a:r>
            <a:endParaRPr lang="tr-TR" altLang="tr-TR" sz="900" dirty="0">
              <a:solidFill>
                <a:srgbClr val="1F4E79"/>
              </a:solidFill>
              <a:latin typeface="Arial" panose="020B0604020202020204" pitchFamily="34" charset="0"/>
            </a:endParaRPr>
          </a:p>
        </p:txBody>
      </p:sp>
      <p:sp>
        <p:nvSpPr>
          <p:cNvPr id="1033" name="Rectangle 8">
            <a:extLst>
              <a:ext uri="{FF2B5EF4-FFF2-40B4-BE49-F238E27FC236}">
                <a16:creationId xmlns:a16="http://schemas.microsoft.com/office/drawing/2014/main" id="{00F04EDE-7971-E5FF-8524-498EF0D48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3578225"/>
            <a:ext cx="1158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tr-TR" altLang="tr-TR" sz="3300">
              <a:solidFill>
                <a:srgbClr val="5B9BD5"/>
              </a:solidFill>
              <a:latin typeface="Gulim" panose="020B0600000101010101" pitchFamily="34" charset="-127"/>
            </a:endParaRPr>
          </a:p>
        </p:txBody>
      </p:sp>
      <p:sp>
        <p:nvSpPr>
          <p:cNvPr id="1034" name="Rectangle 9">
            <a:extLst>
              <a:ext uri="{FF2B5EF4-FFF2-40B4-BE49-F238E27FC236}">
                <a16:creationId xmlns:a16="http://schemas.microsoft.com/office/drawing/2014/main" id="{48E17791-C00B-9EC1-331F-98F5F8E6F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8" y="4087813"/>
            <a:ext cx="1328737" cy="5810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  <a:defRPr/>
            </a:pPr>
            <a:r>
              <a:rPr lang="tr-TR" altLang="tr-TR" sz="900" dirty="0">
                <a:solidFill>
                  <a:schemeClr val="accent6"/>
                </a:solidFill>
                <a:latin typeface="Arial" panose="020B0604020202020204" pitchFamily="34" charset="0"/>
              </a:rPr>
              <a:t>Uluslararası Ofis, Öğrenci İşleri Ofisi'ne Giden Öğrencisi Listesinin bir kopyasını iletir.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B22AD948-D657-A6A1-D63A-AE740F9E4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" y="5530850"/>
            <a:ext cx="21732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tr-TR" altLang="tr-TR" sz="900" dirty="0">
                <a:solidFill>
                  <a:srgbClr val="5B9BD5"/>
                </a:solidFill>
                <a:latin typeface="Arial" panose="020B0604020202020204" pitchFamily="34" charset="0"/>
              </a:rPr>
              <a:t>Yönetim Kurulu Kararı için gerekli işlemleri Uluslararası Ofis </a:t>
            </a:r>
            <a:r>
              <a:rPr lang="tr-TR" altLang="tr-TR" sz="900" dirty="0" smtClean="0">
                <a:solidFill>
                  <a:srgbClr val="5B9BD5"/>
                </a:solidFill>
                <a:latin typeface="Arial" panose="020B0604020202020204" pitchFamily="34" charset="0"/>
              </a:rPr>
              <a:t>yaparak Dekanlığa iletir.</a:t>
            </a:r>
            <a:endParaRPr lang="tr-TR" altLang="tr-TR" sz="900" dirty="0">
              <a:solidFill>
                <a:srgbClr val="5B9BD5"/>
              </a:solidFill>
              <a:latin typeface="Arial" panose="020B0604020202020204" pitchFamily="34" charset="0"/>
            </a:endParaRP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B23DCFBC-C9E3-8E15-29F3-9BCAF3D00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100" y="5327650"/>
            <a:ext cx="911225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tr-TR" altLang="tr-TR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Fakülte Yönetim </a:t>
            </a:r>
            <a:r>
              <a:rPr lang="tr-TR" altLang="tr-TR" sz="900" dirty="0">
                <a:solidFill>
                  <a:srgbClr val="002060"/>
                </a:solidFill>
                <a:latin typeface="Arial" panose="020B0604020202020204" pitchFamily="34" charset="0"/>
              </a:rPr>
              <a:t>Kurulu öğrenciye ilgili dönem haklarının saklı tutulması ve ders tanınırlığının  </a:t>
            </a:r>
            <a:r>
              <a:rPr lang="tr-TR" altLang="tr-TR" sz="900" dirty="0" smtClean="0">
                <a:solidFill>
                  <a:srgbClr val="002060"/>
                </a:solidFill>
                <a:latin typeface="Arial" panose="020B0604020202020204" pitchFamily="34" charset="0"/>
              </a:rPr>
              <a:t>sağlanması için onay verir.</a:t>
            </a:r>
            <a:endParaRPr lang="tr-TR" altLang="tr-TR" sz="9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037" name="Rectangle 14">
            <a:extLst>
              <a:ext uri="{FF2B5EF4-FFF2-40B4-BE49-F238E27FC236}">
                <a16:creationId xmlns:a16="http://schemas.microsoft.com/office/drawing/2014/main" id="{94F3AFA0-CEC4-18A1-5694-530512E91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988" y="5549900"/>
            <a:ext cx="134143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tr-TR" altLang="tr-TR" sz="900">
                <a:solidFill>
                  <a:srgbClr val="002060"/>
                </a:solidFill>
                <a:latin typeface="Arial" panose="020B0604020202020204" pitchFamily="34" charset="0"/>
              </a:rPr>
              <a:t>Fakülte Yönetim Kurulu Kararı, öğrenciye iletilmek üzere Uluslararası Ofis'e teslim edilir.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C17A3-6A75-B161-2776-CA567CDB12E6}"/>
              </a:ext>
            </a:extLst>
          </p:cNvPr>
          <p:cNvSpPr/>
          <p:nvPr/>
        </p:nvSpPr>
        <p:spPr>
          <a:xfrm>
            <a:off x="363538" y="7145338"/>
            <a:ext cx="6435725" cy="87312"/>
          </a:xfrm>
          <a:prstGeom prst="rect">
            <a:avLst/>
          </a:prstGeom>
        </p:spPr>
        <p:txBody>
          <a:bodyPr lIns="0" tIns="0" rIns="0" bIns="0"/>
          <a:lstStyle>
            <a:lvl1pPr marL="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963"/>
              </a:lnSpc>
              <a:defRPr/>
            </a:pPr>
            <a:r>
              <a:rPr lang="tr-TR" altLang="tr-TR" sz="1600" b="1" dirty="0">
                <a:solidFill>
                  <a:srgbClr val="07918F"/>
                </a:solidFill>
                <a:latin typeface="+mj-lt"/>
              </a:rPr>
              <a:t>DEU İŞLETME FAKÜLTESİ EV SAHİBİ KURUM </a:t>
            </a:r>
            <a:r>
              <a:rPr lang="en-US" altLang="tr-TR" sz="1600" b="1" dirty="0">
                <a:solidFill>
                  <a:srgbClr val="07918F"/>
                </a:solidFill>
                <a:latin typeface="+mj-lt"/>
              </a:rPr>
              <a:t>(HOME INSTITUTION) </a:t>
            </a:r>
            <a:r>
              <a:rPr lang="tr-TR" altLang="tr-TR" sz="1600" b="1" dirty="0">
                <a:solidFill>
                  <a:srgbClr val="07918F"/>
                </a:solidFill>
                <a:latin typeface="+mj-lt"/>
              </a:rPr>
              <a:t>GİDİŞ</a:t>
            </a:r>
          </a:p>
        </p:txBody>
      </p:sp>
      <p:sp>
        <p:nvSpPr>
          <p:cNvPr id="1041" name="Rectangle 16">
            <a:extLst>
              <a:ext uri="{FF2B5EF4-FFF2-40B4-BE49-F238E27FC236}">
                <a16:creationId xmlns:a16="http://schemas.microsoft.com/office/drawing/2014/main" id="{900E446F-80D5-0C81-7F3F-B4825FECD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3" y="255588"/>
            <a:ext cx="2119312" cy="811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Değişim Öğrencisi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Ders Tanıma Süreci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0" name="Rectangle 18">
            <a:extLst>
              <a:ext uri="{FF2B5EF4-FFF2-40B4-BE49-F238E27FC236}">
                <a16:creationId xmlns:a16="http://schemas.microsoft.com/office/drawing/2014/main" id="{D8C780C9-6543-880B-F277-DB0BB6635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938" y="5541963"/>
            <a:ext cx="17287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100"/>
              </a:lnSpc>
            </a:pPr>
            <a:r>
              <a:rPr lang="tr-TR" altLang="tr-TR" sz="900" dirty="0">
                <a:solidFill>
                  <a:srgbClr val="5B9BD5"/>
                </a:solidFill>
                <a:latin typeface="Arial" panose="020B0604020202020204" pitchFamily="34" charset="0"/>
              </a:rPr>
              <a:t>Öğrenci, Yönetim Kurulu </a:t>
            </a:r>
            <a:r>
              <a:rPr lang="tr-TR" altLang="tr-TR" sz="900" dirty="0" smtClean="0">
                <a:solidFill>
                  <a:srgbClr val="5B9BD5"/>
                </a:solidFill>
                <a:latin typeface="Arial" panose="020B0604020202020204" pitchFamily="34" charset="0"/>
              </a:rPr>
              <a:t>Kararı </a:t>
            </a:r>
            <a:r>
              <a:rPr lang="tr-TR" altLang="tr-TR" sz="900" dirty="0">
                <a:solidFill>
                  <a:srgbClr val="5B9BD5"/>
                </a:solidFill>
                <a:latin typeface="Arial" panose="020B0604020202020204" pitchFamily="34" charset="0"/>
              </a:rPr>
              <a:t>ve LAS </a:t>
            </a:r>
            <a:r>
              <a:rPr lang="tr-TR" altLang="tr-TR" sz="900" dirty="0" smtClean="0">
                <a:solidFill>
                  <a:srgbClr val="5B9BD5"/>
                </a:solidFill>
                <a:latin typeface="Arial" panose="020B0604020202020204" pitchFamily="34" charset="0"/>
              </a:rPr>
              <a:t>belgesi ile birlikte </a:t>
            </a:r>
            <a:r>
              <a:rPr lang="tr-TR" altLang="tr-TR" sz="900" dirty="0">
                <a:solidFill>
                  <a:srgbClr val="5B9BD5"/>
                </a:solidFill>
                <a:latin typeface="Arial" panose="020B0604020202020204" pitchFamily="34" charset="0"/>
              </a:rPr>
              <a:t>Rektörlük Dış İlişkiler Koordinatörlüğü'ne başvurur.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BB92A3E9-EB9D-7331-0207-2D54B95A3561}"/>
              </a:ext>
            </a:extLst>
          </p:cNvPr>
          <p:cNvSpPr/>
          <p:nvPr/>
        </p:nvSpPr>
        <p:spPr>
          <a:xfrm>
            <a:off x="735013" y="2824163"/>
            <a:ext cx="3935412" cy="65087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05E4369-D58D-E6E1-2337-0E583801EE27}"/>
              </a:ext>
            </a:extLst>
          </p:cNvPr>
          <p:cNvSpPr/>
          <p:nvPr/>
        </p:nvSpPr>
        <p:spPr>
          <a:xfrm>
            <a:off x="472440" y="510540"/>
            <a:ext cx="502920" cy="49911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45" name="Metin kutusu 4">
            <a:extLst>
              <a:ext uri="{FF2B5EF4-FFF2-40B4-BE49-F238E27FC236}">
                <a16:creationId xmlns:a16="http://schemas.microsoft.com/office/drawing/2014/main" id="{0DC1EEFC-02E2-6E1A-6E27-A64E1497A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574675"/>
            <a:ext cx="192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tr-TR" altLang="tr-TR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A19635B3-7824-51F5-A505-C00A67381B5E}"/>
              </a:ext>
            </a:extLst>
          </p:cNvPr>
          <p:cNvSpPr/>
          <p:nvPr/>
        </p:nvSpPr>
        <p:spPr>
          <a:xfrm>
            <a:off x="1257300" y="1635125"/>
            <a:ext cx="2397125" cy="817563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FD57B93B-FC2C-7881-A7B9-B577A55B8F11}"/>
              </a:ext>
            </a:extLst>
          </p:cNvPr>
          <p:cNvSpPr/>
          <p:nvPr/>
        </p:nvSpPr>
        <p:spPr>
          <a:xfrm>
            <a:off x="1277938" y="293688"/>
            <a:ext cx="2397125" cy="982662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51E132FB-E329-CB2C-5591-4CECF6E623C2}"/>
              </a:ext>
            </a:extLst>
          </p:cNvPr>
          <p:cNvSpPr/>
          <p:nvPr/>
        </p:nvSpPr>
        <p:spPr>
          <a:xfrm>
            <a:off x="723900" y="3894138"/>
            <a:ext cx="1932673" cy="1035050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id="{03C53540-CC50-650B-4C6C-20E6D171D1F2}"/>
              </a:ext>
            </a:extLst>
          </p:cNvPr>
          <p:cNvCxnSpPr/>
          <p:nvPr/>
        </p:nvCxnSpPr>
        <p:spPr>
          <a:xfrm>
            <a:off x="2438400" y="1276350"/>
            <a:ext cx="0" cy="312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>
            <a:extLst>
              <a:ext uri="{FF2B5EF4-FFF2-40B4-BE49-F238E27FC236}">
                <a16:creationId xmlns:a16="http://schemas.microsoft.com/office/drawing/2014/main" id="{346D0A30-6289-470E-F3E1-05463E358F50}"/>
              </a:ext>
            </a:extLst>
          </p:cNvPr>
          <p:cNvCxnSpPr/>
          <p:nvPr/>
        </p:nvCxnSpPr>
        <p:spPr>
          <a:xfrm>
            <a:off x="2438400" y="2452688"/>
            <a:ext cx="0" cy="311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>
            <a:extLst>
              <a:ext uri="{FF2B5EF4-FFF2-40B4-BE49-F238E27FC236}">
                <a16:creationId xmlns:a16="http://schemas.microsoft.com/office/drawing/2014/main" id="{9AD2D874-0511-998A-96AF-F5A1CA019E77}"/>
              </a:ext>
            </a:extLst>
          </p:cNvPr>
          <p:cNvCxnSpPr/>
          <p:nvPr/>
        </p:nvCxnSpPr>
        <p:spPr>
          <a:xfrm>
            <a:off x="1665288" y="3475038"/>
            <a:ext cx="0" cy="312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>
            <a:extLst>
              <a:ext uri="{FF2B5EF4-FFF2-40B4-BE49-F238E27FC236}">
                <a16:creationId xmlns:a16="http://schemas.microsoft.com/office/drawing/2014/main" id="{B1F2CC63-0722-F7C8-6D87-199C811FFD0A}"/>
              </a:ext>
            </a:extLst>
          </p:cNvPr>
          <p:cNvCxnSpPr/>
          <p:nvPr/>
        </p:nvCxnSpPr>
        <p:spPr>
          <a:xfrm>
            <a:off x="3659188" y="3475038"/>
            <a:ext cx="0" cy="312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kdörtgen 16">
            <a:extLst>
              <a:ext uri="{FF2B5EF4-FFF2-40B4-BE49-F238E27FC236}">
                <a16:creationId xmlns:a16="http://schemas.microsoft.com/office/drawing/2014/main" id="{F75DEAED-1933-AD83-29A2-6079C6A81B74}"/>
              </a:ext>
            </a:extLst>
          </p:cNvPr>
          <p:cNvSpPr/>
          <p:nvPr/>
        </p:nvSpPr>
        <p:spPr>
          <a:xfrm>
            <a:off x="3000375" y="3975100"/>
            <a:ext cx="1517650" cy="792163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9DDCB949-81E9-DF42-D5CA-5773BBAF84AB}"/>
              </a:ext>
            </a:extLst>
          </p:cNvPr>
          <p:cNvSpPr/>
          <p:nvPr/>
        </p:nvSpPr>
        <p:spPr>
          <a:xfrm>
            <a:off x="735013" y="5422900"/>
            <a:ext cx="2384425" cy="65087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19" name="Düz Ok Bağlayıcısı 18">
            <a:extLst>
              <a:ext uri="{FF2B5EF4-FFF2-40B4-BE49-F238E27FC236}">
                <a16:creationId xmlns:a16="http://schemas.microsoft.com/office/drawing/2014/main" id="{A5BC1EA5-7A00-2B46-D9D2-54695F44C211}"/>
              </a:ext>
            </a:extLst>
          </p:cNvPr>
          <p:cNvCxnSpPr/>
          <p:nvPr/>
        </p:nvCxnSpPr>
        <p:spPr>
          <a:xfrm>
            <a:off x="1665288" y="4884738"/>
            <a:ext cx="0" cy="312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kdörtgen 20">
            <a:extLst>
              <a:ext uri="{FF2B5EF4-FFF2-40B4-BE49-F238E27FC236}">
                <a16:creationId xmlns:a16="http://schemas.microsoft.com/office/drawing/2014/main" id="{7BE4F95D-608B-F9D6-CAA2-A8F0BE61CFD9}"/>
              </a:ext>
            </a:extLst>
          </p:cNvPr>
          <p:cNvSpPr/>
          <p:nvPr/>
        </p:nvSpPr>
        <p:spPr>
          <a:xfrm>
            <a:off x="5627688" y="5472113"/>
            <a:ext cx="1603375" cy="65087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439CF32A-9326-D1AE-CA72-52070DB035CA}"/>
              </a:ext>
            </a:extLst>
          </p:cNvPr>
          <p:cNvSpPr/>
          <p:nvPr/>
        </p:nvSpPr>
        <p:spPr>
          <a:xfrm>
            <a:off x="3846513" y="5287963"/>
            <a:ext cx="1182687" cy="1305342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5A6DFD5A-C7AD-CAE0-23E6-7ACFC5835770}"/>
              </a:ext>
            </a:extLst>
          </p:cNvPr>
          <p:cNvSpPr/>
          <p:nvPr/>
        </p:nvSpPr>
        <p:spPr>
          <a:xfrm>
            <a:off x="7754938" y="5472113"/>
            <a:ext cx="2058987" cy="67627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25" name="Düz Ok Bağlayıcısı 24">
            <a:extLst>
              <a:ext uri="{FF2B5EF4-FFF2-40B4-BE49-F238E27FC236}">
                <a16:creationId xmlns:a16="http://schemas.microsoft.com/office/drawing/2014/main" id="{5EA8F3B5-C63C-C310-643A-49FF033209FC}"/>
              </a:ext>
            </a:extLst>
          </p:cNvPr>
          <p:cNvCxnSpPr/>
          <p:nvPr/>
        </p:nvCxnSpPr>
        <p:spPr>
          <a:xfrm>
            <a:off x="3260725" y="5715000"/>
            <a:ext cx="4429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>
            <a:extLst>
              <a:ext uri="{FF2B5EF4-FFF2-40B4-BE49-F238E27FC236}">
                <a16:creationId xmlns:a16="http://schemas.microsoft.com/office/drawing/2014/main" id="{BD5BB358-FE6D-D0EE-5B8F-254DF0237588}"/>
              </a:ext>
            </a:extLst>
          </p:cNvPr>
          <p:cNvCxnSpPr>
            <a:cxnSpLocks/>
          </p:cNvCxnSpPr>
          <p:nvPr/>
        </p:nvCxnSpPr>
        <p:spPr>
          <a:xfrm flipH="1" flipV="1">
            <a:off x="8783638" y="4787900"/>
            <a:ext cx="1587" cy="50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>
            <a:extLst>
              <a:ext uri="{FF2B5EF4-FFF2-40B4-BE49-F238E27FC236}">
                <a16:creationId xmlns:a16="http://schemas.microsoft.com/office/drawing/2014/main" id="{C717CC3B-5974-EB57-E8D4-3F6DBEBC8450}"/>
              </a:ext>
            </a:extLst>
          </p:cNvPr>
          <p:cNvCxnSpPr/>
          <p:nvPr/>
        </p:nvCxnSpPr>
        <p:spPr>
          <a:xfrm>
            <a:off x="5124450" y="5715000"/>
            <a:ext cx="4429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>
            <a:extLst>
              <a:ext uri="{FF2B5EF4-FFF2-40B4-BE49-F238E27FC236}">
                <a16:creationId xmlns:a16="http://schemas.microsoft.com/office/drawing/2014/main" id="{C8EA4F91-4CEE-74EA-B505-6C7E43612F70}"/>
              </a:ext>
            </a:extLst>
          </p:cNvPr>
          <p:cNvCxnSpPr/>
          <p:nvPr/>
        </p:nvCxnSpPr>
        <p:spPr>
          <a:xfrm>
            <a:off x="7270750" y="5715000"/>
            <a:ext cx="441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Metin kutusu 29">
            <a:extLst>
              <a:ext uri="{FF2B5EF4-FFF2-40B4-BE49-F238E27FC236}">
                <a16:creationId xmlns:a16="http://schemas.microsoft.com/office/drawing/2014/main" id="{61EE6395-AF12-450A-439C-5C0F80A74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0288" y="4217988"/>
            <a:ext cx="192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tr-TR" altLang="tr-TR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33" name="Düz Bağlayıcı 32">
            <a:extLst>
              <a:ext uri="{FF2B5EF4-FFF2-40B4-BE49-F238E27FC236}">
                <a16:creationId xmlns:a16="http://schemas.microsoft.com/office/drawing/2014/main" id="{6CD13103-4204-5A51-AEDA-2903EDD17E0B}"/>
              </a:ext>
            </a:extLst>
          </p:cNvPr>
          <p:cNvCxnSpPr>
            <a:cxnSpLocks/>
          </p:cNvCxnSpPr>
          <p:nvPr/>
        </p:nvCxnSpPr>
        <p:spPr>
          <a:xfrm>
            <a:off x="571500" y="6932613"/>
            <a:ext cx="6073775" cy="0"/>
          </a:xfrm>
          <a:prstGeom prst="line">
            <a:avLst/>
          </a:prstGeom>
          <a:ln w="28575">
            <a:solidFill>
              <a:srgbClr val="079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ikdörtgen 34">
            <a:extLst>
              <a:ext uri="{FF2B5EF4-FFF2-40B4-BE49-F238E27FC236}">
                <a16:creationId xmlns:a16="http://schemas.microsoft.com/office/drawing/2014/main" id="{E687E1FB-A917-F034-EA81-B81A3A2C7470}"/>
              </a:ext>
            </a:extLst>
          </p:cNvPr>
          <p:cNvSpPr/>
          <p:nvPr/>
        </p:nvSpPr>
        <p:spPr>
          <a:xfrm>
            <a:off x="8293100" y="6270625"/>
            <a:ext cx="2058988" cy="1036638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68EFBEDF-206F-F061-00AE-1066C2A46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25" y="6324600"/>
            <a:ext cx="1912938" cy="9509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5B9BD5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Öğrenci 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E14FAD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Öğrenci İşleri Ofisi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00B050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Bölüm Başkanlığı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chemeClr val="accent6">
                    <a:lumMod val="50000"/>
                  </a:schemeClr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Bölüm Koordinatörü</a:t>
            </a:r>
            <a:endParaRPr lang="tr-TR" sz="800" kern="100" dirty="0">
              <a:solidFill>
                <a:schemeClr val="accent6">
                  <a:lumMod val="50000"/>
                </a:schemeClr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07918F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Staj Komisyonu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Uluslararası Ofis</a:t>
            </a:r>
            <a:endParaRPr lang="tr-TR" sz="800" kern="100" dirty="0">
              <a:solidFill>
                <a:schemeClr val="accent6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1F4E79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Fakülte Yönetim Kurulu / Dekanlık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7" name="Düz Ok Bağlayıcısı 36">
            <a:extLst>
              <a:ext uri="{FF2B5EF4-FFF2-40B4-BE49-F238E27FC236}">
                <a16:creationId xmlns:a16="http://schemas.microsoft.com/office/drawing/2014/main" id="{3763C6A8-35A2-12BE-4367-1BAB9C96FF29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012825" y="785813"/>
            <a:ext cx="2651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36FB91B5-52DE-2CFA-50BC-22492DD0E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450" y="617538"/>
            <a:ext cx="10414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175"/>
              </a:lnSpc>
            </a:pPr>
            <a:r>
              <a:rPr lang="tr-TR" altLang="tr-TR" sz="90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Derslerde değişiklik var mı ?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6B35DD71-236A-3431-3329-2D06016C9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63" y="722313"/>
            <a:ext cx="384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tr-TR" sz="1100"/>
              <a:t>HAYIR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FF5BC762-6CA8-3491-3850-6210C4BE1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1473200"/>
            <a:ext cx="334962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tr-TR" sz="1100"/>
              <a:t>EVET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530546D-1AC5-65EA-C082-9B2998A14687}"/>
              </a:ext>
            </a:extLst>
          </p:cNvPr>
          <p:cNvSpPr/>
          <p:nvPr/>
        </p:nvSpPr>
        <p:spPr>
          <a:xfrm>
            <a:off x="3005596" y="524235"/>
            <a:ext cx="502920" cy="49911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56" name="Metin kutusu 3">
            <a:extLst>
              <a:ext uri="{FF2B5EF4-FFF2-40B4-BE49-F238E27FC236}">
                <a16:creationId xmlns:a16="http://schemas.microsoft.com/office/drawing/2014/main" id="{0237A414-A9E6-F2DE-D52D-80995E46B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675" y="563563"/>
            <a:ext cx="193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tr-TR" altLang="tr-TR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00D0982-4F66-3B6C-52D1-9DFFDE773C3D}"/>
              </a:ext>
            </a:extLst>
          </p:cNvPr>
          <p:cNvSpPr/>
          <p:nvPr/>
        </p:nvSpPr>
        <p:spPr>
          <a:xfrm>
            <a:off x="7383939" y="542131"/>
            <a:ext cx="502920" cy="49911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60" name="Metin kutusu 5">
            <a:extLst>
              <a:ext uri="{FF2B5EF4-FFF2-40B4-BE49-F238E27FC236}">
                <a16:creationId xmlns:a16="http://schemas.microsoft.com/office/drawing/2014/main" id="{87CBEC62-ADBF-852B-A05D-A0602E762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200" y="590550"/>
            <a:ext cx="444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tr-TR" altLang="tr-TR">
                <a:solidFill>
                  <a:schemeClr val="bg1"/>
                </a:solidFill>
              </a:rPr>
              <a:t> 3</a:t>
            </a:r>
          </a:p>
        </p:txBody>
      </p:sp>
      <p:sp>
        <p:nvSpPr>
          <p:cNvPr id="7" name="Akış Çizelgesi: Karar 6">
            <a:extLst>
              <a:ext uri="{FF2B5EF4-FFF2-40B4-BE49-F238E27FC236}">
                <a16:creationId xmlns:a16="http://schemas.microsoft.com/office/drawing/2014/main" id="{60C79079-1B60-E2FB-3ABD-EE54E9996F07}"/>
              </a:ext>
            </a:extLst>
          </p:cNvPr>
          <p:cNvSpPr/>
          <p:nvPr/>
        </p:nvSpPr>
        <p:spPr>
          <a:xfrm>
            <a:off x="4445000" y="255588"/>
            <a:ext cx="1638300" cy="1066800"/>
          </a:xfrm>
          <a:prstGeom prst="flowChartDecisi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9" name="Düz Ok Bağlayıcısı 8">
            <a:extLst>
              <a:ext uri="{FF2B5EF4-FFF2-40B4-BE49-F238E27FC236}">
                <a16:creationId xmlns:a16="http://schemas.microsoft.com/office/drawing/2014/main" id="{A0FA0F91-1643-A0AB-078E-9AEEF29B57A2}"/>
              </a:ext>
            </a:extLst>
          </p:cNvPr>
          <p:cNvCxnSpPr>
            <a:cxnSpLocks/>
          </p:cNvCxnSpPr>
          <p:nvPr/>
        </p:nvCxnSpPr>
        <p:spPr>
          <a:xfrm>
            <a:off x="3824288" y="788988"/>
            <a:ext cx="3635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id="{D5F2C368-BF5C-8062-3300-A4B9924D048F}"/>
              </a:ext>
            </a:extLst>
          </p:cNvPr>
          <p:cNvCxnSpPr>
            <a:cxnSpLocks/>
          </p:cNvCxnSpPr>
          <p:nvPr/>
        </p:nvCxnSpPr>
        <p:spPr>
          <a:xfrm>
            <a:off x="6813550" y="788988"/>
            <a:ext cx="400050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>
            <a:extLst>
              <a:ext uri="{FF2B5EF4-FFF2-40B4-BE49-F238E27FC236}">
                <a16:creationId xmlns:a16="http://schemas.microsoft.com/office/drawing/2014/main" id="{BD3E3DF5-A569-2D65-374E-CF899474E236}"/>
              </a:ext>
            </a:extLst>
          </p:cNvPr>
          <p:cNvCxnSpPr/>
          <p:nvPr/>
        </p:nvCxnSpPr>
        <p:spPr>
          <a:xfrm>
            <a:off x="5264150" y="1722438"/>
            <a:ext cx="0" cy="274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>
            <a:extLst>
              <a:ext uri="{FF2B5EF4-FFF2-40B4-BE49-F238E27FC236}">
                <a16:creationId xmlns:a16="http://schemas.microsoft.com/office/drawing/2014/main" id="{FFC74456-B619-8B7B-0B93-3092FE252876}"/>
              </a:ext>
            </a:extLst>
          </p:cNvPr>
          <p:cNvCxnSpPr>
            <a:cxnSpLocks/>
          </p:cNvCxnSpPr>
          <p:nvPr/>
        </p:nvCxnSpPr>
        <p:spPr>
          <a:xfrm>
            <a:off x="7635875" y="1165225"/>
            <a:ext cx="0" cy="1082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>
            <a:extLst>
              <a:ext uri="{FF2B5EF4-FFF2-40B4-BE49-F238E27FC236}">
                <a16:creationId xmlns:a16="http://schemas.microsoft.com/office/drawing/2014/main" id="{CE45A5E8-0D08-B441-B57D-129D11DD53C2}"/>
              </a:ext>
            </a:extLst>
          </p:cNvPr>
          <p:cNvSpPr/>
          <p:nvPr/>
        </p:nvSpPr>
        <p:spPr>
          <a:xfrm>
            <a:off x="3005138" y="2109788"/>
            <a:ext cx="2879725" cy="63182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70D67FA7-4CC4-B409-9495-D2C956BF9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2168525"/>
            <a:ext cx="2560638" cy="4794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1113" indent="1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738"/>
              </a:spcBef>
            </a:pPr>
            <a:r>
              <a:rPr lang="tr-TR" altLang="tr-TR" sz="9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Öğrenci , ders değişikliklerini değişime  gittiği kurumda eğitimin başlamasını  takiben EN GEÇ 1 AY içinde </a:t>
            </a:r>
            <a:r>
              <a:rPr lang="tr-TR" altLang="tr-TR" sz="900" dirty="0" smtClean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9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altLang="tr-TR" sz="900" dirty="0" smtClean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A3)dilekçe formu  </a:t>
            </a:r>
            <a:r>
              <a:rPr lang="tr-TR" altLang="tr-TR" sz="9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altLang="tr-TR" sz="900" dirty="0" smtClean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 </a:t>
            </a:r>
            <a:r>
              <a:rPr lang="tr-TR" altLang="tr-TR" sz="9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Bölüm Koordinatörüne bildirir.</a:t>
            </a:r>
            <a:endParaRPr lang="tr-TR" altLang="tr-T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5E3A533C-D856-241E-9552-64B8DCC8783A}"/>
              </a:ext>
            </a:extLst>
          </p:cNvPr>
          <p:cNvSpPr/>
          <p:nvPr/>
        </p:nvSpPr>
        <p:spPr>
          <a:xfrm>
            <a:off x="3005138" y="3081338"/>
            <a:ext cx="2879725" cy="60642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id="{4124E851-5083-8183-9A2F-11C976AF1AC5}"/>
              </a:ext>
            </a:extLst>
          </p:cNvPr>
          <p:cNvSpPr/>
          <p:nvPr/>
        </p:nvSpPr>
        <p:spPr>
          <a:xfrm>
            <a:off x="3005138" y="4167188"/>
            <a:ext cx="2879725" cy="527050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562A00B7-63E5-5D9B-C0D4-E333B2DCF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3888" y="3116262"/>
            <a:ext cx="2709862" cy="563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2700" indent="-1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 dirty="0">
                <a:solidFill>
                  <a:srgbClr val="9848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Koordinatör, </a:t>
            </a:r>
            <a:r>
              <a:rPr lang="tr-TR" altLang="tr-TR" sz="900" dirty="0" smtClean="0">
                <a:solidFill>
                  <a:srgbClr val="9848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eğitime gidilen kurumda  bilgisi dahilinde öğrencinin yaptığı değişiklikleri onaylar ve  </a:t>
            </a:r>
            <a:r>
              <a:rPr lang="tr-TR" altLang="tr-TR" sz="900" dirty="0">
                <a:solidFill>
                  <a:srgbClr val="9848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 belgesinin ‘’ During Mobility ‘’ bölümünü  doldurur ve imzalar.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46B94BD0-A7CF-CAD9-579E-2D02B6268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4213225"/>
            <a:ext cx="2881312" cy="481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11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Bölüm Başkanlığı gerekli kontrolleri yaparak  LAS belgelerini imzalar ve üst yazı ile Uluslararası Ofis’e </a:t>
            </a:r>
            <a:r>
              <a:rPr lang="tr-TR" altLang="tr-TR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iletilmesini sağlar.</a:t>
            </a:r>
            <a:endParaRPr lang="tr-TR" altLang="tr-T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Düz Ok Bağlayıcısı 25">
            <a:extLst>
              <a:ext uri="{FF2B5EF4-FFF2-40B4-BE49-F238E27FC236}">
                <a16:creationId xmlns:a16="http://schemas.microsoft.com/office/drawing/2014/main" id="{4F726816-1374-CA1F-675D-005A84C137CB}"/>
              </a:ext>
            </a:extLst>
          </p:cNvPr>
          <p:cNvCxnSpPr/>
          <p:nvPr/>
        </p:nvCxnSpPr>
        <p:spPr>
          <a:xfrm>
            <a:off x="4459288" y="2759075"/>
            <a:ext cx="0" cy="274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>
            <a:extLst>
              <a:ext uri="{FF2B5EF4-FFF2-40B4-BE49-F238E27FC236}">
                <a16:creationId xmlns:a16="http://schemas.microsoft.com/office/drawing/2014/main" id="{F2DDEFD0-E2F1-AA15-AA01-BA3BA3D828B8}"/>
              </a:ext>
            </a:extLst>
          </p:cNvPr>
          <p:cNvCxnSpPr/>
          <p:nvPr/>
        </p:nvCxnSpPr>
        <p:spPr>
          <a:xfrm>
            <a:off x="4475163" y="3781425"/>
            <a:ext cx="0" cy="274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ikdörtgen 28">
            <a:extLst>
              <a:ext uri="{FF2B5EF4-FFF2-40B4-BE49-F238E27FC236}">
                <a16:creationId xmlns:a16="http://schemas.microsoft.com/office/drawing/2014/main" id="{57CB321F-FA73-B026-CEB4-650006B4D94D}"/>
              </a:ext>
            </a:extLst>
          </p:cNvPr>
          <p:cNvSpPr/>
          <p:nvPr/>
        </p:nvSpPr>
        <p:spPr>
          <a:xfrm>
            <a:off x="6908800" y="4376738"/>
            <a:ext cx="1501774" cy="936407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180E03CA-5C15-7D93-195E-A7747554ACF6}"/>
              </a:ext>
            </a:extLst>
          </p:cNvPr>
          <p:cNvSpPr/>
          <p:nvPr/>
        </p:nvSpPr>
        <p:spPr>
          <a:xfrm>
            <a:off x="6908800" y="2487613"/>
            <a:ext cx="1382713" cy="563562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02706269-DEA2-4F72-E679-CCBB78A2ED24}"/>
              </a:ext>
            </a:extLst>
          </p:cNvPr>
          <p:cNvSpPr/>
          <p:nvPr/>
        </p:nvSpPr>
        <p:spPr>
          <a:xfrm>
            <a:off x="8688388" y="2444750"/>
            <a:ext cx="1712912" cy="671513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52595077-FA8F-052F-8D59-A74637974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4518025"/>
            <a:ext cx="1452563" cy="533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Uluslararası Ofis  gerekli çalışmaları yaparak </a:t>
            </a:r>
            <a:r>
              <a:rPr lang="tr-TR" altLang="tr-TR" sz="9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‘’ During Mobility’’  belgesini Fakülte  </a:t>
            </a:r>
            <a:r>
              <a:rPr lang="tr-TR" altLang="tr-TR" sz="9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Yönetim </a:t>
            </a:r>
            <a:r>
              <a:rPr lang="tr-TR" altLang="tr-TR" sz="9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Kurulunun  </a:t>
            </a:r>
            <a:r>
              <a:rPr lang="tr-TR" altLang="tr-TR" sz="9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onayına sunar.</a:t>
            </a:r>
          </a:p>
        </p:txBody>
      </p:sp>
      <p:sp>
        <p:nvSpPr>
          <p:cNvPr id="35" name="Rectangle 5">
            <a:extLst>
              <a:ext uri="{FF2B5EF4-FFF2-40B4-BE49-F238E27FC236}">
                <a16:creationId xmlns:a16="http://schemas.microsoft.com/office/drawing/2014/main" id="{BCE10FB9-D77D-D2EE-728D-DA1AF88A3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176" y="2517775"/>
            <a:ext cx="1712912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52400" indent="50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350"/>
              </a:spcBef>
            </a:pPr>
            <a:r>
              <a:rPr lang="tr-TR" altLang="tr-TR" sz="9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Kararın bir kopyası  Uluslararası Ofis  tarafından öğrenciye  ve Öğrenci İşlerine  teslim edilir.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3D2CAEB0-9D3A-3834-87A8-F2B1B600F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1" y="2544763"/>
            <a:ext cx="1452562" cy="4492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00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50"/>
              </a:spcBef>
            </a:pPr>
            <a:r>
              <a:rPr lang="tr-TR" altLang="tr-TR" sz="900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Fakülte Yönetim  Kurulu ders  değişiklikleri için onay  verir.</a:t>
            </a:r>
          </a:p>
        </p:txBody>
      </p:sp>
      <p:cxnSp>
        <p:nvCxnSpPr>
          <p:cNvPr id="38" name="Düz Ok Bağlayıcısı 37">
            <a:extLst>
              <a:ext uri="{FF2B5EF4-FFF2-40B4-BE49-F238E27FC236}">
                <a16:creationId xmlns:a16="http://schemas.microsoft.com/office/drawing/2014/main" id="{5F6115FE-B780-97CE-7098-1A44ACB7CAFC}"/>
              </a:ext>
            </a:extLst>
          </p:cNvPr>
          <p:cNvCxnSpPr>
            <a:cxnSpLocks/>
          </p:cNvCxnSpPr>
          <p:nvPr/>
        </p:nvCxnSpPr>
        <p:spPr>
          <a:xfrm flipH="1" flipV="1">
            <a:off x="7634288" y="3198813"/>
            <a:ext cx="1587" cy="969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>
            <a:extLst>
              <a:ext uri="{FF2B5EF4-FFF2-40B4-BE49-F238E27FC236}">
                <a16:creationId xmlns:a16="http://schemas.microsoft.com/office/drawing/2014/main" id="{E64D5452-DA9F-6CAE-53A2-4D9F2B7B8A8C}"/>
              </a:ext>
            </a:extLst>
          </p:cNvPr>
          <p:cNvCxnSpPr/>
          <p:nvPr/>
        </p:nvCxnSpPr>
        <p:spPr>
          <a:xfrm>
            <a:off x="6164262" y="4528619"/>
            <a:ext cx="4810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Düz Ok Bağlayıcısı 48">
            <a:extLst>
              <a:ext uri="{FF2B5EF4-FFF2-40B4-BE49-F238E27FC236}">
                <a16:creationId xmlns:a16="http://schemas.microsoft.com/office/drawing/2014/main" id="{C7EC48D5-5874-AC07-B91A-6E73ADBB6094}"/>
              </a:ext>
            </a:extLst>
          </p:cNvPr>
          <p:cNvCxnSpPr>
            <a:cxnSpLocks/>
          </p:cNvCxnSpPr>
          <p:nvPr/>
        </p:nvCxnSpPr>
        <p:spPr>
          <a:xfrm flipV="1">
            <a:off x="8354436" y="2759075"/>
            <a:ext cx="329191" cy="10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id="{CD464A68-9988-A260-0B7B-5C801C9B8B43}"/>
              </a:ext>
            </a:extLst>
          </p:cNvPr>
          <p:cNvCxnSpPr>
            <a:cxnSpLocks/>
          </p:cNvCxnSpPr>
          <p:nvPr/>
        </p:nvCxnSpPr>
        <p:spPr>
          <a:xfrm>
            <a:off x="571500" y="6932613"/>
            <a:ext cx="6073775" cy="0"/>
          </a:xfrm>
          <a:prstGeom prst="line">
            <a:avLst/>
          </a:prstGeom>
          <a:ln w="28575">
            <a:solidFill>
              <a:srgbClr val="079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15">
            <a:extLst>
              <a:ext uri="{FF2B5EF4-FFF2-40B4-BE49-F238E27FC236}">
                <a16:creationId xmlns:a16="http://schemas.microsoft.com/office/drawing/2014/main" id="{3BAF8C51-2270-0760-6765-A31504947986}"/>
              </a:ext>
            </a:extLst>
          </p:cNvPr>
          <p:cNvSpPr/>
          <p:nvPr/>
        </p:nvSpPr>
        <p:spPr>
          <a:xfrm>
            <a:off x="363538" y="7145338"/>
            <a:ext cx="6435725" cy="87312"/>
          </a:xfrm>
          <a:prstGeom prst="rect">
            <a:avLst/>
          </a:prstGeom>
        </p:spPr>
        <p:txBody>
          <a:bodyPr lIns="0" tIns="0" rIns="0" bIns="0"/>
          <a:lstStyle>
            <a:lvl1pPr marL="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963"/>
              </a:lnSpc>
              <a:defRPr/>
            </a:pPr>
            <a:r>
              <a:rPr lang="tr-TR" altLang="tr-TR" sz="1600" b="1" dirty="0">
                <a:solidFill>
                  <a:srgbClr val="07918F"/>
                </a:solidFill>
                <a:latin typeface="+mj-lt"/>
              </a:rPr>
              <a:t>MİSAFİR KURUM (HOST INSTITUTON) DEĞİŞİM</a:t>
            </a:r>
          </a:p>
        </p:txBody>
      </p:sp>
      <p:sp>
        <p:nvSpPr>
          <p:cNvPr id="53" name="Dikdörtgen 52">
            <a:extLst>
              <a:ext uri="{FF2B5EF4-FFF2-40B4-BE49-F238E27FC236}">
                <a16:creationId xmlns:a16="http://schemas.microsoft.com/office/drawing/2014/main" id="{7F3A0AB2-31B1-5C77-FD0C-1DFE99712BA8}"/>
              </a:ext>
            </a:extLst>
          </p:cNvPr>
          <p:cNvSpPr/>
          <p:nvPr/>
        </p:nvSpPr>
        <p:spPr>
          <a:xfrm>
            <a:off x="8293100" y="6270625"/>
            <a:ext cx="2058988" cy="1036638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4" name="Rectangle 14">
            <a:extLst>
              <a:ext uri="{FF2B5EF4-FFF2-40B4-BE49-F238E27FC236}">
                <a16:creationId xmlns:a16="http://schemas.microsoft.com/office/drawing/2014/main" id="{A74767FC-B7B6-C90E-71F7-2CD013CCE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25" y="6324600"/>
            <a:ext cx="1912938" cy="9509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5B9BD5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Öğrenci 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E14FAD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Öğrenci İşleri Ofisi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00B050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Bölüm Başkanlığı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chemeClr val="accent6">
                    <a:lumMod val="50000"/>
                  </a:schemeClr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Bölüm Koordinatörü</a:t>
            </a:r>
            <a:endParaRPr lang="tr-TR" sz="800" kern="100" dirty="0">
              <a:solidFill>
                <a:schemeClr val="accent6">
                  <a:lumMod val="50000"/>
                </a:schemeClr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07918F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Staj Komisyonu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Uluslararası Ofis</a:t>
            </a:r>
            <a:endParaRPr lang="tr-TR" sz="800" kern="100" dirty="0">
              <a:solidFill>
                <a:schemeClr val="accent6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chemeClr val="accent1">
                    <a:lumMod val="50000"/>
                  </a:schemeClr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Fakülte Yönetim Kurulu / Dekanlık</a:t>
            </a:r>
            <a:endParaRPr lang="tr-TR" sz="800" kern="100" dirty="0">
              <a:solidFill>
                <a:schemeClr val="accent1">
                  <a:lumMod val="50000"/>
                </a:schemeClr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16">
            <a:extLst>
              <a:ext uri="{FF2B5EF4-FFF2-40B4-BE49-F238E27FC236}">
                <a16:creationId xmlns:a16="http://schemas.microsoft.com/office/drawing/2014/main" id="{40105C25-EAEF-DB05-C247-98464EAE8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" y="288925"/>
            <a:ext cx="2119313" cy="8112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Değişim Öğrencisi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Ders Tanıma Süreci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B37057E-C9D5-3CD5-1438-404229D27FD2}"/>
              </a:ext>
            </a:extLst>
          </p:cNvPr>
          <p:cNvSpPr/>
          <p:nvPr/>
        </p:nvSpPr>
        <p:spPr>
          <a:xfrm>
            <a:off x="8293100" y="6270625"/>
            <a:ext cx="2058988" cy="1036638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D3C6DA03-813C-C10D-14BF-B466E6061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25" y="6324600"/>
            <a:ext cx="1912938" cy="9509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5B9BD5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Öğrenci 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E14FAD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Öğrenci İşleri Ofisi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00B050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Bölüm Başkanlığı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C55A1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Bölüm Koordinatörü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07918F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Staj Komisyonu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Uluslararası Ofis</a:t>
            </a:r>
            <a:endParaRPr lang="tr-TR" sz="800" kern="100" dirty="0">
              <a:solidFill>
                <a:schemeClr val="accent6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tr-TR" sz="800" b="1" kern="100" dirty="0">
                <a:solidFill>
                  <a:srgbClr val="1F4E79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Fakülte Yönetim Kurulu / Dekanlık</a:t>
            </a:r>
            <a:endParaRPr lang="tr-TR" sz="800" kern="100" dirty="0"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Düz Bağlayıcı 3">
            <a:extLst>
              <a:ext uri="{FF2B5EF4-FFF2-40B4-BE49-F238E27FC236}">
                <a16:creationId xmlns:a16="http://schemas.microsoft.com/office/drawing/2014/main" id="{625908E0-D0AF-BE96-358E-E58D89E36732}"/>
              </a:ext>
            </a:extLst>
          </p:cNvPr>
          <p:cNvCxnSpPr>
            <a:cxnSpLocks/>
          </p:cNvCxnSpPr>
          <p:nvPr/>
        </p:nvCxnSpPr>
        <p:spPr>
          <a:xfrm>
            <a:off x="571500" y="6932613"/>
            <a:ext cx="6073775" cy="0"/>
          </a:xfrm>
          <a:prstGeom prst="line">
            <a:avLst/>
          </a:prstGeom>
          <a:ln w="28575">
            <a:solidFill>
              <a:srgbClr val="079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5">
            <a:extLst>
              <a:ext uri="{FF2B5EF4-FFF2-40B4-BE49-F238E27FC236}">
                <a16:creationId xmlns:a16="http://schemas.microsoft.com/office/drawing/2014/main" id="{8EA350C7-A339-88E4-B60E-B7F5923821F3}"/>
              </a:ext>
            </a:extLst>
          </p:cNvPr>
          <p:cNvSpPr/>
          <p:nvPr/>
        </p:nvSpPr>
        <p:spPr>
          <a:xfrm>
            <a:off x="363538" y="7145338"/>
            <a:ext cx="6435725" cy="87312"/>
          </a:xfrm>
          <a:prstGeom prst="rect">
            <a:avLst/>
          </a:prstGeom>
        </p:spPr>
        <p:txBody>
          <a:bodyPr lIns="0" tIns="0" rIns="0" bIns="0"/>
          <a:lstStyle>
            <a:lvl1pPr marL="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963"/>
              </a:lnSpc>
              <a:defRPr/>
            </a:pPr>
            <a:r>
              <a:rPr lang="tr-TR" altLang="tr-TR" sz="1600" b="1" dirty="0">
                <a:solidFill>
                  <a:srgbClr val="07918F"/>
                </a:solidFill>
                <a:latin typeface="+mj-lt"/>
              </a:rPr>
              <a:t>DEÜ İŞLETME FAKÜLTESİ (EV SAHİBİ KURUM) DÖNÜŞ</a:t>
            </a: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1A0FFA18-40F7-4C9D-FB6C-E1A80FDD2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088" y="255588"/>
            <a:ext cx="2119312" cy="811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Değişim Öğrencisi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b="1" kern="100" dirty="0">
                <a:solidFill>
                  <a:srgbClr val="07918F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Ders Tanıma Süreci</a:t>
            </a:r>
            <a:endParaRPr lang="tr-TR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D5057E7-DF55-B880-000E-B087DB6649E5}"/>
              </a:ext>
            </a:extLst>
          </p:cNvPr>
          <p:cNvSpPr/>
          <p:nvPr/>
        </p:nvSpPr>
        <p:spPr>
          <a:xfrm>
            <a:off x="320040" y="427900"/>
            <a:ext cx="502920" cy="49911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082" name="object 27">
            <a:extLst>
              <a:ext uri="{FF2B5EF4-FFF2-40B4-BE49-F238E27FC236}">
                <a16:creationId xmlns:a16="http://schemas.microsoft.com/office/drawing/2014/main" id="{0AC19212-6DAF-4625-CB6C-98D908617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11175"/>
            <a:ext cx="1428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>
                <a:solidFill>
                  <a:srgbClr val="FFFFFF"/>
                </a:solidFill>
                <a:cs typeface="Calibri" panose="020F0502020204030204" pitchFamily="34" charset="0"/>
              </a:rPr>
              <a:t>3</a:t>
            </a:r>
            <a:endParaRPr lang="tr-TR" altLang="tr-TR">
              <a:cs typeface="Calibri" panose="020F0502020204030204" pitchFamily="34" charset="0"/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8E37B5AC-EF2E-592F-7C7F-D1DB2EBE63E9}"/>
              </a:ext>
            </a:extLst>
          </p:cNvPr>
          <p:cNvSpPr/>
          <p:nvPr/>
        </p:nvSpPr>
        <p:spPr>
          <a:xfrm>
            <a:off x="1393825" y="446088"/>
            <a:ext cx="3228975" cy="61912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7172FCE4-D70D-B398-E03B-DE8EF934F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514350"/>
            <a:ext cx="3098800" cy="5508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2700" indent="4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Öğrenci , bölüm koordinatörüne derslerinin tanınması  için ekinde Transkripti ile </a:t>
            </a:r>
            <a:r>
              <a:rPr lang="tr-TR" altLang="tr-TR" sz="900" dirty="0" smtClean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birliktei(A4) dilekçe belgesini iletir. Transkriptin </a:t>
            </a:r>
            <a:r>
              <a:rPr lang="tr-TR" altLang="tr-TR" sz="9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kopyasını da Uluslararası Ofise teslim eder.</a:t>
            </a:r>
            <a:endParaRPr lang="tr-TR" altLang="tr-T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8A5C73C0-F63B-F56A-7776-CEFD49D44F6A}"/>
              </a:ext>
            </a:extLst>
          </p:cNvPr>
          <p:cNvSpPr/>
          <p:nvPr/>
        </p:nvSpPr>
        <p:spPr>
          <a:xfrm>
            <a:off x="719138" y="1497013"/>
            <a:ext cx="2994025" cy="617537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6E987D0C-5B96-31B2-E47B-32DA4B45EAAB}"/>
              </a:ext>
            </a:extLst>
          </p:cNvPr>
          <p:cNvSpPr/>
          <p:nvPr/>
        </p:nvSpPr>
        <p:spPr>
          <a:xfrm>
            <a:off x="1174750" y="2546350"/>
            <a:ext cx="2046288" cy="868363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A0D5A24A-44BB-C1DA-96D6-4328222D4C99}"/>
              </a:ext>
            </a:extLst>
          </p:cNvPr>
          <p:cNvSpPr/>
          <p:nvPr/>
        </p:nvSpPr>
        <p:spPr>
          <a:xfrm>
            <a:off x="1174750" y="3871913"/>
            <a:ext cx="2046288" cy="868362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id="{740DD22A-9775-AA23-8A20-6A9D9C53D982}"/>
              </a:ext>
            </a:extLst>
          </p:cNvPr>
          <p:cNvSpPr/>
          <p:nvPr/>
        </p:nvSpPr>
        <p:spPr>
          <a:xfrm>
            <a:off x="1174750" y="5199063"/>
            <a:ext cx="2046288" cy="868362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F066174D-0EC1-7ADD-1972-F07F9232583C}"/>
              </a:ext>
            </a:extLst>
          </p:cNvPr>
          <p:cNvSpPr/>
          <p:nvPr/>
        </p:nvSpPr>
        <p:spPr>
          <a:xfrm>
            <a:off x="4313238" y="3616325"/>
            <a:ext cx="2046287" cy="622300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id="{D964B500-3780-ED96-024F-0346EA488FD5}"/>
              </a:ext>
            </a:extLst>
          </p:cNvPr>
          <p:cNvSpPr/>
          <p:nvPr/>
        </p:nvSpPr>
        <p:spPr>
          <a:xfrm>
            <a:off x="4381500" y="5062538"/>
            <a:ext cx="1911350" cy="113982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073E3077-ADC2-7360-E42D-550AD91B6CB5}"/>
              </a:ext>
            </a:extLst>
          </p:cNvPr>
          <p:cNvSpPr/>
          <p:nvPr/>
        </p:nvSpPr>
        <p:spPr>
          <a:xfrm>
            <a:off x="7451725" y="3570288"/>
            <a:ext cx="2047875" cy="679450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3F1260A9-21EA-4FD0-0801-664F42E8AFD4}"/>
              </a:ext>
            </a:extLst>
          </p:cNvPr>
          <p:cNvSpPr/>
          <p:nvPr/>
        </p:nvSpPr>
        <p:spPr>
          <a:xfrm>
            <a:off x="7815263" y="5035550"/>
            <a:ext cx="1265237" cy="955675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224A795C-C9F6-EF0E-13E4-DDC53169E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1536700"/>
            <a:ext cx="2881312" cy="5508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11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>
                <a:solidFill>
                  <a:srgbClr val="CB6A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Koordinatör, LAS belgesinin ilgili bölümlerini öğrencinin  transkriptine uygun olarak Not dönüşüm kolonu hariç  düzenler, imzalar ve en geç 3 gün içerisinde Bölüm  Başkanlığı’na İletir.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8EADA64F-93A5-607E-5393-717D9015C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8" y="2717800"/>
            <a:ext cx="1928812" cy="5508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Bölüm Başkanlığı gerekli kontrolleri  yaptıktan sonra belgeleri imzalar ve üst  yazı ile Uluslararası Ofis’e iletir.</a:t>
            </a:r>
            <a:endParaRPr lang="tr-TR" altLang="tr-TR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71C79563-A17A-4F7A-63D4-32627B7E3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713" y="4056063"/>
            <a:ext cx="1930400" cy="5508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11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Uluslararası Ofis, öğrencinin not dönüşümlerini yapar ve </a:t>
            </a:r>
            <a:r>
              <a:rPr lang="tr-TR" altLang="tr-TR" sz="9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transcript    </a:t>
            </a:r>
            <a:r>
              <a:rPr lang="tr-TR" altLang="tr-TR" sz="9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belgesini Yönetim </a:t>
            </a:r>
            <a:r>
              <a:rPr lang="tr-TR" altLang="tr-TR" sz="9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Kurulunun onayı için iletir.</a:t>
            </a:r>
            <a:endParaRPr lang="tr-TR" altLang="tr-T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2FA45A03-FC2F-FA27-6F81-B9851F539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8" y="5360988"/>
            <a:ext cx="1928812" cy="5508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46050" indent="-31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300"/>
              </a:spcBef>
            </a:pPr>
            <a:r>
              <a:rPr lang="tr-TR" altLang="tr-TR" sz="90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Yönetim Kurulu öğrencinin yurt dışında  almış olduğu derslerin ve notların DEÜİF  tarafından tanınırlığını onaylar.</a:t>
            </a: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C6DB9E72-3F93-2747-FC09-65F4FA2EB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3743325"/>
            <a:ext cx="2105025" cy="446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2700" indent="9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 dirty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Uluslararası </a:t>
            </a:r>
            <a:r>
              <a:rPr lang="tr-TR" altLang="tr-TR" sz="900" dirty="0" smtClean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Ofis, </a:t>
            </a:r>
            <a:r>
              <a:rPr lang="tr-TR" altLang="tr-TR" sz="900" dirty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tüm yönetim kurulu kararlarının bir örneğini </a:t>
            </a:r>
            <a:r>
              <a:rPr lang="tr-TR" altLang="tr-TR" sz="900" dirty="0" smtClean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dosyalar.</a:t>
            </a:r>
            <a:endParaRPr lang="tr-TR" altLang="tr-TR" sz="900" dirty="0">
              <a:solidFill>
                <a:srgbClr val="F79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74707432-5F33-DE11-0D67-A538BE7B1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50" y="5172075"/>
            <a:ext cx="1574800" cy="9509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11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Öğrenci İşleri </a:t>
            </a:r>
            <a:r>
              <a:rPr lang="tr-TR" altLang="tr-TR" sz="9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eşlenirliği ve not dönüşümü yapılan dersleri  </a:t>
            </a:r>
            <a:r>
              <a:rPr lang="tr-TR" altLang="tr-TR" sz="9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öğrencinin  transkriptine işler. </a:t>
            </a:r>
            <a:r>
              <a:rPr lang="tr-TR" altLang="tr-TR" sz="900" dirty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Uluslararası Ofis öğrenci ile ilgili tüm belgeleri Öğrenci İşlerine dosyasına konmak üzere teslim eder.</a:t>
            </a:r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DC278452-1E90-F9D3-A19F-65E4D9C35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3752850"/>
            <a:ext cx="1930400" cy="5508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Öğrenci  </a:t>
            </a:r>
            <a:r>
              <a:rPr lang="tr-TR" altLang="tr-TR" sz="900" dirty="0" smtClean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yönetim kurulu kararı ve transcript belgesi  ile birlikte  </a:t>
            </a:r>
            <a:r>
              <a:rPr lang="tr-TR" altLang="tr-TR" sz="9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Rektörlüğe  başvurur.</a:t>
            </a:r>
            <a:endParaRPr lang="tr-TR" altLang="tr-T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406A089B-622B-CA16-0972-156444DE5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0" y="5208588"/>
            <a:ext cx="1084263" cy="5508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00"/>
              </a:spcBef>
            </a:pPr>
            <a:r>
              <a:rPr lang="tr-TR" altLang="tr-TR" sz="900">
                <a:latin typeface="Arial" panose="020B0604020202020204" pitchFamily="34" charset="0"/>
                <a:cs typeface="Arial" panose="020B0604020202020204" pitchFamily="34" charset="0"/>
              </a:rPr>
              <a:t>Hibeli / hibesiz  değişime giden  tüm öğrenciler  aynı  süreçlerden geçer.</a:t>
            </a:r>
          </a:p>
        </p:txBody>
      </p:sp>
      <p:cxnSp>
        <p:nvCxnSpPr>
          <p:cNvPr id="33" name="Düz Ok Bağlayıcısı 32">
            <a:extLst>
              <a:ext uri="{FF2B5EF4-FFF2-40B4-BE49-F238E27FC236}">
                <a16:creationId xmlns:a16="http://schemas.microsoft.com/office/drawing/2014/main" id="{A64B84C8-D204-ED03-6E5E-4A7EFC486297}"/>
              </a:ext>
            </a:extLst>
          </p:cNvPr>
          <p:cNvCxnSpPr/>
          <p:nvPr/>
        </p:nvCxnSpPr>
        <p:spPr>
          <a:xfrm>
            <a:off x="2221965" y="1127736"/>
            <a:ext cx="1" cy="313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>
            <a:extLst>
              <a:ext uri="{FF2B5EF4-FFF2-40B4-BE49-F238E27FC236}">
                <a16:creationId xmlns:a16="http://schemas.microsoft.com/office/drawing/2014/main" id="{379983F5-2CB1-E865-CA9A-1F5E3D1EDB60}"/>
              </a:ext>
            </a:extLst>
          </p:cNvPr>
          <p:cNvCxnSpPr/>
          <p:nvPr/>
        </p:nvCxnSpPr>
        <p:spPr>
          <a:xfrm>
            <a:off x="2216150" y="2114550"/>
            <a:ext cx="0" cy="35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>
            <a:extLst>
              <a:ext uri="{FF2B5EF4-FFF2-40B4-BE49-F238E27FC236}">
                <a16:creationId xmlns:a16="http://schemas.microsoft.com/office/drawing/2014/main" id="{91332CC3-18A5-2C23-2D27-6F6037F9E45A}"/>
              </a:ext>
            </a:extLst>
          </p:cNvPr>
          <p:cNvCxnSpPr/>
          <p:nvPr/>
        </p:nvCxnSpPr>
        <p:spPr>
          <a:xfrm>
            <a:off x="2216150" y="3411538"/>
            <a:ext cx="0" cy="35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>
            <a:extLst>
              <a:ext uri="{FF2B5EF4-FFF2-40B4-BE49-F238E27FC236}">
                <a16:creationId xmlns:a16="http://schemas.microsoft.com/office/drawing/2014/main" id="{73B14F72-98C4-5684-2C2B-D09D35564793}"/>
              </a:ext>
            </a:extLst>
          </p:cNvPr>
          <p:cNvCxnSpPr/>
          <p:nvPr/>
        </p:nvCxnSpPr>
        <p:spPr>
          <a:xfrm>
            <a:off x="2190750" y="4740275"/>
            <a:ext cx="0" cy="35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>
            <a:extLst>
              <a:ext uri="{FF2B5EF4-FFF2-40B4-BE49-F238E27FC236}">
                <a16:creationId xmlns:a16="http://schemas.microsoft.com/office/drawing/2014/main" id="{4FC13F91-63F1-A6A3-DEEA-95835167334E}"/>
              </a:ext>
            </a:extLst>
          </p:cNvPr>
          <p:cNvCxnSpPr/>
          <p:nvPr/>
        </p:nvCxnSpPr>
        <p:spPr>
          <a:xfrm>
            <a:off x="8448675" y="3111500"/>
            <a:ext cx="0" cy="35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>
            <a:extLst>
              <a:ext uri="{FF2B5EF4-FFF2-40B4-BE49-F238E27FC236}">
                <a16:creationId xmlns:a16="http://schemas.microsoft.com/office/drawing/2014/main" id="{9B7E0671-66FC-CAE1-644E-87703E938FC0}"/>
              </a:ext>
            </a:extLst>
          </p:cNvPr>
          <p:cNvCxnSpPr/>
          <p:nvPr/>
        </p:nvCxnSpPr>
        <p:spPr>
          <a:xfrm>
            <a:off x="939800" y="677863"/>
            <a:ext cx="2936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>
            <a:extLst>
              <a:ext uri="{FF2B5EF4-FFF2-40B4-BE49-F238E27FC236}">
                <a16:creationId xmlns:a16="http://schemas.microsoft.com/office/drawing/2014/main" id="{1AC795DB-5F14-5DB6-90A9-7E55177E2F00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8470900" y="4303713"/>
            <a:ext cx="0" cy="303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>
            <a:extLst>
              <a:ext uri="{FF2B5EF4-FFF2-40B4-BE49-F238E27FC236}">
                <a16:creationId xmlns:a16="http://schemas.microsoft.com/office/drawing/2014/main" id="{49837068-B793-655A-E06A-1047211DAFA6}"/>
              </a:ext>
            </a:extLst>
          </p:cNvPr>
          <p:cNvCxnSpPr/>
          <p:nvPr/>
        </p:nvCxnSpPr>
        <p:spPr>
          <a:xfrm>
            <a:off x="6569075" y="5632450"/>
            <a:ext cx="882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>
            <a:extLst>
              <a:ext uri="{FF2B5EF4-FFF2-40B4-BE49-F238E27FC236}">
                <a16:creationId xmlns:a16="http://schemas.microsoft.com/office/drawing/2014/main" id="{B9B6A37A-96C0-BCF7-8CBE-F69E0E3B8642}"/>
              </a:ext>
            </a:extLst>
          </p:cNvPr>
          <p:cNvCxnSpPr/>
          <p:nvPr/>
        </p:nvCxnSpPr>
        <p:spPr>
          <a:xfrm>
            <a:off x="3389313" y="5632450"/>
            <a:ext cx="696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Düz Ok Bağlayıcısı 46">
            <a:extLst>
              <a:ext uri="{FF2B5EF4-FFF2-40B4-BE49-F238E27FC236}">
                <a16:creationId xmlns:a16="http://schemas.microsoft.com/office/drawing/2014/main" id="{D000A05E-7FD3-2B2E-226E-A508B36EF391}"/>
              </a:ext>
            </a:extLst>
          </p:cNvPr>
          <p:cNvCxnSpPr/>
          <p:nvPr/>
        </p:nvCxnSpPr>
        <p:spPr>
          <a:xfrm flipV="1">
            <a:off x="5322888" y="4416425"/>
            <a:ext cx="0" cy="501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1" name="Metin kutusu 47">
            <a:extLst>
              <a:ext uri="{FF2B5EF4-FFF2-40B4-BE49-F238E27FC236}">
                <a16:creationId xmlns:a16="http://schemas.microsoft.com/office/drawing/2014/main" id="{2111EBDD-6EFB-4EAC-C517-579EB53FC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8488" y="4641850"/>
            <a:ext cx="771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tr-TR" altLang="tr-TR" sz="1200"/>
              <a:t>EVET</a:t>
            </a:r>
            <a:endParaRPr lang="tr-TR" altLang="tr-TR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95C8194-5180-71FB-A5A2-5BC0DC68DD92}"/>
              </a:ext>
            </a:extLst>
          </p:cNvPr>
          <p:cNvSpPr/>
          <p:nvPr/>
        </p:nvSpPr>
        <p:spPr>
          <a:xfrm>
            <a:off x="8196412" y="2503314"/>
            <a:ext cx="502920" cy="49911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115" name="object 27">
            <a:extLst>
              <a:ext uri="{FF2B5EF4-FFF2-40B4-BE49-F238E27FC236}">
                <a16:creationId xmlns:a16="http://schemas.microsoft.com/office/drawing/2014/main" id="{0CF7735E-1CDD-8320-D2E2-C179EE2AB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7238" y="2581275"/>
            <a:ext cx="14128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>
                <a:solidFill>
                  <a:srgbClr val="FFFFFF"/>
                </a:solidFill>
                <a:cs typeface="Calibri" panose="020F0502020204030204" pitchFamily="34" charset="0"/>
              </a:rPr>
              <a:t>4</a:t>
            </a:r>
            <a:endParaRPr lang="tr-TR" altLang="tr-TR">
              <a:cs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544</Words>
  <Application>Microsoft Office PowerPoint</Application>
  <PresentationFormat>Custom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Calibri</vt:lpstr>
      <vt:lpstr>Gulim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İrem Bidarcan</dc:creator>
  <cp:keywords/>
  <cp:lastModifiedBy>user</cp:lastModifiedBy>
  <cp:revision>20</cp:revision>
  <dcterms:modified xsi:type="dcterms:W3CDTF">2024-05-29T12:17:53Z</dcterms:modified>
</cp:coreProperties>
</file>