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6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6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66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5364" y="108204"/>
            <a:ext cx="445008" cy="4480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183" y="134411"/>
            <a:ext cx="710763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66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912297" y="162969"/>
            <a:ext cx="222543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Öğrenci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,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transcript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ve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davet mektubu </a:t>
            </a:r>
            <a:r>
              <a:rPr sz="900" spc="-5" dirty="0" err="1">
                <a:solidFill>
                  <a:srgbClr val="558ED5"/>
                </a:solidFill>
                <a:latin typeface="Calibri"/>
                <a:cs typeface="Calibri"/>
              </a:rPr>
              <a:t>ile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558ED5"/>
                </a:solidFill>
                <a:latin typeface="Calibri"/>
                <a:cs typeface="Calibri"/>
              </a:rPr>
              <a:t>birlikte</a:t>
            </a:r>
            <a:r>
              <a:rPr lang="tr-TR" sz="900" spc="-5" dirty="0" smtClean="0">
                <a:solidFill>
                  <a:srgbClr val="558ED5"/>
                </a:solidFill>
                <a:latin typeface="Calibri"/>
                <a:cs typeface="Calibri"/>
              </a:rPr>
              <a:t> bölüm </a:t>
            </a:r>
            <a:r>
              <a:rPr sz="900" spc="10" dirty="0" smtClean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558ED5"/>
                </a:solidFill>
                <a:latin typeface="Calibri"/>
                <a:cs typeface="Calibri"/>
              </a:rPr>
              <a:t>koordinatö</a:t>
            </a:r>
            <a:r>
              <a:rPr lang="tr-TR" sz="900" spc="-5" dirty="0" smtClean="0">
                <a:solidFill>
                  <a:srgbClr val="558ED5"/>
                </a:solidFill>
                <a:latin typeface="Calibri"/>
                <a:cs typeface="Calibri"/>
              </a:rPr>
              <a:t>rüne </a:t>
            </a:r>
            <a:r>
              <a:rPr sz="900" spc="5" dirty="0" smtClean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başvurur.</a:t>
            </a:r>
            <a:endParaRPr sz="900" dirty="0">
              <a:latin typeface="Calibri"/>
              <a:cs typeface="Calibri"/>
            </a:endParaRPr>
          </a:p>
          <a:p>
            <a:pPr marL="22860" marR="17145" algn="ctr">
              <a:lnSpc>
                <a:spcPct val="100000"/>
              </a:lnSpc>
            </a:pP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Koordinatör</a:t>
            </a:r>
            <a:r>
              <a:rPr sz="900" spc="17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öğrenci</a:t>
            </a:r>
            <a:r>
              <a:rPr sz="900" spc="1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ile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birlikte</a:t>
            </a:r>
            <a:r>
              <a:rPr sz="900" spc="4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Learning </a:t>
            </a:r>
            <a:r>
              <a:rPr sz="900" spc="-18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Agreement</a:t>
            </a:r>
            <a:r>
              <a:rPr sz="900" spc="2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for</a:t>
            </a:r>
            <a:r>
              <a:rPr sz="900" spc="-2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Traineeship</a:t>
            </a:r>
            <a:r>
              <a:rPr sz="900" spc="2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(LAT) </a:t>
            </a:r>
            <a:r>
              <a:rPr sz="900" spc="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belgelsinin</a:t>
            </a:r>
            <a:r>
              <a:rPr sz="900" spc="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ilgili</a:t>
            </a:r>
            <a:r>
              <a:rPr sz="900" spc="2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bölümlerini</a:t>
            </a:r>
            <a:r>
              <a:rPr sz="900" spc="3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doldurarak 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imzalar.</a:t>
            </a:r>
            <a:endParaRPr sz="900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7246" y="2207659"/>
            <a:ext cx="3661941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LAT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belgesini</a:t>
            </a:r>
            <a:r>
              <a:rPr sz="900" spc="4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558ED5"/>
                </a:solidFill>
                <a:latin typeface="Calibri"/>
                <a:cs typeface="Calibri"/>
              </a:rPr>
              <a:t>Fakülte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rgbClr val="558ED5"/>
                </a:solidFill>
                <a:latin typeface="Calibri"/>
                <a:cs typeface="Calibri"/>
              </a:rPr>
              <a:t>Uluslararası Ofisine </a:t>
            </a:r>
            <a:r>
              <a:rPr sz="900" spc="25" dirty="0" smtClean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teslim</a:t>
            </a:r>
            <a:r>
              <a:rPr sz="900" spc="2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eder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.</a:t>
            </a:r>
            <a:r>
              <a:rPr sz="900" spc="-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Ofis </a:t>
            </a:r>
            <a:r>
              <a:rPr sz="900" spc="-5" dirty="0" err="1" smtClean="0">
                <a:solidFill>
                  <a:schemeClr val="accent6"/>
                </a:solidFill>
                <a:latin typeface="Calibri"/>
                <a:cs typeface="Calibri"/>
              </a:rPr>
              <a:t>gerekli</a:t>
            </a:r>
            <a:r>
              <a:rPr sz="900" spc="30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kontrolleri</a:t>
            </a:r>
            <a:r>
              <a:rPr sz="900" spc="3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yaptıktan</a:t>
            </a:r>
            <a:r>
              <a:rPr sz="900" spc="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sonra</a:t>
            </a:r>
            <a:r>
              <a:rPr sz="900" spc="-1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chemeClr val="accent6"/>
                </a:solidFill>
                <a:latin typeface="Calibri"/>
                <a:cs typeface="Calibri"/>
              </a:rPr>
              <a:t>belgeleri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chemeClr val="accent6"/>
                </a:solidFill>
                <a:latin typeface="Calibri"/>
                <a:cs typeface="Calibri"/>
              </a:rPr>
              <a:t>paraflar</a:t>
            </a:r>
            <a:r>
              <a:rPr sz="900" spc="-20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chemeClr val="accent6"/>
                </a:solidFill>
                <a:latin typeface="Calibri"/>
                <a:cs typeface="Calibri"/>
              </a:rPr>
              <a:t>ve</a:t>
            </a:r>
            <a:r>
              <a:rPr sz="900" spc="1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chemeClr val="accent6"/>
                </a:solidFill>
                <a:latin typeface="Calibri"/>
                <a:cs typeface="Calibri"/>
              </a:rPr>
              <a:t>öğrenci</a:t>
            </a: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ye karşı kuruma </a:t>
            </a:r>
            <a:r>
              <a:rPr lang="tr-TR" sz="900" dirty="0" smtClean="0">
                <a:solidFill>
                  <a:schemeClr val="accent6"/>
                </a:solidFill>
                <a:latin typeface="Calibri"/>
                <a:cs typeface="Calibri"/>
              </a:rPr>
              <a:t>imzaya göndermesi için iletir. </a:t>
            </a:r>
          </a:p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 err="1" smtClean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, LAT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belgesini</a:t>
            </a:r>
            <a:r>
              <a:rPr sz="900" spc="4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onay</a:t>
            </a:r>
            <a:r>
              <a:rPr sz="900" spc="-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için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değişime</a:t>
            </a:r>
            <a:r>
              <a:rPr sz="900" spc="3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gideceği</a:t>
            </a:r>
            <a:r>
              <a:rPr sz="900" spc="3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kuruma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gönderir.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2415" y="3456797"/>
            <a:ext cx="126619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>
                <a:solidFill>
                  <a:srgbClr val="558ED5"/>
                </a:solidFill>
                <a:latin typeface="Calibri"/>
                <a:cs typeface="Calibri"/>
              </a:rPr>
              <a:t>Öğrenci, stajının kayıt altına alınması A1, A2 dilekçe belgesinin ekinde LAT belgesi ile birlikte </a:t>
            </a:r>
            <a:r>
              <a:rPr lang="tr-TR" sz="900" spc="-5" dirty="0" smtClean="0">
                <a:solidFill>
                  <a:srgbClr val="558ED5"/>
                </a:solidFill>
                <a:latin typeface="Calibri"/>
                <a:cs typeface="Calibri"/>
              </a:rPr>
              <a:t>Uluslararası Ofis’e </a:t>
            </a:r>
            <a:r>
              <a:rPr lang="tr-TR" sz="900" spc="-5" dirty="0" smtClean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lang="tr-TR" sz="900" spc="-5" dirty="0">
                <a:solidFill>
                  <a:srgbClr val="558ED5"/>
                </a:solidFill>
                <a:latin typeface="Calibri"/>
                <a:cs typeface="Calibri"/>
              </a:rPr>
              <a:t>başvurur.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69900" y="3593957"/>
            <a:ext cx="12045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" algn="just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Uluslararası</a:t>
            </a:r>
            <a:r>
              <a:rPr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chemeClr val="accent6"/>
                </a:solidFill>
                <a:latin typeface="Calibri"/>
                <a:cs typeface="Calibri"/>
              </a:rPr>
              <a:t>Ofis</a:t>
            </a: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,</a:t>
            </a:r>
            <a:r>
              <a:rPr sz="900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Öğrenci </a:t>
            </a:r>
            <a:r>
              <a:rPr sz="900" spc="-19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İşleri Ofisi’ne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Staja Giden </a:t>
            </a:r>
            <a:r>
              <a:rPr sz="900" spc="-19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Öğrencisi Listesini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iletir.</a:t>
            </a:r>
            <a:endParaRPr sz="900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26945" y="4791043"/>
            <a:ext cx="248666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 İşleri,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lang="tr-TR" sz="900" spc="-5" dirty="0">
                <a:solidFill>
                  <a:srgbClr val="CC00CC"/>
                </a:solidFill>
                <a:latin typeface="Calibri"/>
                <a:cs typeface="Calibri"/>
              </a:rPr>
              <a:t>öğrenciyi stajının sayılıp sayılamayacağını ve diploma eki ve not döküm belgelerine nasıl işleneceği konusunda bilgi verir.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17331" y="4585053"/>
            <a:ext cx="83693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Yönetim Kurulu 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Öğrenciye ilgili 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d</a:t>
            </a:r>
            <a:r>
              <a:rPr sz="900" spc="5" dirty="0">
                <a:solidFill>
                  <a:srgbClr val="254061"/>
                </a:solidFill>
                <a:latin typeface="Calibri"/>
                <a:cs typeface="Calibri"/>
              </a:rPr>
              <a:t>ö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ne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m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h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kl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rını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n 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saklı tutulması 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ve </a:t>
            </a:r>
            <a:r>
              <a:rPr sz="900" spc="-190" dirty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254061"/>
                </a:solidFill>
                <a:latin typeface="Calibri"/>
                <a:cs typeface="Calibri"/>
              </a:rPr>
              <a:t>staj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254061"/>
                </a:solidFill>
                <a:latin typeface="Calibri"/>
                <a:cs typeface="Calibri"/>
              </a:rPr>
              <a:t>tanı</a:t>
            </a:r>
            <a:r>
              <a:rPr lang="tr-TR" sz="900" spc="-5" dirty="0" smtClean="0">
                <a:solidFill>
                  <a:srgbClr val="254061"/>
                </a:solidFill>
                <a:latin typeface="Calibri"/>
                <a:cs typeface="Calibri"/>
              </a:rPr>
              <a:t>nırlığının </a:t>
            </a:r>
            <a:r>
              <a:rPr sz="900" spc="-5" dirty="0" smtClean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dirty="0" smtClean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rgbClr val="254061"/>
                </a:solidFill>
                <a:latin typeface="Calibri"/>
                <a:cs typeface="Calibri"/>
              </a:rPr>
              <a:t>sağlanması </a:t>
            </a:r>
            <a:r>
              <a:rPr sz="900" spc="10" dirty="0" smtClean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için </a:t>
            </a:r>
            <a:r>
              <a:rPr sz="900" dirty="0">
                <a:solidFill>
                  <a:srgbClr val="254061"/>
                </a:solidFill>
                <a:latin typeface="Calibri"/>
                <a:cs typeface="Calibri"/>
              </a:rPr>
              <a:t> onay</a:t>
            </a:r>
            <a:r>
              <a:rPr sz="900" spc="-25" dirty="0">
                <a:solidFill>
                  <a:srgbClr val="254061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54061"/>
                </a:solidFill>
                <a:latin typeface="Calibri"/>
                <a:cs typeface="Calibri"/>
              </a:rPr>
              <a:t>verir.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19721" y="4565392"/>
            <a:ext cx="561372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Fakülte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Yönetim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Kurulu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Ka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r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r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ı</a:t>
            </a:r>
            <a:r>
              <a:rPr sz="900" spc="-3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, </a:t>
            </a:r>
            <a:r>
              <a:rPr lang="tr-TR" sz="900" spc="-10" dirty="0" smtClean="0">
                <a:solidFill>
                  <a:srgbClr val="CC00CC"/>
                </a:solidFill>
                <a:latin typeface="Calibri"/>
                <a:cs typeface="Calibri"/>
              </a:rPr>
              <a:t>Uluslararası </a:t>
            </a:r>
            <a:r>
              <a:rPr sz="900" dirty="0" smtClean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CC00CC"/>
                </a:solidFill>
                <a:latin typeface="Calibri"/>
                <a:cs typeface="Calibri"/>
              </a:rPr>
              <a:t>Ofis</a:t>
            </a:r>
            <a:r>
              <a:rPr lang="tr-TR" sz="900" spc="-5" dirty="0" smtClean="0">
                <a:solidFill>
                  <a:srgbClr val="CC00CC"/>
                </a:solidFill>
                <a:latin typeface="Calibri"/>
                <a:cs typeface="Calibri"/>
              </a:rPr>
              <a:t>‘e </a:t>
            </a:r>
            <a:r>
              <a:rPr sz="900" spc="-5" dirty="0" smtClean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rgbClr val="CC00CC"/>
                </a:solidFill>
                <a:latin typeface="Calibri"/>
                <a:cs typeface="Calibri"/>
              </a:rPr>
              <a:t>iletilir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25279" y="4791043"/>
            <a:ext cx="9944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Öğrenci,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Yönetim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Kurulu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kararı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ve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LAT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belgesi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ile</a:t>
            </a:r>
            <a:r>
              <a:rPr sz="900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birlikte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R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ekt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ö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rlüğ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e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ş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urur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6116" y="3698748"/>
            <a:ext cx="472439" cy="472439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7952340" y="377001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195" y="239268"/>
            <a:ext cx="472439" cy="472439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972709" y="31157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27481" y="1330732"/>
            <a:ext cx="19215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>
                <a:solidFill>
                  <a:srgbClr val="558ED5"/>
                </a:solidFill>
                <a:latin typeface="Calibri"/>
                <a:cs typeface="Calibri"/>
              </a:rPr>
              <a:t>Koordinatör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LAT</a:t>
            </a:r>
            <a:r>
              <a:rPr sz="900" spc="-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belgesini</a:t>
            </a:r>
            <a:r>
              <a:rPr sz="900" spc="4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Bölüm</a:t>
            </a:r>
            <a:r>
              <a:rPr sz="900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Başkanı’na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sunar,</a:t>
            </a:r>
            <a:r>
              <a:rPr sz="900" spc="-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Bölüm</a:t>
            </a:r>
            <a:r>
              <a:rPr sz="9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Başkanı gerekli</a:t>
            </a:r>
            <a:r>
              <a:rPr sz="9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kontrolleri 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yaptıktan</a:t>
            </a:r>
            <a:r>
              <a:rPr sz="900" spc="-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sonra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belgeleri</a:t>
            </a:r>
            <a:r>
              <a:rPr sz="900" spc="3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imzalar.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72984" y="1280036"/>
            <a:ext cx="2877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Staj,</a:t>
            </a:r>
            <a:r>
              <a:rPr sz="900" spc="-2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İsteğe</a:t>
            </a:r>
            <a:r>
              <a:rPr sz="900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Bağlıı/Zorunlu</a:t>
            </a:r>
            <a:r>
              <a:rPr sz="900" spc="4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kapsamında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değerlendirilmesi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için öğrenci,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LAT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belgesi</a:t>
            </a:r>
            <a:r>
              <a:rPr sz="900" spc="3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ve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 davet</a:t>
            </a:r>
            <a:r>
              <a:rPr sz="900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mektubunun</a:t>
            </a:r>
            <a:r>
              <a:rPr sz="900" spc="3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bir</a:t>
            </a:r>
            <a:r>
              <a:rPr sz="900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kopyasını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</a:t>
            </a:r>
            <a:r>
              <a:rPr sz="900" spc="-2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komisyonunun</a:t>
            </a:r>
            <a:r>
              <a:rPr sz="900" spc="4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onayına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sunar.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Bir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adet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</a:t>
            </a:r>
            <a:r>
              <a:rPr sz="900" spc="-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dosyası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edinir.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(Bkz.</a:t>
            </a:r>
            <a:r>
              <a:rPr sz="900" spc="-4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İsteğe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Bağlı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ve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 Zorunlu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Yönergeleri)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54881320-C541-4335-7B11-19C827F6D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13" y="145876"/>
            <a:ext cx="2119312" cy="811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Staj 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Dikdörtgen 65">
            <a:extLst>
              <a:ext uri="{FF2B5EF4-FFF2-40B4-BE49-F238E27FC236}">
                <a16:creationId xmlns:a16="http://schemas.microsoft.com/office/drawing/2014/main" id="{97AEC090-2309-14F9-A9B4-5863E6F6AC88}"/>
              </a:ext>
            </a:extLst>
          </p:cNvPr>
          <p:cNvSpPr/>
          <p:nvPr/>
        </p:nvSpPr>
        <p:spPr>
          <a:xfrm>
            <a:off x="1965356" y="118253"/>
            <a:ext cx="2119312" cy="84836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273D09B3-F435-7B8C-94CC-DBA3BE8A88D8}"/>
              </a:ext>
            </a:extLst>
          </p:cNvPr>
          <p:cNvSpPr/>
          <p:nvPr/>
        </p:nvSpPr>
        <p:spPr>
          <a:xfrm>
            <a:off x="2011425" y="1330732"/>
            <a:ext cx="2027176" cy="57404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AC842BFA-BADE-C62E-3D40-4DCAFBD3E9FB}"/>
              </a:ext>
            </a:extLst>
          </p:cNvPr>
          <p:cNvSpPr/>
          <p:nvPr/>
        </p:nvSpPr>
        <p:spPr>
          <a:xfrm>
            <a:off x="1191660" y="2170016"/>
            <a:ext cx="3685140" cy="80299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Dikdörtgen 69">
            <a:extLst>
              <a:ext uri="{FF2B5EF4-FFF2-40B4-BE49-F238E27FC236}">
                <a16:creationId xmlns:a16="http://schemas.microsoft.com/office/drawing/2014/main" id="{1A6FC078-03A4-080E-F705-B3035DFE7D52}"/>
              </a:ext>
            </a:extLst>
          </p:cNvPr>
          <p:cNvSpPr/>
          <p:nvPr/>
        </p:nvSpPr>
        <p:spPr>
          <a:xfrm>
            <a:off x="3056966" y="3384986"/>
            <a:ext cx="1430464" cy="91109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27F948ED-96BB-078B-58D2-3C971C0B09F8}"/>
              </a:ext>
            </a:extLst>
          </p:cNvPr>
          <p:cNvSpPr/>
          <p:nvPr/>
        </p:nvSpPr>
        <p:spPr>
          <a:xfrm>
            <a:off x="1460278" y="3384986"/>
            <a:ext cx="1430464" cy="91109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B5F2EF03-0378-D375-79DC-86FB985C58D5}"/>
              </a:ext>
            </a:extLst>
          </p:cNvPr>
          <p:cNvSpPr/>
          <p:nvPr/>
        </p:nvSpPr>
        <p:spPr>
          <a:xfrm>
            <a:off x="1691513" y="4727575"/>
            <a:ext cx="2666999" cy="62796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FD76873F-3340-88AA-A3ED-3B745025ED6F}"/>
              </a:ext>
            </a:extLst>
          </p:cNvPr>
          <p:cNvSpPr/>
          <p:nvPr/>
        </p:nvSpPr>
        <p:spPr>
          <a:xfrm>
            <a:off x="5672984" y="1236828"/>
            <a:ext cx="2908020" cy="667944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4" name="Dikdörtgen 73">
            <a:extLst>
              <a:ext uri="{FF2B5EF4-FFF2-40B4-BE49-F238E27FC236}">
                <a16:creationId xmlns:a16="http://schemas.microsoft.com/office/drawing/2014/main" id="{561360B6-4D4D-96D0-42A9-5A2E78BD4C86}"/>
              </a:ext>
            </a:extLst>
          </p:cNvPr>
          <p:cNvSpPr/>
          <p:nvPr/>
        </p:nvSpPr>
        <p:spPr>
          <a:xfrm>
            <a:off x="6322883" y="4511517"/>
            <a:ext cx="762000" cy="113259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35CF1C21-5599-04A8-88C2-BA1DEECA7315}"/>
              </a:ext>
            </a:extLst>
          </p:cNvPr>
          <p:cNvSpPr/>
          <p:nvPr/>
        </p:nvSpPr>
        <p:spPr>
          <a:xfrm>
            <a:off x="4957751" y="4531165"/>
            <a:ext cx="956089" cy="106468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Dikdörtgen 75">
            <a:extLst>
              <a:ext uri="{FF2B5EF4-FFF2-40B4-BE49-F238E27FC236}">
                <a16:creationId xmlns:a16="http://schemas.microsoft.com/office/drawing/2014/main" id="{D3D7397E-967E-3591-DFEF-945CBB645BC5}"/>
              </a:ext>
            </a:extLst>
          </p:cNvPr>
          <p:cNvSpPr/>
          <p:nvPr/>
        </p:nvSpPr>
        <p:spPr>
          <a:xfrm>
            <a:off x="7518827" y="4727575"/>
            <a:ext cx="1000862" cy="6826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1" name="Düz Ok Bağlayıcısı 80">
            <a:extLst>
              <a:ext uri="{FF2B5EF4-FFF2-40B4-BE49-F238E27FC236}">
                <a16:creationId xmlns:a16="http://schemas.microsoft.com/office/drawing/2014/main" id="{7A5CEC8D-0025-171B-B062-DDF60A9104B2}"/>
              </a:ext>
            </a:extLst>
          </p:cNvPr>
          <p:cNvCxnSpPr>
            <a:stCxn id="66" idx="2"/>
            <a:endCxn id="68" idx="0"/>
          </p:cNvCxnSpPr>
          <p:nvPr/>
        </p:nvCxnSpPr>
        <p:spPr>
          <a:xfrm>
            <a:off x="3025012" y="966613"/>
            <a:ext cx="1" cy="364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Ok Bağlayıcısı 83">
            <a:extLst>
              <a:ext uri="{FF2B5EF4-FFF2-40B4-BE49-F238E27FC236}">
                <a16:creationId xmlns:a16="http://schemas.microsoft.com/office/drawing/2014/main" id="{DCC12E0A-A909-8EFC-1E83-819FFD97AB6F}"/>
              </a:ext>
            </a:extLst>
          </p:cNvPr>
          <p:cNvCxnSpPr>
            <a:cxnSpLocks/>
            <a:stCxn id="68" idx="2"/>
            <a:endCxn id="69" idx="0"/>
          </p:cNvCxnSpPr>
          <p:nvPr/>
        </p:nvCxnSpPr>
        <p:spPr>
          <a:xfrm>
            <a:off x="3025013" y="1904772"/>
            <a:ext cx="9217" cy="265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Düz Ok Bağlayıcısı 85">
            <a:extLst>
              <a:ext uri="{FF2B5EF4-FFF2-40B4-BE49-F238E27FC236}">
                <a16:creationId xmlns:a16="http://schemas.microsoft.com/office/drawing/2014/main" id="{DEF9AEB9-A120-05F9-6EA7-42F601C76AEC}"/>
              </a:ext>
            </a:extLst>
          </p:cNvPr>
          <p:cNvCxnSpPr>
            <a:cxnSpLocks/>
          </p:cNvCxnSpPr>
          <p:nvPr/>
        </p:nvCxnSpPr>
        <p:spPr>
          <a:xfrm>
            <a:off x="2175510" y="3017466"/>
            <a:ext cx="0" cy="304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Düz Ok Bağlayıcısı 87">
            <a:extLst>
              <a:ext uri="{FF2B5EF4-FFF2-40B4-BE49-F238E27FC236}">
                <a16:creationId xmlns:a16="http://schemas.microsoft.com/office/drawing/2014/main" id="{1027A94F-CF26-BD9A-65C4-D1D026C56945}"/>
              </a:ext>
            </a:extLst>
          </p:cNvPr>
          <p:cNvCxnSpPr>
            <a:cxnSpLocks/>
          </p:cNvCxnSpPr>
          <p:nvPr/>
        </p:nvCxnSpPr>
        <p:spPr>
          <a:xfrm>
            <a:off x="3772197" y="3017466"/>
            <a:ext cx="0" cy="30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Düz Ok Bağlayıcısı 90">
            <a:extLst>
              <a:ext uri="{FF2B5EF4-FFF2-40B4-BE49-F238E27FC236}">
                <a16:creationId xmlns:a16="http://schemas.microsoft.com/office/drawing/2014/main" id="{32FB44EB-8C77-96D9-1F81-4062156B18A2}"/>
              </a:ext>
            </a:extLst>
          </p:cNvPr>
          <p:cNvCxnSpPr>
            <a:cxnSpLocks/>
          </p:cNvCxnSpPr>
          <p:nvPr/>
        </p:nvCxnSpPr>
        <p:spPr>
          <a:xfrm>
            <a:off x="2286000" y="4296081"/>
            <a:ext cx="0" cy="352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Düz Ok Bağlayıcısı 92">
            <a:extLst>
              <a:ext uri="{FF2B5EF4-FFF2-40B4-BE49-F238E27FC236}">
                <a16:creationId xmlns:a16="http://schemas.microsoft.com/office/drawing/2014/main" id="{2B975E21-880E-24FE-40F0-88E361AC74C4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3772197" y="4296081"/>
            <a:ext cx="1" cy="352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Düz Ok Bağlayıcısı 96">
            <a:extLst>
              <a:ext uri="{FF2B5EF4-FFF2-40B4-BE49-F238E27FC236}">
                <a16:creationId xmlns:a16="http://schemas.microsoft.com/office/drawing/2014/main" id="{2AEA642A-A38F-39C9-2E80-32917AA40A65}"/>
              </a:ext>
            </a:extLst>
          </p:cNvPr>
          <p:cNvCxnSpPr/>
          <p:nvPr/>
        </p:nvCxnSpPr>
        <p:spPr>
          <a:xfrm>
            <a:off x="4475139" y="5063506"/>
            <a:ext cx="401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Düz Ok Bağlayıcısı 98">
            <a:extLst>
              <a:ext uri="{FF2B5EF4-FFF2-40B4-BE49-F238E27FC236}">
                <a16:creationId xmlns:a16="http://schemas.microsoft.com/office/drawing/2014/main" id="{96124AEB-1016-D9E2-EE67-815E2263B11A}"/>
              </a:ext>
            </a:extLst>
          </p:cNvPr>
          <p:cNvCxnSpPr>
            <a:cxnSpLocks/>
          </p:cNvCxnSpPr>
          <p:nvPr/>
        </p:nvCxnSpPr>
        <p:spPr>
          <a:xfrm>
            <a:off x="6019800" y="5063506"/>
            <a:ext cx="271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Düz Ok Bağlayıcısı 101">
            <a:extLst>
              <a:ext uri="{FF2B5EF4-FFF2-40B4-BE49-F238E27FC236}">
                <a16:creationId xmlns:a16="http://schemas.microsoft.com/office/drawing/2014/main" id="{1D569FB7-45CA-B71D-D786-A7F047386C51}"/>
              </a:ext>
            </a:extLst>
          </p:cNvPr>
          <p:cNvCxnSpPr>
            <a:endCxn id="76" idx="1"/>
          </p:cNvCxnSpPr>
          <p:nvPr/>
        </p:nvCxnSpPr>
        <p:spPr>
          <a:xfrm>
            <a:off x="7135786" y="5063506"/>
            <a:ext cx="383041" cy="5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Düz Ok Bağlayıcısı 103">
            <a:extLst>
              <a:ext uri="{FF2B5EF4-FFF2-40B4-BE49-F238E27FC236}">
                <a16:creationId xmlns:a16="http://schemas.microsoft.com/office/drawing/2014/main" id="{03997D96-F810-BFB4-6BDB-7266507A769A}"/>
              </a:ext>
            </a:extLst>
          </p:cNvPr>
          <p:cNvCxnSpPr/>
          <p:nvPr/>
        </p:nvCxnSpPr>
        <p:spPr>
          <a:xfrm flipV="1">
            <a:off x="8019258" y="4296081"/>
            <a:ext cx="0" cy="352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Düz Ok Bağlayıcısı 105">
            <a:extLst>
              <a:ext uri="{FF2B5EF4-FFF2-40B4-BE49-F238E27FC236}">
                <a16:creationId xmlns:a16="http://schemas.microsoft.com/office/drawing/2014/main" id="{7E19D31B-80ED-EF9C-B141-18DC20827583}"/>
              </a:ext>
            </a:extLst>
          </p:cNvPr>
          <p:cNvCxnSpPr/>
          <p:nvPr/>
        </p:nvCxnSpPr>
        <p:spPr>
          <a:xfrm flipV="1">
            <a:off x="7952340" y="2005571"/>
            <a:ext cx="0" cy="158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Düz Ok Bağlayıcısı 107">
            <a:extLst>
              <a:ext uri="{FF2B5EF4-FFF2-40B4-BE49-F238E27FC236}">
                <a16:creationId xmlns:a16="http://schemas.microsoft.com/office/drawing/2014/main" id="{2C1309E9-02D2-53E9-2D03-FC617D26B95B}"/>
              </a:ext>
            </a:extLst>
          </p:cNvPr>
          <p:cNvCxnSpPr/>
          <p:nvPr/>
        </p:nvCxnSpPr>
        <p:spPr>
          <a:xfrm>
            <a:off x="4213605" y="1614143"/>
            <a:ext cx="1222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bject 60">
            <a:extLst>
              <a:ext uri="{FF2B5EF4-FFF2-40B4-BE49-F238E27FC236}">
                <a16:creationId xmlns:a16="http://schemas.microsoft.com/office/drawing/2014/main" id="{78708A00-119C-FDCD-26E8-520D60679977}"/>
              </a:ext>
            </a:extLst>
          </p:cNvPr>
          <p:cNvSpPr txBox="1"/>
          <p:nvPr/>
        </p:nvSpPr>
        <p:spPr>
          <a:xfrm>
            <a:off x="7245097" y="5992812"/>
            <a:ext cx="1698928" cy="79508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63525" indent="-172720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CC00CC"/>
                </a:solidFill>
                <a:latin typeface="Calibri"/>
                <a:cs typeface="Calibri"/>
              </a:rPr>
              <a:t>Öğrenci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 İşleri</a:t>
            </a:r>
            <a:r>
              <a:rPr sz="700" b="1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Bölüm</a:t>
            </a:r>
            <a:r>
              <a:rPr sz="700" b="1" spc="-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Başkanlığı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Bölüm</a:t>
            </a:r>
            <a:r>
              <a:rPr sz="700" b="1" spc="-3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Koordinatörü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S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t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aj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K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omis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y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onu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E46C0A"/>
                </a:solidFill>
                <a:latin typeface="Calibri"/>
                <a:cs typeface="Calibri"/>
              </a:rPr>
              <a:t>Dış</a:t>
            </a:r>
            <a:r>
              <a:rPr sz="700" b="1" spc="-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İlişkiler</a:t>
            </a:r>
            <a:r>
              <a:rPr sz="700" b="1" spc="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3355">
              <a:lnSpc>
                <a:spcPct val="100000"/>
              </a:lnSpc>
              <a:buFont typeface="Arial MT"/>
              <a:buChar char="•"/>
              <a:tabLst>
                <a:tab pos="262890" algn="l"/>
                <a:tab pos="264160" algn="l"/>
              </a:tabLst>
            </a:pP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Fakülte</a:t>
            </a:r>
            <a:r>
              <a:rPr sz="7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002060"/>
                </a:solidFill>
                <a:latin typeface="Calibri"/>
                <a:cs typeface="Calibri"/>
              </a:rPr>
              <a:t>Yönetim</a:t>
            </a:r>
            <a:r>
              <a:rPr sz="7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Kurulu/Dekanlık</a:t>
            </a:r>
            <a:endParaRPr sz="700">
              <a:latin typeface="Calibri"/>
              <a:cs typeface="Calibri"/>
            </a:endParaRPr>
          </a:p>
        </p:txBody>
      </p:sp>
      <p:cxnSp>
        <p:nvCxnSpPr>
          <p:cNvPr id="110" name="Düz Bağlayıcı 109">
            <a:extLst>
              <a:ext uri="{FF2B5EF4-FFF2-40B4-BE49-F238E27FC236}">
                <a16:creationId xmlns:a16="http://schemas.microsoft.com/office/drawing/2014/main" id="{4C2C2292-2B8A-39CE-8244-DAE460353238}"/>
              </a:ext>
            </a:extLst>
          </p:cNvPr>
          <p:cNvCxnSpPr>
            <a:cxnSpLocks/>
          </p:cNvCxnSpPr>
          <p:nvPr/>
        </p:nvCxnSpPr>
        <p:spPr>
          <a:xfrm>
            <a:off x="384810" y="6400800"/>
            <a:ext cx="6073775" cy="0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5">
            <a:extLst>
              <a:ext uri="{FF2B5EF4-FFF2-40B4-BE49-F238E27FC236}">
                <a16:creationId xmlns:a16="http://schemas.microsoft.com/office/drawing/2014/main" id="{68B44D6E-70FE-406B-DFF8-D719ADBDBF96}"/>
              </a:ext>
            </a:extLst>
          </p:cNvPr>
          <p:cNvSpPr/>
          <p:nvPr/>
        </p:nvSpPr>
        <p:spPr>
          <a:xfrm>
            <a:off x="152400" y="6550270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DEU İŞLETME FAKÜLTESİ EV SAHİBİ KURUM </a:t>
            </a:r>
            <a:r>
              <a:rPr lang="en-US" altLang="tr-TR" sz="1600" b="1" dirty="0">
                <a:solidFill>
                  <a:srgbClr val="07918F"/>
                </a:solidFill>
                <a:latin typeface="+mj-lt"/>
              </a:rPr>
              <a:t>(HOME INSTITUTION) </a:t>
            </a: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GİDİŞ</a:t>
            </a:r>
          </a:p>
        </p:txBody>
      </p:sp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id="{EA0C035D-C82B-6720-0277-D1C010596DB6}"/>
              </a:ext>
            </a:extLst>
          </p:cNvPr>
          <p:cNvCxnSpPr/>
          <p:nvPr/>
        </p:nvCxnSpPr>
        <p:spPr>
          <a:xfrm>
            <a:off x="1376569" y="457200"/>
            <a:ext cx="452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3441779" y="3194679"/>
            <a:ext cx="20046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>
                <a:solidFill>
                  <a:srgbClr val="996633"/>
                </a:solidFill>
                <a:latin typeface="Calibri"/>
                <a:cs typeface="Calibri"/>
              </a:rPr>
              <a:t>Bölüm Koordinatörü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,</a:t>
            </a:r>
            <a:r>
              <a:rPr sz="900" spc="17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staja</a:t>
            </a:r>
            <a:r>
              <a:rPr sz="900" spc="-3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gidilen</a:t>
            </a:r>
            <a:r>
              <a:rPr sz="900" spc="4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işletmede </a:t>
            </a:r>
            <a:r>
              <a:rPr sz="90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onayladığı</a:t>
            </a:r>
            <a:r>
              <a:rPr sz="900" spc="1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değişiklikler</a:t>
            </a:r>
            <a:r>
              <a:rPr sz="900" spc="3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doğrultusunda</a:t>
            </a:r>
            <a:r>
              <a:rPr sz="900" spc="4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LAT </a:t>
            </a:r>
            <a:r>
              <a:rPr sz="900" spc="-19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996633"/>
                </a:solidFill>
                <a:latin typeface="Calibri"/>
                <a:cs typeface="Calibri"/>
              </a:rPr>
              <a:t>belgesini</a:t>
            </a:r>
            <a:r>
              <a:rPr sz="900" spc="3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996633"/>
                </a:solidFill>
                <a:latin typeface="Calibri"/>
                <a:cs typeface="Calibri"/>
              </a:rPr>
              <a:t>doldurur</a:t>
            </a:r>
            <a:r>
              <a:rPr sz="900" spc="2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996633"/>
                </a:solidFill>
                <a:latin typeface="Calibri"/>
                <a:cs typeface="Calibri"/>
              </a:rPr>
              <a:t>ve</a:t>
            </a:r>
            <a:r>
              <a:rPr lang="tr-TR" sz="900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996633"/>
                </a:solidFill>
                <a:latin typeface="Calibri"/>
                <a:cs typeface="Calibri"/>
              </a:rPr>
              <a:t>imzalar</a:t>
            </a:r>
            <a:r>
              <a:rPr lang="tr-TR" sz="900" spc="-5" dirty="0">
                <a:solidFill>
                  <a:srgbClr val="996633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3005" y="5077048"/>
            <a:ext cx="14890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 smtClean="0">
                <a:solidFill>
                  <a:srgbClr val="E46C0A"/>
                </a:solidFill>
                <a:latin typeface="Calibri"/>
                <a:cs typeface="Calibri"/>
              </a:rPr>
              <a:t>Uluslararası Ofis </a:t>
            </a:r>
            <a:r>
              <a:rPr sz="900" spc="185" dirty="0" smtClean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E46C0A"/>
                </a:solidFill>
                <a:latin typeface="Calibri"/>
                <a:cs typeface="Calibri"/>
              </a:rPr>
              <a:t>belgeleri</a:t>
            </a:r>
            <a:r>
              <a:rPr sz="900" spc="-5" dirty="0" smtClean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900" spc="-190" dirty="0" smtClean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E46C0A"/>
                </a:solidFill>
                <a:latin typeface="Calibri"/>
                <a:cs typeface="Calibri"/>
              </a:rPr>
              <a:t>kontrol</a:t>
            </a:r>
            <a:r>
              <a:rPr sz="900" spc="-10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lang="tr-TR" sz="900" spc="-5" dirty="0">
                <a:solidFill>
                  <a:srgbClr val="E46C0A"/>
                </a:solidFill>
                <a:latin typeface="Calibri"/>
                <a:cs typeface="Calibri"/>
              </a:rPr>
              <a:t>eder ve yönetim kuruluna sunulması için gerekli işlemleri yapar. 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4565" y="4937987"/>
            <a:ext cx="874394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tr-TR" sz="900" b="1" spc="-5" dirty="0" smtClean="0">
                <a:solidFill>
                  <a:schemeClr val="accent6"/>
                </a:solidFill>
                <a:latin typeface="Calibri"/>
                <a:cs typeface="Calibri"/>
              </a:rPr>
              <a:t>Uluslararası Ofis </a:t>
            </a:r>
            <a:r>
              <a:rPr sz="900" b="1" spc="-5" dirty="0" smtClean="0">
                <a:solidFill>
                  <a:schemeClr val="accent6"/>
                </a:solidFill>
                <a:latin typeface="Calibri"/>
                <a:cs typeface="Calibri"/>
              </a:rPr>
              <a:t>LAT </a:t>
            </a:r>
            <a:r>
              <a:rPr sz="900" b="1" spc="-5" dirty="0" err="1" smtClean="0">
                <a:solidFill>
                  <a:schemeClr val="accent6"/>
                </a:solidFill>
                <a:latin typeface="Calibri"/>
                <a:cs typeface="Calibri"/>
              </a:rPr>
              <a:t>belge</a:t>
            </a:r>
            <a:r>
              <a:rPr lang="tr-TR" sz="900" b="1" spc="-5" dirty="0" smtClean="0">
                <a:solidFill>
                  <a:schemeClr val="accent6"/>
                </a:solidFill>
                <a:latin typeface="Calibri"/>
                <a:cs typeface="Calibri"/>
              </a:rPr>
              <a:t>sini </a:t>
            </a:r>
            <a:r>
              <a:rPr sz="900" b="1" spc="-5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 err="1">
                <a:solidFill>
                  <a:schemeClr val="accent6"/>
                </a:solidFill>
                <a:latin typeface="Calibri"/>
                <a:cs typeface="Calibri"/>
              </a:rPr>
              <a:t>Fakülte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Yönetim Kurulu </a:t>
            </a:r>
            <a:r>
              <a:rPr sz="900" b="1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onayına</a:t>
            </a:r>
            <a:r>
              <a:rPr sz="900" b="1" spc="17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sunar</a:t>
            </a:r>
            <a:endParaRPr sz="9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016" y="3604985"/>
            <a:ext cx="111125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Fakülte Yönetim Kurulu </a:t>
            </a:r>
            <a:r>
              <a:rPr sz="900" b="1" spc="-19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kararının bir</a:t>
            </a:r>
            <a:r>
              <a:rPr sz="900" b="1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spc="-5" dirty="0" err="1">
                <a:solidFill>
                  <a:schemeClr val="accent6"/>
                </a:solidFill>
                <a:latin typeface="Calibri"/>
                <a:cs typeface="Calibri"/>
              </a:rPr>
              <a:t>kopyası</a:t>
            </a:r>
            <a:r>
              <a:rPr sz="900" b="1" spc="-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tr-TR" sz="900" b="1" spc="-5" dirty="0" smtClean="0">
                <a:solidFill>
                  <a:schemeClr val="accent6"/>
                </a:solidFill>
                <a:latin typeface="Calibri"/>
                <a:cs typeface="Calibri"/>
              </a:rPr>
              <a:t>Uluslararası Ofisi </a:t>
            </a:r>
            <a:r>
              <a:rPr lang="tr-TR" sz="900" b="1" spc="-5" dirty="0">
                <a:solidFill>
                  <a:schemeClr val="accent6"/>
                </a:solidFill>
                <a:latin typeface="Calibri"/>
                <a:cs typeface="Calibri"/>
              </a:rPr>
              <a:t>tarafından Öğrenci İşlerine iletilir. </a:t>
            </a:r>
            <a:endParaRPr sz="9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4260" y="4123869"/>
            <a:ext cx="18982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Bölüm Başkanlığı</a:t>
            </a:r>
            <a:r>
              <a:rPr sz="9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gerekli</a:t>
            </a:r>
            <a:r>
              <a:rPr sz="900" spc="3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kontrolleri</a:t>
            </a:r>
            <a:r>
              <a:rPr sz="900" spc="3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yaparak 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LAT</a:t>
            </a:r>
            <a:r>
              <a:rPr sz="900" spc="-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belgelerini</a:t>
            </a:r>
            <a:r>
              <a:rPr sz="900" spc="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imzalar </a:t>
            </a:r>
            <a:r>
              <a:rPr sz="900" dirty="0" err="1">
                <a:solidFill>
                  <a:srgbClr val="00B050"/>
                </a:solidFill>
                <a:latin typeface="Calibri"/>
                <a:cs typeface="Calibri"/>
              </a:rPr>
              <a:t>ve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tr-TR" sz="900" spc="-5" dirty="0">
                <a:solidFill>
                  <a:srgbClr val="00B050"/>
                </a:solidFill>
                <a:latin typeface="Calibri"/>
                <a:cs typeface="Calibri"/>
              </a:rPr>
              <a:t>bölüm başkanlığına süreci başlatmak üzere iletir.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3866" y="3049523"/>
            <a:ext cx="472439" cy="47243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2364411" y="3129280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93905" y="2205285"/>
            <a:ext cx="2722880" cy="4276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900" spc="-5" dirty="0" err="1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,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çalışma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programı</a:t>
            </a:r>
            <a:r>
              <a:rPr sz="900" spc="2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değişiklikliğini</a:t>
            </a:r>
            <a:r>
              <a:rPr sz="900" spc="5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değişime</a:t>
            </a:r>
            <a:r>
              <a:rPr sz="900" spc="4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gittiği </a:t>
            </a:r>
            <a:r>
              <a:rPr sz="900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işletmede</a:t>
            </a:r>
            <a:r>
              <a:rPr sz="900" spc="3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çalışmaya başlamasını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takiben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EN</a:t>
            </a:r>
            <a:r>
              <a:rPr sz="900" spc="-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GEÇ</a:t>
            </a:r>
            <a:r>
              <a:rPr sz="900" spc="-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1</a:t>
            </a:r>
            <a:r>
              <a:rPr sz="900" spc="-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AY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içinde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dilekçe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(A3)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ile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Bölüm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Koodinatörü’ne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bildirir.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46365" y="588142"/>
            <a:ext cx="1584325" cy="1008380"/>
          </a:xfrm>
          <a:custGeom>
            <a:avLst/>
            <a:gdLst/>
            <a:ahLst/>
            <a:cxnLst/>
            <a:rect l="l" t="t" r="r" b="b"/>
            <a:pathLst>
              <a:path w="1584325" h="1008380">
                <a:moveTo>
                  <a:pt x="0" y="504050"/>
                </a:moveTo>
                <a:lnTo>
                  <a:pt x="792086" y="0"/>
                </a:lnTo>
                <a:lnTo>
                  <a:pt x="1584172" y="504050"/>
                </a:lnTo>
                <a:lnTo>
                  <a:pt x="792086" y="1008100"/>
                </a:lnTo>
                <a:lnTo>
                  <a:pt x="0" y="504050"/>
                </a:lnTo>
                <a:close/>
              </a:path>
            </a:pathLst>
          </a:custGeom>
          <a:ln w="25400">
            <a:solidFill>
              <a:srgbClr val="8064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063356" y="920715"/>
            <a:ext cx="1695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dirty="0">
                <a:uFill>
                  <a:solidFill>
                    <a:srgbClr val="4A7EBB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5" dirty="0">
                <a:uFill>
                  <a:solidFill>
                    <a:srgbClr val="4A7EBB"/>
                  </a:solidFill>
                </a:u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26107" y="785220"/>
            <a:ext cx="624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Çalışma </a:t>
            </a:r>
            <a:r>
              <a:rPr sz="900" dirty="0">
                <a:latin typeface="Calibri"/>
                <a:cs typeface="Calibri"/>
              </a:rPr>
              <a:t> P</a:t>
            </a:r>
            <a:r>
              <a:rPr sz="900" spc="-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o</a:t>
            </a:r>
            <a:r>
              <a:rPr sz="900" spc="-5" dirty="0">
                <a:latin typeface="Calibri"/>
                <a:cs typeface="Calibri"/>
              </a:rPr>
              <a:t>gr</a:t>
            </a:r>
            <a:r>
              <a:rPr sz="900" dirty="0">
                <a:latin typeface="Calibri"/>
                <a:cs typeface="Calibri"/>
              </a:rPr>
              <a:t>am</a:t>
            </a:r>
            <a:r>
              <a:rPr sz="900" spc="-5" dirty="0">
                <a:latin typeface="Calibri"/>
                <a:cs typeface="Calibri"/>
              </a:rPr>
              <a:t>ınd</a:t>
            </a:r>
            <a:r>
              <a:rPr sz="900" dirty="0">
                <a:latin typeface="Calibri"/>
                <a:cs typeface="Calibri"/>
              </a:rPr>
              <a:t>a  </a:t>
            </a:r>
            <a:r>
              <a:rPr sz="900" spc="-5" dirty="0">
                <a:latin typeface="Calibri"/>
                <a:cs typeface="Calibri"/>
              </a:rPr>
              <a:t>değişiklik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var </a:t>
            </a:r>
            <a:r>
              <a:rPr sz="900" spc="-1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mı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?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5298812" y="995874"/>
            <a:ext cx="3574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dirty="0">
                <a:latin typeface="Calibri"/>
                <a:cs typeface="Calibri"/>
              </a:rPr>
              <a:t>HAYIR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72910" y="91309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2" name="object 5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92596" y="854964"/>
            <a:ext cx="448055" cy="448055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6445317" y="91309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71347" y="3920887"/>
            <a:ext cx="9277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Fakülte Yönetim 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Kurulu</a:t>
            </a:r>
            <a:r>
              <a:rPr sz="900" spc="14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değişiklikler </a:t>
            </a:r>
            <a:r>
              <a:rPr sz="900" spc="-18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için</a:t>
            </a:r>
            <a:r>
              <a:rPr sz="9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002060"/>
                </a:solidFill>
                <a:latin typeface="Calibri"/>
                <a:cs typeface="Calibri"/>
              </a:rPr>
              <a:t>onay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 err="1" smtClean="0">
                <a:solidFill>
                  <a:srgbClr val="002060"/>
                </a:solidFill>
                <a:latin typeface="Calibri"/>
                <a:cs typeface="Calibri"/>
              </a:rPr>
              <a:t>verir</a:t>
            </a:r>
            <a:r>
              <a:rPr lang="tr-TR" sz="900" spc="-5" dirty="0" smtClean="0">
                <a:solidFill>
                  <a:srgbClr val="002060"/>
                </a:solidFill>
                <a:latin typeface="Calibri"/>
                <a:cs typeface="Calibri"/>
              </a:rPr>
              <a:t> ve karar çıkar 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45095" y="5992812"/>
            <a:ext cx="1674989" cy="79508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63525" indent="-172720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CC00CC"/>
                </a:solidFill>
                <a:latin typeface="Calibri"/>
                <a:cs typeface="Calibri"/>
              </a:rPr>
              <a:t>Öğrenci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 İşleri</a:t>
            </a:r>
            <a:r>
              <a:rPr sz="700" b="1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Bölüm</a:t>
            </a:r>
            <a:r>
              <a:rPr sz="700" b="1" spc="-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Başkanlığı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Bölüm</a:t>
            </a:r>
            <a:r>
              <a:rPr sz="700" b="1" spc="-3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Koordinatörü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S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t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aj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K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omis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y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onu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E46C0A"/>
                </a:solidFill>
                <a:latin typeface="Calibri"/>
                <a:cs typeface="Calibri"/>
              </a:rPr>
              <a:t>Dış</a:t>
            </a:r>
            <a:r>
              <a:rPr sz="700" b="1" spc="-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İlişkiler</a:t>
            </a:r>
            <a:r>
              <a:rPr sz="700" b="1" spc="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3355">
              <a:lnSpc>
                <a:spcPct val="100000"/>
              </a:lnSpc>
              <a:buFont typeface="Arial MT"/>
              <a:buChar char="•"/>
              <a:tabLst>
                <a:tab pos="262890" algn="l"/>
                <a:tab pos="264160" algn="l"/>
              </a:tabLst>
            </a:pP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Fakülte</a:t>
            </a:r>
            <a:r>
              <a:rPr sz="7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002060"/>
                </a:solidFill>
                <a:latin typeface="Calibri"/>
                <a:cs typeface="Calibri"/>
              </a:rPr>
              <a:t>Yönetim</a:t>
            </a:r>
            <a:r>
              <a:rPr sz="7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Kurulu/Dekanlık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Rectangle 16">
            <a:extLst>
              <a:ext uri="{FF2B5EF4-FFF2-40B4-BE49-F238E27FC236}">
                <a16:creationId xmlns:a16="http://schemas.microsoft.com/office/drawing/2014/main" id="{62E524FC-C118-B8E1-AB73-E027516AB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74" y="155727"/>
            <a:ext cx="2119312" cy="811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Staj 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4" name="object 52">
            <a:extLst>
              <a:ext uri="{FF2B5EF4-FFF2-40B4-BE49-F238E27FC236}">
                <a16:creationId xmlns:a16="http://schemas.microsoft.com/office/drawing/2014/main" id="{766ED389-17EE-6434-3DA3-D93D19ECADC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96265" y="853710"/>
            <a:ext cx="448055" cy="448055"/>
          </a:xfrm>
          <a:prstGeom prst="rect">
            <a:avLst/>
          </a:prstGeom>
        </p:spPr>
      </p:pic>
      <p:sp>
        <p:nvSpPr>
          <p:cNvPr id="65" name="object 53">
            <a:extLst>
              <a:ext uri="{FF2B5EF4-FFF2-40B4-BE49-F238E27FC236}">
                <a16:creationId xmlns:a16="http://schemas.microsoft.com/office/drawing/2014/main" id="{D5CF0C85-7619-9258-C132-10D46A6D7289}"/>
              </a:ext>
            </a:extLst>
          </p:cNvPr>
          <p:cNvSpPr txBox="1"/>
          <p:nvPr/>
        </p:nvSpPr>
        <p:spPr>
          <a:xfrm>
            <a:off x="2749625" y="90477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8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6" name="Dikdörtgen 65">
            <a:extLst>
              <a:ext uri="{FF2B5EF4-FFF2-40B4-BE49-F238E27FC236}">
                <a16:creationId xmlns:a16="http://schemas.microsoft.com/office/drawing/2014/main" id="{EE88B7F2-5DA1-7BBE-D2B0-55EF52F0DAA0}"/>
              </a:ext>
            </a:extLst>
          </p:cNvPr>
          <p:cNvSpPr/>
          <p:nvPr/>
        </p:nvSpPr>
        <p:spPr>
          <a:xfrm>
            <a:off x="3045104" y="2129974"/>
            <a:ext cx="2829356" cy="574041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4908BEA8-9E64-7136-9AD2-AD74BC2B460D}"/>
              </a:ext>
            </a:extLst>
          </p:cNvPr>
          <p:cNvSpPr/>
          <p:nvPr/>
        </p:nvSpPr>
        <p:spPr>
          <a:xfrm>
            <a:off x="3414591" y="3132582"/>
            <a:ext cx="2085798" cy="703544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33179429-0358-2FA3-6EBA-243B31DAF9C6}"/>
              </a:ext>
            </a:extLst>
          </p:cNvPr>
          <p:cNvSpPr/>
          <p:nvPr/>
        </p:nvSpPr>
        <p:spPr>
          <a:xfrm>
            <a:off x="3391730" y="4060730"/>
            <a:ext cx="2127231" cy="71120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8F4F2C04-AE40-A14E-799A-89E86CE5C2AE}"/>
              </a:ext>
            </a:extLst>
          </p:cNvPr>
          <p:cNvSpPr/>
          <p:nvPr/>
        </p:nvSpPr>
        <p:spPr>
          <a:xfrm>
            <a:off x="3641251" y="4996534"/>
            <a:ext cx="1652584" cy="766207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Dikdörtgen 69">
            <a:extLst>
              <a:ext uri="{FF2B5EF4-FFF2-40B4-BE49-F238E27FC236}">
                <a16:creationId xmlns:a16="http://schemas.microsoft.com/office/drawing/2014/main" id="{E66B74DA-ACA0-607F-DE8C-69E345752C96}"/>
              </a:ext>
            </a:extLst>
          </p:cNvPr>
          <p:cNvSpPr/>
          <p:nvPr/>
        </p:nvSpPr>
        <p:spPr>
          <a:xfrm>
            <a:off x="1946618" y="4919616"/>
            <a:ext cx="1025182" cy="766207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8B1476DE-BA2D-4629-E2FF-BDD181C08062}"/>
              </a:ext>
            </a:extLst>
          </p:cNvPr>
          <p:cNvSpPr/>
          <p:nvPr/>
        </p:nvSpPr>
        <p:spPr>
          <a:xfrm>
            <a:off x="1929170" y="3847546"/>
            <a:ext cx="1042629" cy="648254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Dikdörtgen 71">
            <a:extLst>
              <a:ext uri="{FF2B5EF4-FFF2-40B4-BE49-F238E27FC236}">
                <a16:creationId xmlns:a16="http://schemas.microsoft.com/office/drawing/2014/main" id="{97A52666-B921-F7CC-2919-93D1FFC94DB2}"/>
              </a:ext>
            </a:extLst>
          </p:cNvPr>
          <p:cNvSpPr/>
          <p:nvPr/>
        </p:nvSpPr>
        <p:spPr>
          <a:xfrm>
            <a:off x="137936" y="3535680"/>
            <a:ext cx="1233663" cy="882651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4" name="Düz Ok Bağlayıcısı 73">
            <a:extLst>
              <a:ext uri="{FF2B5EF4-FFF2-40B4-BE49-F238E27FC236}">
                <a16:creationId xmlns:a16="http://schemas.microsoft.com/office/drawing/2014/main" id="{1A720E5A-37D1-37DC-F855-D97EEB300442}"/>
              </a:ext>
            </a:extLst>
          </p:cNvPr>
          <p:cNvCxnSpPr>
            <a:cxnSpLocks/>
            <a:stCxn id="64" idx="3"/>
          </p:cNvCxnSpPr>
          <p:nvPr/>
        </p:nvCxnSpPr>
        <p:spPr>
          <a:xfrm>
            <a:off x="3044320" y="1077738"/>
            <a:ext cx="3816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Düz Ok Bağlayıcısı 77">
            <a:extLst>
              <a:ext uri="{FF2B5EF4-FFF2-40B4-BE49-F238E27FC236}">
                <a16:creationId xmlns:a16="http://schemas.microsoft.com/office/drawing/2014/main" id="{4A21E893-A9ED-32E7-15B8-E7B287AC3B99}"/>
              </a:ext>
            </a:extLst>
          </p:cNvPr>
          <p:cNvCxnSpPr/>
          <p:nvPr/>
        </p:nvCxnSpPr>
        <p:spPr>
          <a:xfrm>
            <a:off x="5805567" y="1083275"/>
            <a:ext cx="366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Düz Ok Bağlayıcısı 79">
            <a:extLst>
              <a:ext uri="{FF2B5EF4-FFF2-40B4-BE49-F238E27FC236}">
                <a16:creationId xmlns:a16="http://schemas.microsoft.com/office/drawing/2014/main" id="{AB121221-65C7-F393-5C16-F1173992ED41}"/>
              </a:ext>
            </a:extLst>
          </p:cNvPr>
          <p:cNvCxnSpPr/>
          <p:nvPr/>
        </p:nvCxnSpPr>
        <p:spPr>
          <a:xfrm>
            <a:off x="4343400" y="1905000"/>
            <a:ext cx="0" cy="224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Düz Ok Bağlayıcısı 81">
            <a:extLst>
              <a:ext uri="{FF2B5EF4-FFF2-40B4-BE49-F238E27FC236}">
                <a16:creationId xmlns:a16="http://schemas.microsoft.com/office/drawing/2014/main" id="{776DA7E4-75AA-5C2F-AD94-D7BD55659513}"/>
              </a:ext>
            </a:extLst>
          </p:cNvPr>
          <p:cNvCxnSpPr/>
          <p:nvPr/>
        </p:nvCxnSpPr>
        <p:spPr>
          <a:xfrm>
            <a:off x="4455345" y="2819400"/>
            <a:ext cx="0" cy="230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Ok Bağlayıcısı 83">
            <a:extLst>
              <a:ext uri="{FF2B5EF4-FFF2-40B4-BE49-F238E27FC236}">
                <a16:creationId xmlns:a16="http://schemas.microsoft.com/office/drawing/2014/main" id="{335C5020-D9CF-E1C1-5445-643C653C24AE}"/>
              </a:ext>
            </a:extLst>
          </p:cNvPr>
          <p:cNvCxnSpPr>
            <a:cxnSpLocks/>
            <a:stCxn id="67" idx="2"/>
            <a:endCxn id="68" idx="0"/>
          </p:cNvCxnSpPr>
          <p:nvPr/>
        </p:nvCxnSpPr>
        <p:spPr>
          <a:xfrm flipH="1">
            <a:off x="4455346" y="3836126"/>
            <a:ext cx="2144" cy="22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Düz Ok Bağlayıcısı 87">
            <a:extLst>
              <a:ext uri="{FF2B5EF4-FFF2-40B4-BE49-F238E27FC236}">
                <a16:creationId xmlns:a16="http://schemas.microsoft.com/office/drawing/2014/main" id="{99D0E8ED-03E4-38CA-16D7-997D79B8A57C}"/>
              </a:ext>
            </a:extLst>
          </p:cNvPr>
          <p:cNvCxnSpPr/>
          <p:nvPr/>
        </p:nvCxnSpPr>
        <p:spPr>
          <a:xfrm>
            <a:off x="4455345" y="4771930"/>
            <a:ext cx="0" cy="230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Düz Ok Bağlayıcısı 89">
            <a:extLst>
              <a:ext uri="{FF2B5EF4-FFF2-40B4-BE49-F238E27FC236}">
                <a16:creationId xmlns:a16="http://schemas.microsoft.com/office/drawing/2014/main" id="{31EDC9A1-DFFE-C115-EA9A-B54FD2913732}"/>
              </a:ext>
            </a:extLst>
          </p:cNvPr>
          <p:cNvCxnSpPr>
            <a:stCxn id="71" idx="0"/>
            <a:endCxn id="23" idx="2"/>
          </p:cNvCxnSpPr>
          <p:nvPr/>
        </p:nvCxnSpPr>
        <p:spPr>
          <a:xfrm flipH="1" flipV="1">
            <a:off x="2440086" y="3521962"/>
            <a:ext cx="10399" cy="32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>
            <a:extLst>
              <a:ext uri="{FF2B5EF4-FFF2-40B4-BE49-F238E27FC236}">
                <a16:creationId xmlns:a16="http://schemas.microsoft.com/office/drawing/2014/main" id="{5B32308E-62D1-DF58-3ED2-9341CF115129}"/>
              </a:ext>
            </a:extLst>
          </p:cNvPr>
          <p:cNvCxnSpPr/>
          <p:nvPr/>
        </p:nvCxnSpPr>
        <p:spPr>
          <a:xfrm flipH="1">
            <a:off x="1447800" y="4132939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Düz Ok Bağlayıcısı 93">
            <a:extLst>
              <a:ext uri="{FF2B5EF4-FFF2-40B4-BE49-F238E27FC236}">
                <a16:creationId xmlns:a16="http://schemas.microsoft.com/office/drawing/2014/main" id="{AFF79BE3-9933-E08F-D8C5-6A9EC4A4305E}"/>
              </a:ext>
            </a:extLst>
          </p:cNvPr>
          <p:cNvCxnSpPr>
            <a:stCxn id="70" idx="0"/>
          </p:cNvCxnSpPr>
          <p:nvPr/>
        </p:nvCxnSpPr>
        <p:spPr>
          <a:xfrm flipV="1">
            <a:off x="2459209" y="4495800"/>
            <a:ext cx="0" cy="423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bject 47">
            <a:extLst>
              <a:ext uri="{FF2B5EF4-FFF2-40B4-BE49-F238E27FC236}">
                <a16:creationId xmlns:a16="http://schemas.microsoft.com/office/drawing/2014/main" id="{65974C59-F228-FF13-257C-D1F908E59289}"/>
              </a:ext>
            </a:extLst>
          </p:cNvPr>
          <p:cNvSpPr txBox="1"/>
          <p:nvPr/>
        </p:nvSpPr>
        <p:spPr>
          <a:xfrm>
            <a:off x="4214565" y="1696759"/>
            <a:ext cx="3574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dirty="0">
                <a:latin typeface="Calibri"/>
                <a:cs typeface="Calibri"/>
              </a:rPr>
              <a:t>EVET</a:t>
            </a:r>
            <a:endParaRPr sz="900" dirty="0">
              <a:latin typeface="Calibri"/>
              <a:cs typeface="Calibri"/>
            </a:endParaRPr>
          </a:p>
        </p:txBody>
      </p:sp>
      <p:cxnSp>
        <p:nvCxnSpPr>
          <p:cNvPr id="98" name="Düz Bağlayıcı 97">
            <a:extLst>
              <a:ext uri="{FF2B5EF4-FFF2-40B4-BE49-F238E27FC236}">
                <a16:creationId xmlns:a16="http://schemas.microsoft.com/office/drawing/2014/main" id="{6C6D8CB8-0EE6-7695-0582-67153B4DB8AD}"/>
              </a:ext>
            </a:extLst>
          </p:cNvPr>
          <p:cNvCxnSpPr>
            <a:cxnSpLocks/>
          </p:cNvCxnSpPr>
          <p:nvPr/>
        </p:nvCxnSpPr>
        <p:spPr>
          <a:xfrm>
            <a:off x="407756" y="6400800"/>
            <a:ext cx="4102905" cy="0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15">
            <a:extLst>
              <a:ext uri="{FF2B5EF4-FFF2-40B4-BE49-F238E27FC236}">
                <a16:creationId xmlns:a16="http://schemas.microsoft.com/office/drawing/2014/main" id="{5BD60385-B851-4A83-6128-664F7179CED1}"/>
              </a:ext>
            </a:extLst>
          </p:cNvPr>
          <p:cNvSpPr/>
          <p:nvPr/>
        </p:nvSpPr>
        <p:spPr>
          <a:xfrm>
            <a:off x="223916" y="6551041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MİSAFİR KURUM (HOST INSTITUTON) DEĞİŞİM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3963" y="15558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763" y="260479"/>
            <a:ext cx="25038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Öğrenci </a:t>
            </a:r>
            <a:r>
              <a:rPr sz="900" dirty="0">
                <a:solidFill>
                  <a:srgbClr val="558ED5"/>
                </a:solidFill>
                <a:latin typeface="Calibri"/>
                <a:cs typeface="Calibri"/>
              </a:rPr>
              <a:t>, </a:t>
            </a:r>
            <a:r>
              <a:rPr lang="tr-TR" sz="900" dirty="0">
                <a:solidFill>
                  <a:srgbClr val="558ED5"/>
                </a:solidFill>
                <a:latin typeface="Calibri"/>
                <a:cs typeface="Calibri"/>
              </a:rPr>
              <a:t>Bölüm Koordinatörü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’ne</a:t>
            </a:r>
            <a:r>
              <a:rPr sz="900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stajın tanınması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için</a:t>
            </a:r>
            <a:r>
              <a:rPr sz="900" spc="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58ED5"/>
                </a:solidFill>
                <a:latin typeface="Calibri"/>
                <a:cs typeface="Calibri"/>
              </a:rPr>
              <a:t>ekinde </a:t>
            </a:r>
            <a:r>
              <a:rPr sz="900" spc="-18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staj</a:t>
            </a:r>
            <a:r>
              <a:rPr sz="900" spc="-3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sertifikasıile</a:t>
            </a:r>
            <a:r>
              <a:rPr sz="900" spc="3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birlikte</a:t>
            </a:r>
            <a:r>
              <a:rPr sz="900" spc="4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dilekçe</a:t>
            </a:r>
            <a:r>
              <a:rPr sz="900" spc="2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(A4) </a:t>
            </a:r>
            <a:r>
              <a:rPr sz="900" spc="-5" dirty="0" err="1">
                <a:solidFill>
                  <a:srgbClr val="558ED5"/>
                </a:solidFill>
                <a:latin typeface="Calibri"/>
                <a:cs typeface="Calibri"/>
              </a:rPr>
              <a:t>verir</a:t>
            </a:r>
            <a:r>
              <a:rPr sz="900" spc="-5" dirty="0">
                <a:solidFill>
                  <a:srgbClr val="558ED5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6667" y="4109407"/>
            <a:ext cx="132456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sz="900" spc="-5" dirty="0" err="1" smtClean="0">
                <a:solidFill>
                  <a:srgbClr val="E46C0A"/>
                </a:solidFill>
                <a:latin typeface="Calibri"/>
                <a:cs typeface="Calibri"/>
              </a:rPr>
              <a:t>Ofis</a:t>
            </a:r>
            <a:r>
              <a:rPr sz="900" spc="-5" dirty="0" smtClean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900" dirty="0" smtClean="0">
                <a:solidFill>
                  <a:srgbClr val="E46C0A"/>
                </a:solidFill>
                <a:latin typeface="Calibri"/>
                <a:cs typeface="Calibri"/>
              </a:rPr>
              <a:t>, </a:t>
            </a:r>
            <a:r>
              <a:rPr sz="900" spc="-5" dirty="0">
                <a:solidFill>
                  <a:srgbClr val="E46C0A"/>
                </a:solidFill>
                <a:latin typeface="Calibri"/>
                <a:cs typeface="Calibri"/>
              </a:rPr>
              <a:t>belgeleri </a:t>
            </a:r>
            <a:r>
              <a:rPr sz="900" spc="-190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E46C0A"/>
                </a:solidFill>
                <a:latin typeface="Calibri"/>
                <a:cs typeface="Calibri"/>
              </a:rPr>
              <a:t>dosyalar.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2776" y="2345430"/>
            <a:ext cx="1839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3384" marR="5080" indent="-401320">
              <a:lnSpc>
                <a:spcPct val="100000"/>
              </a:lnSpc>
              <a:spcBef>
                <a:spcPts val="100"/>
              </a:spcBef>
            </a:pPr>
            <a:r>
              <a:rPr lang="tr-TR" sz="900" spc="-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tr-TR"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Ofis </a:t>
            </a:r>
            <a:r>
              <a:rPr sz="900" spc="-5" dirty="0" smtClean="0">
                <a:solidFill>
                  <a:schemeClr val="accent6"/>
                </a:solidFill>
                <a:latin typeface="Calibri"/>
                <a:cs typeface="Calibri"/>
              </a:rPr>
              <a:t>,</a:t>
            </a:r>
            <a:r>
              <a:rPr sz="900" spc="15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LAT</a:t>
            </a:r>
            <a:r>
              <a:rPr sz="900" spc="19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belgesini</a:t>
            </a:r>
            <a:r>
              <a:rPr sz="900" spc="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Yönetim </a:t>
            </a:r>
            <a:r>
              <a:rPr sz="900" spc="-19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Kurulu</a:t>
            </a:r>
            <a:r>
              <a:rPr sz="9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chemeClr val="accent6"/>
                </a:solidFill>
                <a:latin typeface="Calibri"/>
                <a:cs typeface="Calibri"/>
              </a:rPr>
              <a:t>onayına sunar.</a:t>
            </a:r>
            <a:endParaRPr sz="900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9097" y="3248958"/>
            <a:ext cx="18859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Fakülte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Yönetim</a:t>
            </a:r>
            <a:r>
              <a:rPr sz="9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Kurulu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öğrencinin</a:t>
            </a:r>
            <a:r>
              <a:rPr sz="9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yurt </a:t>
            </a:r>
            <a:r>
              <a:rPr sz="900" spc="-19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dışında</a:t>
            </a:r>
            <a:r>
              <a:rPr sz="9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yapmış</a:t>
            </a:r>
            <a:r>
              <a:rPr sz="900" spc="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olduğu</a:t>
            </a:r>
            <a:r>
              <a:rPr sz="9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stajın tanınırlığını </a:t>
            </a:r>
            <a:r>
              <a:rPr sz="900" spc="-19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onaylar.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5248" y="2723786"/>
            <a:ext cx="141351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</a:t>
            </a:r>
            <a:r>
              <a:rPr sz="900" spc="-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İşleri</a:t>
            </a:r>
            <a:r>
              <a:rPr sz="900" spc="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onaylanmış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LAT </a:t>
            </a:r>
            <a:r>
              <a:rPr sz="900" spc="-19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belgesini</a:t>
            </a:r>
            <a:r>
              <a:rPr sz="900" spc="3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öğrenciye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teslim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eder.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</a:t>
            </a:r>
            <a:r>
              <a:rPr sz="900" spc="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İşleri,</a:t>
            </a:r>
            <a:r>
              <a:rPr sz="900" spc="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LAT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belgesinin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ve</a:t>
            </a:r>
            <a:r>
              <a:rPr sz="900" spc="-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Fakülte</a:t>
            </a:r>
            <a:r>
              <a:rPr sz="900" spc="-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Yönetim </a:t>
            </a:r>
            <a:r>
              <a:rPr sz="900" spc="-19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Kurulu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kararının</a:t>
            </a:r>
            <a:r>
              <a:rPr sz="900" spc="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bir</a:t>
            </a:r>
            <a:endParaRPr sz="900" dirty="0">
              <a:latin typeface="Calibri"/>
              <a:cs typeface="Calibri"/>
            </a:endParaRPr>
          </a:p>
          <a:p>
            <a:pPr marL="38100" marR="29209" algn="ctr">
              <a:lnSpc>
                <a:spcPct val="100000"/>
              </a:lnSpc>
            </a:pP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kopyasını Dış İlişkiler</a:t>
            </a:r>
            <a:r>
              <a:rPr sz="900" spc="2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Ofisi’ne </a:t>
            </a:r>
            <a:r>
              <a:rPr sz="900" spc="-18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iletir.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4382" y="5324581"/>
            <a:ext cx="1502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r>
              <a:rPr sz="900" b="1" spc="-2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558ED5"/>
                </a:solidFill>
                <a:latin typeface="Calibri"/>
                <a:cs typeface="Calibri"/>
              </a:rPr>
              <a:t>, </a:t>
            </a: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LAT ve ilgili</a:t>
            </a:r>
            <a:r>
              <a:rPr sz="900" b="1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belgelerle </a:t>
            </a:r>
            <a:r>
              <a:rPr sz="900" b="1" spc="-19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birlikte</a:t>
            </a:r>
            <a:r>
              <a:rPr sz="900" b="1" spc="10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Rektörlüğe</a:t>
            </a:r>
            <a:r>
              <a:rPr sz="900" b="1" spc="15" dirty="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558ED5"/>
                </a:solidFill>
                <a:latin typeface="Calibri"/>
                <a:cs typeface="Calibri"/>
              </a:rPr>
              <a:t>başvurur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32786" y="5391085"/>
            <a:ext cx="41079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dirty="0">
                <a:latin typeface="Calibri"/>
                <a:cs typeface="Calibri"/>
              </a:rPr>
              <a:t>H</a:t>
            </a:r>
            <a:r>
              <a:rPr lang="tr-TR" sz="1000" spc="-10" dirty="0">
                <a:latin typeface="Calibri"/>
                <a:cs typeface="Calibri"/>
              </a:rPr>
              <a:t>A</a:t>
            </a:r>
            <a:r>
              <a:rPr lang="tr-TR" sz="1000" spc="5" dirty="0">
                <a:latin typeface="Calibri"/>
                <a:cs typeface="Calibri"/>
              </a:rPr>
              <a:t>Y</a:t>
            </a:r>
            <a:r>
              <a:rPr lang="tr-TR" sz="1000" dirty="0">
                <a:latin typeface="Calibri"/>
                <a:cs typeface="Calibri"/>
              </a:rPr>
              <a:t>IR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9097" y="1144430"/>
            <a:ext cx="2712686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Bölüm</a:t>
            </a:r>
            <a:r>
              <a:rPr sz="900" spc="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Başkanlığı</a:t>
            </a:r>
            <a:r>
              <a:rPr sz="9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gerekli</a:t>
            </a:r>
            <a:r>
              <a:rPr sz="900" spc="3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kontrolleri</a:t>
            </a:r>
            <a:r>
              <a:rPr sz="9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yaptıktan</a:t>
            </a:r>
            <a:r>
              <a:rPr sz="9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sonra</a:t>
            </a:r>
            <a:r>
              <a:rPr sz="900" spc="-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00B050"/>
                </a:solidFill>
                <a:latin typeface="Calibri"/>
                <a:cs typeface="Calibri"/>
              </a:rPr>
              <a:t>belgeleri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19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00B050"/>
                </a:solidFill>
                <a:latin typeface="Calibri"/>
                <a:cs typeface="Calibri"/>
              </a:rPr>
              <a:t>imzalar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.</a:t>
            </a:r>
            <a:endParaRPr sz="900" dirty="0">
              <a:latin typeface="Calibri"/>
              <a:cs typeface="Calibri"/>
            </a:endParaRPr>
          </a:p>
          <a:p>
            <a:pPr marL="66040" marR="57785" indent="635" algn="ctr">
              <a:lnSpc>
                <a:spcPct val="100000"/>
              </a:lnSpc>
            </a:pP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İsteğe Bağlı</a:t>
            </a:r>
            <a:r>
              <a:rPr sz="9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/Zorunlu</a:t>
            </a:r>
            <a:r>
              <a:rPr sz="9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Staj</a:t>
            </a:r>
            <a:r>
              <a:rPr sz="900" spc="-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kapsamında</a:t>
            </a:r>
            <a:r>
              <a:rPr sz="9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değerlendirilecek</a:t>
            </a:r>
            <a:r>
              <a:rPr sz="900" spc="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ise </a:t>
            </a:r>
            <a:r>
              <a:rPr sz="900" spc="-19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belgelerin</a:t>
            </a:r>
            <a:r>
              <a:rPr sz="900" spc="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bir</a:t>
            </a:r>
            <a:r>
              <a:rPr sz="9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kopyası,</a:t>
            </a:r>
            <a:r>
              <a:rPr sz="9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öğrencinin</a:t>
            </a:r>
            <a:r>
              <a:rPr sz="9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hazırladığı</a:t>
            </a:r>
            <a:r>
              <a:rPr sz="9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staj</a:t>
            </a:r>
            <a:r>
              <a:rPr sz="900" spc="-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dosyası</a:t>
            </a:r>
            <a:r>
              <a:rPr sz="900" spc="1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ile </a:t>
            </a:r>
            <a:r>
              <a:rPr sz="900" spc="-18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birlikte</a:t>
            </a:r>
            <a:r>
              <a:rPr sz="900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Staj</a:t>
            </a:r>
            <a:r>
              <a:rPr sz="900" spc="-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komisyonuna</a:t>
            </a:r>
            <a:r>
              <a:rPr sz="900" spc="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iletilir.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2829" y="4915800"/>
            <a:ext cx="1923288" cy="1118616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4008713" y="5256001"/>
            <a:ext cx="7315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Öğrenci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Hibeli </a:t>
            </a:r>
            <a:r>
              <a:rPr sz="900" spc="-19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olarak 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mı </a:t>
            </a:r>
            <a:r>
              <a:rPr sz="9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değişime</a:t>
            </a:r>
            <a:r>
              <a:rPr sz="9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gitti</a:t>
            </a:r>
            <a:r>
              <a:rPr sz="900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?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90613" y="1330760"/>
            <a:ext cx="17272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Staj</a:t>
            </a:r>
            <a:r>
              <a:rPr sz="900" spc="-3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Komisyonu</a:t>
            </a:r>
            <a:r>
              <a:rPr sz="90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Stajı değerlendirir</a:t>
            </a:r>
            <a:r>
              <a:rPr sz="900" spc="4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31859C"/>
                </a:solidFill>
                <a:latin typeface="Calibri"/>
                <a:cs typeface="Calibri"/>
              </a:rPr>
              <a:t>ve </a:t>
            </a:r>
            <a:r>
              <a:rPr sz="900" spc="-19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değerlendirme</a:t>
            </a:r>
            <a:r>
              <a:rPr sz="900" spc="3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tablosunu</a:t>
            </a:r>
            <a:r>
              <a:rPr sz="900" spc="1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Bölüm </a:t>
            </a:r>
            <a:r>
              <a:rPr sz="900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Başkanlığı’na</a:t>
            </a:r>
            <a:r>
              <a:rPr sz="900" spc="5" dirty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31859C"/>
                </a:solidFill>
                <a:latin typeface="Calibri"/>
                <a:cs typeface="Calibri"/>
              </a:rPr>
              <a:t>iletir.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93139" y="2286906"/>
            <a:ext cx="19005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Bölüm Başkanlıığı</a:t>
            </a:r>
            <a:r>
              <a:rPr sz="9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ilgili</a:t>
            </a:r>
            <a:r>
              <a:rPr sz="900" spc="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kontrolleri 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yapararak, staj değerlendirme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raporunu </a:t>
            </a:r>
            <a:r>
              <a:rPr sz="900" spc="-19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üst</a:t>
            </a:r>
            <a:r>
              <a:rPr sz="900" spc="-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yazı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 ile</a:t>
            </a:r>
            <a:r>
              <a:rPr sz="9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Dekanlığı’a</a:t>
            </a:r>
            <a:r>
              <a:rPr sz="900" spc="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B050"/>
                </a:solidFill>
                <a:latin typeface="Calibri"/>
                <a:cs typeface="Calibri"/>
              </a:rPr>
              <a:t>iletir.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47762" y="3117090"/>
            <a:ext cx="1591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Dekanlık, </a:t>
            </a:r>
            <a:r>
              <a:rPr sz="900" spc="-5" dirty="0" err="1">
                <a:solidFill>
                  <a:srgbClr val="002060"/>
                </a:solidFill>
                <a:latin typeface="Calibri"/>
                <a:cs typeface="Calibri"/>
              </a:rPr>
              <a:t>Fakülte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002060"/>
                </a:solidFill>
                <a:latin typeface="Calibri"/>
                <a:cs typeface="Calibri"/>
              </a:rPr>
              <a:t>Yöne</a:t>
            </a:r>
            <a:r>
              <a:rPr lang="tr-TR" sz="9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900" spc="-5" dirty="0" err="1">
                <a:solidFill>
                  <a:srgbClr val="002060"/>
                </a:solidFill>
                <a:latin typeface="Calibri"/>
                <a:cs typeface="Calibri"/>
              </a:rPr>
              <a:t>im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002060"/>
                </a:solidFill>
                <a:latin typeface="Calibri"/>
                <a:cs typeface="Calibri"/>
              </a:rPr>
              <a:t>K</a:t>
            </a:r>
            <a:r>
              <a:rPr sz="900" spc="-5" dirty="0" err="1">
                <a:solidFill>
                  <a:srgbClr val="002060"/>
                </a:solidFill>
                <a:latin typeface="Calibri"/>
                <a:cs typeface="Calibri"/>
              </a:rPr>
              <a:t>urulu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19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kararının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bir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kopyasını,</a:t>
            </a:r>
            <a:r>
              <a:rPr sz="9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002060"/>
                </a:solidFill>
                <a:latin typeface="Calibri"/>
                <a:cs typeface="Calibri"/>
              </a:rPr>
              <a:t>ekinde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 değerlendirme</a:t>
            </a:r>
            <a:r>
              <a:rPr sz="900" spc="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raporu</a:t>
            </a:r>
            <a:r>
              <a:rPr sz="9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ile birlikte, </a:t>
            </a:r>
            <a:r>
              <a:rPr sz="9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Öğrenci</a:t>
            </a:r>
            <a:r>
              <a:rPr sz="9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İşleri</a:t>
            </a:r>
            <a:r>
              <a:rPr sz="900" spc="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Ofisine</a:t>
            </a:r>
            <a:r>
              <a:rPr sz="900" spc="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02060"/>
                </a:solidFill>
                <a:latin typeface="Calibri"/>
                <a:cs typeface="Calibri"/>
              </a:rPr>
              <a:t>iletir.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85939" y="4092174"/>
            <a:ext cx="2736547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 İşleri</a:t>
            </a:r>
            <a:r>
              <a:rPr sz="900" spc="2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Ofisi,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değerlendirme</a:t>
            </a:r>
            <a:r>
              <a:rPr sz="900" spc="3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sonucunu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öğrencinin </a:t>
            </a:r>
            <a:r>
              <a:rPr sz="90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transkriptine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işler.</a:t>
            </a:r>
            <a:r>
              <a:rPr sz="900" spc="2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Staj</a:t>
            </a:r>
            <a:r>
              <a:rPr sz="900" spc="-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zorunlu</a:t>
            </a:r>
            <a:r>
              <a:rPr sz="900" spc="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staj</a:t>
            </a:r>
            <a:r>
              <a:rPr sz="900" spc="-2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kapsamında</a:t>
            </a:r>
            <a:r>
              <a:rPr sz="900" spc="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değil</a:t>
            </a:r>
            <a:r>
              <a:rPr sz="900" spc="3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ise,</a:t>
            </a:r>
            <a:r>
              <a:rPr sz="900" spc="1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staj </a:t>
            </a:r>
            <a:r>
              <a:rPr sz="900" spc="-19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bilgisi</a:t>
            </a:r>
            <a:r>
              <a:rPr sz="900" spc="2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Diploma</a:t>
            </a:r>
            <a:r>
              <a:rPr sz="900" spc="10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Ekine</a:t>
            </a:r>
            <a:r>
              <a:rPr sz="900" spc="5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CC00CC"/>
                </a:solidFill>
                <a:latin typeface="Calibri"/>
                <a:cs typeface="Calibri"/>
              </a:rPr>
              <a:t>yazılır.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6" name="Rectangle 16">
            <a:extLst>
              <a:ext uri="{FF2B5EF4-FFF2-40B4-BE49-F238E27FC236}">
                <a16:creationId xmlns:a16="http://schemas.microsoft.com/office/drawing/2014/main" id="{2DBE437A-DC7D-C0E2-E0B8-6F8314D8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6169" y="144696"/>
            <a:ext cx="2119312" cy="811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Staj </a:t>
            </a: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Dikdörtgen 76">
            <a:extLst>
              <a:ext uri="{FF2B5EF4-FFF2-40B4-BE49-F238E27FC236}">
                <a16:creationId xmlns:a16="http://schemas.microsoft.com/office/drawing/2014/main" id="{DD5BCD68-B393-82C5-37EC-839DCF9C8437}"/>
              </a:ext>
            </a:extLst>
          </p:cNvPr>
          <p:cNvSpPr/>
          <p:nvPr/>
        </p:nvSpPr>
        <p:spPr>
          <a:xfrm>
            <a:off x="1282378" y="144696"/>
            <a:ext cx="2603822" cy="6212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Dikdörtgen 77">
            <a:extLst>
              <a:ext uri="{FF2B5EF4-FFF2-40B4-BE49-F238E27FC236}">
                <a16:creationId xmlns:a16="http://schemas.microsoft.com/office/drawing/2014/main" id="{B102E8BE-2B74-2C06-BAF5-E2D53AF8A613}"/>
              </a:ext>
            </a:extLst>
          </p:cNvPr>
          <p:cNvSpPr/>
          <p:nvPr/>
        </p:nvSpPr>
        <p:spPr>
          <a:xfrm>
            <a:off x="962660" y="1083204"/>
            <a:ext cx="2865120" cy="84395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Dikdörtgen 78">
            <a:extLst>
              <a:ext uri="{FF2B5EF4-FFF2-40B4-BE49-F238E27FC236}">
                <a16:creationId xmlns:a16="http://schemas.microsoft.com/office/drawing/2014/main" id="{82A3F515-33A0-A758-75E5-E3B67C22D330}"/>
              </a:ext>
            </a:extLst>
          </p:cNvPr>
          <p:cNvSpPr/>
          <p:nvPr/>
        </p:nvSpPr>
        <p:spPr>
          <a:xfrm>
            <a:off x="5721653" y="4009387"/>
            <a:ext cx="2865120" cy="609857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Dikdörtgen 79">
            <a:extLst>
              <a:ext uri="{FF2B5EF4-FFF2-40B4-BE49-F238E27FC236}">
                <a16:creationId xmlns:a16="http://schemas.microsoft.com/office/drawing/2014/main" id="{AA0374F5-E023-D124-7643-B74FAF9CB84F}"/>
              </a:ext>
            </a:extLst>
          </p:cNvPr>
          <p:cNvSpPr/>
          <p:nvPr/>
        </p:nvSpPr>
        <p:spPr>
          <a:xfrm>
            <a:off x="6295030" y="3037844"/>
            <a:ext cx="1696775" cy="699404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Dikdörtgen 80">
            <a:extLst>
              <a:ext uri="{FF2B5EF4-FFF2-40B4-BE49-F238E27FC236}">
                <a16:creationId xmlns:a16="http://schemas.microsoft.com/office/drawing/2014/main" id="{0B45DE43-8705-2DB6-F561-A8E329647730}"/>
              </a:ext>
            </a:extLst>
          </p:cNvPr>
          <p:cNvSpPr/>
          <p:nvPr/>
        </p:nvSpPr>
        <p:spPr>
          <a:xfrm>
            <a:off x="6135050" y="2218249"/>
            <a:ext cx="2016735" cy="553749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Dikdörtgen 81">
            <a:extLst>
              <a:ext uri="{FF2B5EF4-FFF2-40B4-BE49-F238E27FC236}">
                <a16:creationId xmlns:a16="http://schemas.microsoft.com/office/drawing/2014/main" id="{EFA01C7F-50AC-8B69-3894-F988A297F5E8}"/>
              </a:ext>
            </a:extLst>
          </p:cNvPr>
          <p:cNvSpPr/>
          <p:nvPr/>
        </p:nvSpPr>
        <p:spPr>
          <a:xfrm>
            <a:off x="3578354" y="2665909"/>
            <a:ext cx="1607298" cy="106587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Dikdörtgen 82">
            <a:extLst>
              <a:ext uri="{FF2B5EF4-FFF2-40B4-BE49-F238E27FC236}">
                <a16:creationId xmlns:a16="http://schemas.microsoft.com/office/drawing/2014/main" id="{87462C7C-CD79-50AB-67DC-0C28B93B8788}"/>
              </a:ext>
            </a:extLst>
          </p:cNvPr>
          <p:cNvSpPr/>
          <p:nvPr/>
        </p:nvSpPr>
        <p:spPr>
          <a:xfrm>
            <a:off x="3667718" y="4077049"/>
            <a:ext cx="1413511" cy="38715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Dikdörtgen 83">
            <a:extLst>
              <a:ext uri="{FF2B5EF4-FFF2-40B4-BE49-F238E27FC236}">
                <a16:creationId xmlns:a16="http://schemas.microsoft.com/office/drawing/2014/main" id="{C0A483EC-3EA8-3F78-6449-1EE010E5E991}"/>
              </a:ext>
            </a:extLst>
          </p:cNvPr>
          <p:cNvSpPr/>
          <p:nvPr/>
        </p:nvSpPr>
        <p:spPr>
          <a:xfrm>
            <a:off x="955032" y="3213297"/>
            <a:ext cx="2016768" cy="531529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Dikdörtgen 84">
            <a:extLst>
              <a:ext uri="{FF2B5EF4-FFF2-40B4-BE49-F238E27FC236}">
                <a16:creationId xmlns:a16="http://schemas.microsoft.com/office/drawing/2014/main" id="{85B6E8DC-E5A6-2DC4-7338-B79EE1E3DD45}"/>
              </a:ext>
            </a:extLst>
          </p:cNvPr>
          <p:cNvSpPr/>
          <p:nvPr/>
        </p:nvSpPr>
        <p:spPr>
          <a:xfrm>
            <a:off x="819714" y="5298577"/>
            <a:ext cx="1596446" cy="35172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Dikdörtgen 85">
            <a:extLst>
              <a:ext uri="{FF2B5EF4-FFF2-40B4-BE49-F238E27FC236}">
                <a16:creationId xmlns:a16="http://schemas.microsoft.com/office/drawing/2014/main" id="{696E2F56-8A5F-ACC9-82D4-E1C12DA46285}"/>
              </a:ext>
            </a:extLst>
          </p:cNvPr>
          <p:cNvSpPr/>
          <p:nvPr/>
        </p:nvSpPr>
        <p:spPr>
          <a:xfrm>
            <a:off x="962660" y="2264418"/>
            <a:ext cx="1904469" cy="44314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Dikdörtgen 86">
            <a:extLst>
              <a:ext uri="{FF2B5EF4-FFF2-40B4-BE49-F238E27FC236}">
                <a16:creationId xmlns:a16="http://schemas.microsoft.com/office/drawing/2014/main" id="{DE59AC60-42FA-2075-4E85-B0F324919F9E}"/>
              </a:ext>
            </a:extLst>
          </p:cNvPr>
          <p:cNvSpPr/>
          <p:nvPr/>
        </p:nvSpPr>
        <p:spPr>
          <a:xfrm>
            <a:off x="6193139" y="1250929"/>
            <a:ext cx="1900555" cy="59078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object 23">
            <a:extLst>
              <a:ext uri="{FF2B5EF4-FFF2-40B4-BE49-F238E27FC236}">
                <a16:creationId xmlns:a16="http://schemas.microsoft.com/office/drawing/2014/main" id="{724905EE-E441-46FB-8633-55B9BD2E9311}"/>
              </a:ext>
            </a:extLst>
          </p:cNvPr>
          <p:cNvSpPr txBox="1"/>
          <p:nvPr/>
        </p:nvSpPr>
        <p:spPr>
          <a:xfrm>
            <a:off x="2579496" y="5391085"/>
            <a:ext cx="310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dirty="0">
                <a:latin typeface="Calibri"/>
                <a:cs typeface="Calibri"/>
              </a:rPr>
              <a:t>EVET</a:t>
            </a:r>
            <a:endParaRPr sz="900" dirty="0">
              <a:latin typeface="Calibri"/>
              <a:cs typeface="Calibri"/>
            </a:endParaRPr>
          </a:p>
        </p:txBody>
      </p:sp>
      <p:cxnSp>
        <p:nvCxnSpPr>
          <p:cNvPr id="90" name="Düz Ok Bağlayıcısı 89">
            <a:extLst>
              <a:ext uri="{FF2B5EF4-FFF2-40B4-BE49-F238E27FC236}">
                <a16:creationId xmlns:a16="http://schemas.microsoft.com/office/drawing/2014/main" id="{634A3515-0D1C-1708-FCA0-457434F78A03}"/>
              </a:ext>
            </a:extLst>
          </p:cNvPr>
          <p:cNvCxnSpPr/>
          <p:nvPr/>
        </p:nvCxnSpPr>
        <p:spPr>
          <a:xfrm>
            <a:off x="2579496" y="803508"/>
            <a:ext cx="0" cy="245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>
            <a:extLst>
              <a:ext uri="{FF2B5EF4-FFF2-40B4-BE49-F238E27FC236}">
                <a16:creationId xmlns:a16="http://schemas.microsoft.com/office/drawing/2014/main" id="{7B318ED3-749A-42CA-D969-3C7A5C7B1FBB}"/>
              </a:ext>
            </a:extLst>
          </p:cNvPr>
          <p:cNvCxnSpPr/>
          <p:nvPr/>
        </p:nvCxnSpPr>
        <p:spPr>
          <a:xfrm>
            <a:off x="1981200" y="1981200"/>
            <a:ext cx="0" cy="246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Düz Ok Bağlayıcısı 93">
            <a:extLst>
              <a:ext uri="{FF2B5EF4-FFF2-40B4-BE49-F238E27FC236}">
                <a16:creationId xmlns:a16="http://schemas.microsoft.com/office/drawing/2014/main" id="{C9F55204-C9C9-2459-E116-7724C395383A}"/>
              </a:ext>
            </a:extLst>
          </p:cNvPr>
          <p:cNvCxnSpPr/>
          <p:nvPr/>
        </p:nvCxnSpPr>
        <p:spPr>
          <a:xfrm>
            <a:off x="1981200" y="2780950"/>
            <a:ext cx="0" cy="327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Ok Bağlayıcısı 95">
            <a:extLst>
              <a:ext uri="{FF2B5EF4-FFF2-40B4-BE49-F238E27FC236}">
                <a16:creationId xmlns:a16="http://schemas.microsoft.com/office/drawing/2014/main" id="{6389975F-54B4-46F8-B682-866DE7CE4BDB}"/>
              </a:ext>
            </a:extLst>
          </p:cNvPr>
          <p:cNvCxnSpPr/>
          <p:nvPr/>
        </p:nvCxnSpPr>
        <p:spPr>
          <a:xfrm>
            <a:off x="3124200" y="3528109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Düz Ok Bağlayıcısı 97">
            <a:extLst>
              <a:ext uri="{FF2B5EF4-FFF2-40B4-BE49-F238E27FC236}">
                <a16:creationId xmlns:a16="http://schemas.microsoft.com/office/drawing/2014/main" id="{B9DC8AFB-225F-54CE-F211-0E2EF0082549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4382003" y="3731779"/>
            <a:ext cx="0" cy="35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Düz Ok Bağlayıcısı 99">
            <a:extLst>
              <a:ext uri="{FF2B5EF4-FFF2-40B4-BE49-F238E27FC236}">
                <a16:creationId xmlns:a16="http://schemas.microsoft.com/office/drawing/2014/main" id="{F8B57AEF-23F7-AB8F-4F0E-9C5CB9C0D46E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4374473" y="4619244"/>
            <a:ext cx="0" cy="296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Düz Ok Bağlayıcısı 101">
            <a:extLst>
              <a:ext uri="{FF2B5EF4-FFF2-40B4-BE49-F238E27FC236}">
                <a16:creationId xmlns:a16="http://schemas.microsoft.com/office/drawing/2014/main" id="{7B962AC5-D0A5-6F37-99F2-E83F3C8EE19C}"/>
              </a:ext>
            </a:extLst>
          </p:cNvPr>
          <p:cNvCxnSpPr/>
          <p:nvPr/>
        </p:nvCxnSpPr>
        <p:spPr>
          <a:xfrm>
            <a:off x="4124317" y="1546319"/>
            <a:ext cx="17267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Düz Ok Bağlayıcısı 103">
            <a:extLst>
              <a:ext uri="{FF2B5EF4-FFF2-40B4-BE49-F238E27FC236}">
                <a16:creationId xmlns:a16="http://schemas.microsoft.com/office/drawing/2014/main" id="{E0D561F4-AE4A-E322-A001-397B4E6BBFCF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7143417" y="1918204"/>
            <a:ext cx="1" cy="300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Düz Ok Bağlayıcısı 107">
            <a:extLst>
              <a:ext uri="{FF2B5EF4-FFF2-40B4-BE49-F238E27FC236}">
                <a16:creationId xmlns:a16="http://schemas.microsoft.com/office/drawing/2014/main" id="{29D39B2A-C5A9-CFA2-BEC0-ADF78ABDF1C0}"/>
              </a:ext>
            </a:extLst>
          </p:cNvPr>
          <p:cNvCxnSpPr>
            <a:stCxn id="81" idx="2"/>
            <a:endCxn id="80" idx="0"/>
          </p:cNvCxnSpPr>
          <p:nvPr/>
        </p:nvCxnSpPr>
        <p:spPr>
          <a:xfrm>
            <a:off x="7143418" y="2771998"/>
            <a:ext cx="0" cy="26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Düz Ok Bağlayıcısı 109">
            <a:extLst>
              <a:ext uri="{FF2B5EF4-FFF2-40B4-BE49-F238E27FC236}">
                <a16:creationId xmlns:a16="http://schemas.microsoft.com/office/drawing/2014/main" id="{248A61BE-AAF1-024B-4DB2-62679BE05D47}"/>
              </a:ext>
            </a:extLst>
          </p:cNvPr>
          <p:cNvCxnSpPr/>
          <p:nvPr/>
        </p:nvCxnSpPr>
        <p:spPr>
          <a:xfrm>
            <a:off x="7154212" y="3731779"/>
            <a:ext cx="0" cy="233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Ok Bağlayıcısı 117">
            <a:extLst>
              <a:ext uri="{FF2B5EF4-FFF2-40B4-BE49-F238E27FC236}">
                <a16:creationId xmlns:a16="http://schemas.microsoft.com/office/drawing/2014/main" id="{2B8ACE55-3E7A-1A51-E47D-0DF61D5D7616}"/>
              </a:ext>
            </a:extLst>
          </p:cNvPr>
          <p:cNvCxnSpPr/>
          <p:nvPr/>
        </p:nvCxnSpPr>
        <p:spPr>
          <a:xfrm>
            <a:off x="5486400" y="5474441"/>
            <a:ext cx="648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Düz Ok Bağlayıcısı 119">
            <a:extLst>
              <a:ext uri="{FF2B5EF4-FFF2-40B4-BE49-F238E27FC236}">
                <a16:creationId xmlns:a16="http://schemas.microsoft.com/office/drawing/2014/main" id="{97AC6841-D63E-D99A-AEF4-078377A39271}"/>
              </a:ext>
            </a:extLst>
          </p:cNvPr>
          <p:cNvCxnSpPr/>
          <p:nvPr/>
        </p:nvCxnSpPr>
        <p:spPr>
          <a:xfrm flipH="1">
            <a:off x="2971800" y="5474441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Düz Ok Bağlayıcısı 121">
            <a:extLst>
              <a:ext uri="{FF2B5EF4-FFF2-40B4-BE49-F238E27FC236}">
                <a16:creationId xmlns:a16="http://schemas.microsoft.com/office/drawing/2014/main" id="{59F1D150-371B-6D8B-82AF-FC6AB192A4CE}"/>
              </a:ext>
            </a:extLst>
          </p:cNvPr>
          <p:cNvCxnSpPr/>
          <p:nvPr/>
        </p:nvCxnSpPr>
        <p:spPr>
          <a:xfrm flipV="1">
            <a:off x="6538184" y="4767522"/>
            <a:ext cx="548416" cy="53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5">
            <a:extLst>
              <a:ext uri="{FF2B5EF4-FFF2-40B4-BE49-F238E27FC236}">
                <a16:creationId xmlns:a16="http://schemas.microsoft.com/office/drawing/2014/main" id="{97070CA2-6E51-2160-922B-407891FF29F9}"/>
              </a:ext>
            </a:extLst>
          </p:cNvPr>
          <p:cNvSpPr/>
          <p:nvPr/>
        </p:nvSpPr>
        <p:spPr>
          <a:xfrm>
            <a:off x="232989" y="6558103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DEÜ İŞLETME FAKÜLTESİ (EV SAHİBİ KURUM) DÖNÜŞ</a:t>
            </a:r>
          </a:p>
        </p:txBody>
      </p:sp>
      <p:cxnSp>
        <p:nvCxnSpPr>
          <p:cNvPr id="124" name="Düz Bağlayıcı 123">
            <a:extLst>
              <a:ext uri="{FF2B5EF4-FFF2-40B4-BE49-F238E27FC236}">
                <a16:creationId xmlns:a16="http://schemas.microsoft.com/office/drawing/2014/main" id="{76F1F497-A409-A25B-AACD-F01A7D6020E8}"/>
              </a:ext>
            </a:extLst>
          </p:cNvPr>
          <p:cNvCxnSpPr>
            <a:cxnSpLocks/>
          </p:cNvCxnSpPr>
          <p:nvPr/>
        </p:nvCxnSpPr>
        <p:spPr>
          <a:xfrm>
            <a:off x="413963" y="6392003"/>
            <a:ext cx="4539037" cy="9207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Düz Ok Bağlayıcısı 126">
            <a:extLst>
              <a:ext uri="{FF2B5EF4-FFF2-40B4-BE49-F238E27FC236}">
                <a16:creationId xmlns:a16="http://schemas.microsoft.com/office/drawing/2014/main" id="{7AC8F5DF-5D3E-11BF-BE1F-8BADE7FE5E20}"/>
              </a:ext>
            </a:extLst>
          </p:cNvPr>
          <p:cNvCxnSpPr/>
          <p:nvPr/>
        </p:nvCxnSpPr>
        <p:spPr>
          <a:xfrm>
            <a:off x="819714" y="405390"/>
            <a:ext cx="3232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bject 60">
            <a:extLst>
              <a:ext uri="{FF2B5EF4-FFF2-40B4-BE49-F238E27FC236}">
                <a16:creationId xmlns:a16="http://schemas.microsoft.com/office/drawing/2014/main" id="{39B4A87A-0EA6-921C-E1C4-BD47DA7F7DE8}"/>
              </a:ext>
            </a:extLst>
          </p:cNvPr>
          <p:cNvSpPr txBox="1"/>
          <p:nvPr/>
        </p:nvSpPr>
        <p:spPr>
          <a:xfrm>
            <a:off x="7245096" y="5992812"/>
            <a:ext cx="1665916" cy="79508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63525" indent="-172720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558ED5"/>
                </a:solidFill>
                <a:latin typeface="Calibri"/>
                <a:cs typeface="Calibri"/>
              </a:rPr>
              <a:t>Öğrenci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CC00CC"/>
                </a:solidFill>
                <a:latin typeface="Calibri"/>
                <a:cs typeface="Calibri"/>
              </a:rPr>
              <a:t>Öğrenci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 İşleri</a:t>
            </a:r>
            <a:r>
              <a:rPr sz="700" b="1" dirty="0">
                <a:solidFill>
                  <a:srgbClr val="CC00CC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CC00CC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Bölüm</a:t>
            </a:r>
            <a:r>
              <a:rPr sz="700" b="1" spc="-2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B050"/>
                </a:solidFill>
                <a:latin typeface="Calibri"/>
                <a:cs typeface="Calibri"/>
              </a:rPr>
              <a:t>Başkanlığı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Bölüm</a:t>
            </a:r>
            <a:r>
              <a:rPr sz="700" b="1" spc="-35" dirty="0">
                <a:solidFill>
                  <a:srgbClr val="996633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996633"/>
                </a:solidFill>
                <a:latin typeface="Calibri"/>
                <a:cs typeface="Calibri"/>
              </a:rPr>
              <a:t>Koordinatörü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S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t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aj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6666"/>
                </a:solidFill>
                <a:latin typeface="Calibri"/>
                <a:cs typeface="Calibri"/>
              </a:rPr>
              <a:t>K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omis</a:t>
            </a:r>
            <a:r>
              <a:rPr sz="700" b="1" spc="-15" dirty="0">
                <a:solidFill>
                  <a:srgbClr val="006666"/>
                </a:solidFill>
                <a:latin typeface="Calibri"/>
                <a:cs typeface="Calibri"/>
              </a:rPr>
              <a:t>y</a:t>
            </a:r>
            <a:r>
              <a:rPr sz="700" b="1" spc="-10" dirty="0">
                <a:solidFill>
                  <a:srgbClr val="006666"/>
                </a:solidFill>
                <a:latin typeface="Calibri"/>
                <a:cs typeface="Calibri"/>
              </a:rPr>
              <a:t>onu</a:t>
            </a:r>
            <a:endParaRPr sz="7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Font typeface="Arial MT"/>
              <a:buChar char="•"/>
              <a:tabLst>
                <a:tab pos="263525" algn="l"/>
                <a:tab pos="264160" algn="l"/>
              </a:tabLst>
            </a:pPr>
            <a:r>
              <a:rPr sz="700" b="1" spc="-5" dirty="0">
                <a:solidFill>
                  <a:srgbClr val="E46C0A"/>
                </a:solidFill>
                <a:latin typeface="Calibri"/>
                <a:cs typeface="Calibri"/>
              </a:rPr>
              <a:t>Dış</a:t>
            </a:r>
            <a:r>
              <a:rPr sz="700" b="1" spc="-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İlişkiler</a:t>
            </a:r>
            <a:r>
              <a:rPr sz="700" b="1" spc="35" dirty="0">
                <a:solidFill>
                  <a:srgbClr val="E46C0A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E46C0A"/>
                </a:solidFill>
                <a:latin typeface="Calibri"/>
                <a:cs typeface="Calibri"/>
              </a:rPr>
              <a:t>Ofisi</a:t>
            </a:r>
            <a:endParaRPr sz="700">
              <a:latin typeface="Calibri"/>
              <a:cs typeface="Calibri"/>
            </a:endParaRPr>
          </a:p>
          <a:p>
            <a:pPr marL="263525" indent="-173355">
              <a:lnSpc>
                <a:spcPct val="100000"/>
              </a:lnSpc>
              <a:buFont typeface="Arial MT"/>
              <a:buChar char="•"/>
              <a:tabLst>
                <a:tab pos="262890" algn="l"/>
                <a:tab pos="264160" algn="l"/>
              </a:tabLst>
            </a:pP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Fakülte</a:t>
            </a:r>
            <a:r>
              <a:rPr sz="7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002060"/>
                </a:solidFill>
                <a:latin typeface="Calibri"/>
                <a:cs typeface="Calibri"/>
              </a:rPr>
              <a:t>Yönetim</a:t>
            </a:r>
            <a:r>
              <a:rPr sz="7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002060"/>
                </a:solidFill>
                <a:latin typeface="Calibri"/>
                <a:cs typeface="Calibri"/>
              </a:rPr>
              <a:t>Kurulu/Dekanlık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612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 MT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MAldemir</dc:creator>
  <cp:lastModifiedBy>user</cp:lastModifiedBy>
  <cp:revision>12</cp:revision>
  <dcterms:created xsi:type="dcterms:W3CDTF">2024-05-26T10:50:21Z</dcterms:created>
  <dcterms:modified xsi:type="dcterms:W3CDTF">2024-05-29T12:16:51Z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2015-01-16T00:00:00Z</vt:filetime>
  </property>
  <property fmtid="{D5CDD505-2E9C-101B-9397-08002B2CF9AE}" pid="3" name="Creator">
    <vt:lpwstr>Acrobat PDFMaker 10.1 for PowerPoint</vt:lpwstr>
  </property>
  <property fmtid="{D5CDD505-2E9C-101B-9397-08002B2CF9AE}" pid="4" name="LastSaved">
    <vt:filetime>2024-05-26T00:00:00Z</vt:filetime>
  </property>
</Properties>
</file>