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95" r:id="rId2"/>
    <p:sldMasterId id="2147483707" r:id="rId3"/>
  </p:sldMasterIdLst>
  <p:notesMasterIdLst>
    <p:notesMasterId r:id="rId27"/>
  </p:notesMasterIdLst>
  <p:sldIdLst>
    <p:sldId id="283" r:id="rId4"/>
    <p:sldId id="289" r:id="rId5"/>
    <p:sldId id="290" r:id="rId6"/>
    <p:sldId id="291" r:id="rId7"/>
    <p:sldId id="293" r:id="rId8"/>
    <p:sldId id="294" r:id="rId9"/>
    <p:sldId id="295" r:id="rId10"/>
    <p:sldId id="296" r:id="rId11"/>
    <p:sldId id="297" r:id="rId12"/>
    <p:sldId id="309" r:id="rId13"/>
    <p:sldId id="308" r:id="rId14"/>
    <p:sldId id="311" r:id="rId15"/>
    <p:sldId id="298" r:id="rId16"/>
    <p:sldId id="299" r:id="rId17"/>
    <p:sldId id="300" r:id="rId18"/>
    <p:sldId id="292" r:id="rId19"/>
    <p:sldId id="301" r:id="rId20"/>
    <p:sldId id="303" r:id="rId21"/>
    <p:sldId id="302" r:id="rId22"/>
    <p:sldId id="305" r:id="rId23"/>
    <p:sldId id="306" r:id="rId24"/>
    <p:sldId id="312" r:id="rId25"/>
    <p:sldId id="307"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946"/>
    <p:restoredTop sz="94694"/>
  </p:normalViewPr>
  <p:slideViewPr>
    <p:cSldViewPr snapToGrid="0" snapToObjects="1">
      <p:cViewPr varScale="1">
        <p:scale>
          <a:sx n="103" d="100"/>
          <a:sy n="103" d="100"/>
        </p:scale>
        <p:origin x="114"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D68B5-5B6A-490F-A5A3-BDE9D5F698A6}" type="datetimeFigureOut">
              <a:rPr lang="tr-TR" smtClean="0"/>
              <a:t>20.01.2025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B8012-2E8A-412E-9F44-7613DC899375}" type="slidenum">
              <a:rPr lang="tr-TR" smtClean="0"/>
              <a:t>‹#›</a:t>
            </a:fld>
            <a:endParaRPr lang="tr-TR"/>
          </a:p>
        </p:txBody>
      </p:sp>
    </p:spTree>
    <p:extLst>
      <p:ext uri="{BB962C8B-B14F-4D97-AF65-F5344CB8AC3E}">
        <p14:creationId xmlns:p14="http://schemas.microsoft.com/office/powerpoint/2010/main" val="331293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EBA69-3460-4761-96DB-FBA217C97AAB}" type="slidenum">
              <a:rPr kumimoji="0" lang="tr-T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tr-T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618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40A0-3282-AF46-A25B-94B11FCF7462}"/>
              </a:ext>
            </a:extLst>
          </p:cNvPr>
          <p:cNvSpPr>
            <a:spLocks noGrp="1"/>
          </p:cNvSpPr>
          <p:nvPr>
            <p:ph type="ctrTitle"/>
          </p:nvPr>
        </p:nvSpPr>
        <p:spPr>
          <a:xfrm>
            <a:off x="1524000" y="3155461"/>
            <a:ext cx="9144000" cy="1323439"/>
          </a:xfrm>
        </p:spPr>
        <p:txBody>
          <a:bodyPr anchor="ctr"/>
          <a:lstStyle>
            <a:lvl1pPr algn="ctr">
              <a:defRPr sz="6000" b="1">
                <a:solidFill>
                  <a:schemeClr val="accent1"/>
                </a:solidFill>
              </a:defRPr>
            </a:lvl1pPr>
          </a:lstStyle>
          <a:p>
            <a:r>
              <a:rPr lang="en-US" dirty="0"/>
              <a:t>Click to edit Master title style</a:t>
            </a:r>
            <a:endParaRPr lang="tr-TR" dirty="0"/>
          </a:p>
        </p:txBody>
      </p:sp>
      <p:sp>
        <p:nvSpPr>
          <p:cNvPr id="3" name="Subtitle 2">
            <a:extLst>
              <a:ext uri="{FF2B5EF4-FFF2-40B4-BE49-F238E27FC236}">
                <a16:creationId xmlns:a16="http://schemas.microsoft.com/office/drawing/2014/main" id="{A380FFB2-0C5B-FE4F-B47B-13D16207EB8B}"/>
              </a:ext>
            </a:extLst>
          </p:cNvPr>
          <p:cNvSpPr>
            <a:spLocks noGrp="1"/>
          </p:cNvSpPr>
          <p:nvPr>
            <p:ph type="subTitle" idx="1"/>
          </p:nvPr>
        </p:nvSpPr>
        <p:spPr>
          <a:xfrm>
            <a:off x="1524000" y="4809781"/>
            <a:ext cx="9144000" cy="738554"/>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tr-TR" dirty="0"/>
          </a:p>
        </p:txBody>
      </p:sp>
      <p:sp>
        <p:nvSpPr>
          <p:cNvPr id="4" name="Date Placeholder 3">
            <a:extLst>
              <a:ext uri="{FF2B5EF4-FFF2-40B4-BE49-F238E27FC236}">
                <a16:creationId xmlns:a16="http://schemas.microsoft.com/office/drawing/2014/main" id="{FA817364-C444-104A-8004-96E50289CBDB}"/>
              </a:ext>
            </a:extLst>
          </p:cNvPr>
          <p:cNvSpPr>
            <a:spLocks noGrp="1"/>
          </p:cNvSpPr>
          <p:nvPr>
            <p:ph type="dt" sz="half" idx="10"/>
          </p:nvPr>
        </p:nvSpPr>
        <p:spPr/>
        <p:txBody>
          <a:bodyPr/>
          <a:lstStyle/>
          <a:p>
            <a:fld id="{BEC1AA8F-9CB5-7545-9CF5-6B12F805CB74}" type="datetimeFigureOut">
              <a:rPr lang="tr-TR" smtClean="0"/>
              <a:t>20.01.2025</a:t>
            </a:fld>
            <a:endParaRPr lang="tr-TR"/>
          </a:p>
        </p:txBody>
      </p:sp>
      <p:sp>
        <p:nvSpPr>
          <p:cNvPr id="5" name="Footer Placeholder 4">
            <a:extLst>
              <a:ext uri="{FF2B5EF4-FFF2-40B4-BE49-F238E27FC236}">
                <a16:creationId xmlns:a16="http://schemas.microsoft.com/office/drawing/2014/main" id="{1005EEF5-0DFB-2B45-9BC6-B549F2EAEC2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04680340-C9EB-BC40-8416-F3FAB1397EAC}"/>
              </a:ext>
            </a:extLst>
          </p:cNvPr>
          <p:cNvSpPr>
            <a:spLocks noGrp="1"/>
          </p:cNvSpPr>
          <p:nvPr>
            <p:ph type="sldNum" sz="quarter" idx="12"/>
          </p:nvPr>
        </p:nvSpPr>
        <p:spPr/>
        <p:txBody>
          <a:bodyPr/>
          <a:lstStyle/>
          <a:p>
            <a:fld id="{CF8EA236-263A-8E4B-A919-97FD95326A6F}" type="slidenum">
              <a:rPr lang="tr-TR" smtClean="0"/>
              <a:t>‹#›</a:t>
            </a:fld>
            <a:endParaRPr lang="tr-TR"/>
          </a:p>
        </p:txBody>
      </p:sp>
      <p:cxnSp>
        <p:nvCxnSpPr>
          <p:cNvPr id="7" name="Straight Connector 6">
            <a:extLst>
              <a:ext uri="{FF2B5EF4-FFF2-40B4-BE49-F238E27FC236}">
                <a16:creationId xmlns:a16="http://schemas.microsoft.com/office/drawing/2014/main" id="{28AFF16D-A428-EE42-B763-96EEF8ED0D2B}"/>
              </a:ext>
            </a:extLst>
          </p:cNvPr>
          <p:cNvCxnSpPr/>
          <p:nvPr userDrawn="1"/>
        </p:nvCxnSpPr>
        <p:spPr>
          <a:xfrm>
            <a:off x="5339645" y="936978"/>
            <a:ext cx="0" cy="1531584"/>
          </a:xfrm>
          <a:prstGeom prst="line">
            <a:avLst/>
          </a:prstGeom>
          <a:ln w="50800"/>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EC3F09AE-0498-644B-A566-B7CF9EA97055}"/>
              </a:ext>
            </a:extLst>
          </p:cNvPr>
          <p:cNvSpPr txBox="1"/>
          <p:nvPr userDrawn="1"/>
        </p:nvSpPr>
        <p:spPr>
          <a:xfrm>
            <a:off x="5420362" y="1024007"/>
            <a:ext cx="3265310" cy="1323439"/>
          </a:xfrm>
          <a:prstGeom prst="rect">
            <a:avLst/>
          </a:prstGeom>
          <a:noFill/>
        </p:spPr>
        <p:txBody>
          <a:bodyPr wrap="square" rtlCol="0">
            <a:noAutofit/>
          </a:bodyPr>
          <a:lstStyle/>
          <a:p>
            <a:r>
              <a:rPr lang="tr-TR" sz="4000" b="1" dirty="0">
                <a:solidFill>
                  <a:schemeClr val="bg2">
                    <a:lumMod val="50000"/>
                  </a:schemeClr>
                </a:solidFill>
              </a:rPr>
              <a:t>DOKUZ EYLÜL</a:t>
            </a:r>
          </a:p>
          <a:p>
            <a:r>
              <a:rPr lang="tr-TR" sz="4000" b="1" dirty="0">
                <a:solidFill>
                  <a:schemeClr val="bg2">
                    <a:lumMod val="50000"/>
                  </a:schemeClr>
                </a:solidFill>
              </a:rPr>
              <a:t>ÜNİVERSİTESİ</a:t>
            </a:r>
            <a:endParaRPr lang="tr-TR" b="1" dirty="0">
              <a:solidFill>
                <a:schemeClr val="bg2">
                  <a:lumMod val="50000"/>
                </a:schemeClr>
              </a:solidFill>
            </a:endParaRPr>
          </a:p>
        </p:txBody>
      </p:sp>
      <p:pic>
        <p:nvPicPr>
          <p:cNvPr id="9" name="Picture 8">
            <a:extLst>
              <a:ext uri="{FF2B5EF4-FFF2-40B4-BE49-F238E27FC236}">
                <a16:creationId xmlns:a16="http://schemas.microsoft.com/office/drawing/2014/main" id="{3D65E5B7-A235-F04F-B1DB-D6D20DDD4092}"/>
              </a:ext>
            </a:extLst>
          </p:cNvPr>
          <p:cNvPicPr>
            <a:picLocks noChangeAspect="1"/>
          </p:cNvPicPr>
          <p:nvPr userDrawn="1"/>
        </p:nvPicPr>
        <p:blipFill>
          <a:blip r:embed="rId2"/>
          <a:stretch>
            <a:fillRect/>
          </a:stretch>
        </p:blipFill>
        <p:spPr>
          <a:xfrm>
            <a:off x="3398520" y="807402"/>
            <a:ext cx="1661160" cy="1661160"/>
          </a:xfrm>
          <a:prstGeom prst="rect">
            <a:avLst/>
          </a:prstGeom>
        </p:spPr>
      </p:pic>
    </p:spTree>
    <p:extLst>
      <p:ext uri="{BB962C8B-B14F-4D97-AF65-F5344CB8AC3E}">
        <p14:creationId xmlns:p14="http://schemas.microsoft.com/office/powerpoint/2010/main" val="855806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B7E1-F47F-BE43-BB2D-F88350C7A09F}"/>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Vertical Text Placeholder 2">
            <a:extLst>
              <a:ext uri="{FF2B5EF4-FFF2-40B4-BE49-F238E27FC236}">
                <a16:creationId xmlns:a16="http://schemas.microsoft.com/office/drawing/2014/main" id="{5185E205-529D-6D44-B715-68A3CBA6762E}"/>
              </a:ext>
            </a:extLst>
          </p:cNvPr>
          <p:cNvSpPr>
            <a:spLocks noGrp="1"/>
          </p:cNvSpPr>
          <p:nvPr>
            <p:ph type="body" orient="vert" idx="1"/>
          </p:nvPr>
        </p:nvSpPr>
        <p:spPr>
          <a:xfrm>
            <a:off x="838200" y="2110153"/>
            <a:ext cx="10515600" cy="4066809"/>
          </a:xfr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2A1475E5-9EF6-6340-B2BB-1C1124058016}"/>
              </a:ext>
            </a:extLst>
          </p:cNvPr>
          <p:cNvSpPr>
            <a:spLocks noGrp="1"/>
          </p:cNvSpPr>
          <p:nvPr>
            <p:ph type="dt" sz="half" idx="10"/>
          </p:nvPr>
        </p:nvSpPr>
        <p:spPr/>
        <p:txBody>
          <a:bodyPr/>
          <a:lstStyle/>
          <a:p>
            <a:fld id="{BEC1AA8F-9CB5-7545-9CF5-6B12F805CB74}" type="datetimeFigureOut">
              <a:rPr lang="tr-TR" smtClean="0"/>
              <a:t>20.01.2025</a:t>
            </a:fld>
            <a:endParaRPr lang="tr-TR"/>
          </a:p>
        </p:txBody>
      </p:sp>
      <p:sp>
        <p:nvSpPr>
          <p:cNvPr id="5" name="Footer Placeholder 4">
            <a:extLst>
              <a:ext uri="{FF2B5EF4-FFF2-40B4-BE49-F238E27FC236}">
                <a16:creationId xmlns:a16="http://schemas.microsoft.com/office/drawing/2014/main" id="{6AA2DCEA-F13E-6F40-B62A-84CC2BD923ED}"/>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0847AD2-9758-3C4F-A7A2-D0BB8CF362E5}"/>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75BECF59-36E7-5946-A383-1A5CC57CB5F0}"/>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8" name="Straight Connector 7">
            <a:extLst>
              <a:ext uri="{FF2B5EF4-FFF2-40B4-BE49-F238E27FC236}">
                <a16:creationId xmlns:a16="http://schemas.microsoft.com/office/drawing/2014/main" id="{D0DB7F8D-0D72-964A-B72F-C7DB9A9D921F}"/>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0760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1972A-06B9-8E4D-81B8-3FC29839DCE6}"/>
              </a:ext>
            </a:extLst>
          </p:cNvPr>
          <p:cNvSpPr>
            <a:spLocks noGrp="1"/>
          </p:cNvSpPr>
          <p:nvPr>
            <p:ph type="title" orient="vert"/>
          </p:nvPr>
        </p:nvSpPr>
        <p:spPr>
          <a:xfrm>
            <a:off x="838200" y="422031"/>
            <a:ext cx="2628900" cy="5754932"/>
          </a:xfrm>
        </p:spPr>
        <p:txBody>
          <a:bodyPr vert="horz"/>
          <a:lstStyle>
            <a:lvl1pPr>
              <a:defRPr b="1">
                <a:solidFill>
                  <a:schemeClr val="accent1"/>
                </a:solidFill>
              </a:defRPr>
            </a:lvl1pPr>
          </a:lstStyle>
          <a:p>
            <a:r>
              <a:rPr lang="en-US" dirty="0"/>
              <a:t>Click to edit Master title style</a:t>
            </a:r>
            <a:endParaRPr lang="tr-TR" dirty="0"/>
          </a:p>
        </p:txBody>
      </p:sp>
      <p:sp>
        <p:nvSpPr>
          <p:cNvPr id="3" name="Vertical Text Placeholder 2">
            <a:extLst>
              <a:ext uri="{FF2B5EF4-FFF2-40B4-BE49-F238E27FC236}">
                <a16:creationId xmlns:a16="http://schemas.microsoft.com/office/drawing/2014/main" id="{594E875F-6BB8-2B41-A85E-C5CCDF5FB509}"/>
              </a:ext>
            </a:extLst>
          </p:cNvPr>
          <p:cNvSpPr>
            <a:spLocks noGrp="1"/>
          </p:cNvSpPr>
          <p:nvPr>
            <p:ph type="body" orient="vert" idx="1"/>
          </p:nvPr>
        </p:nvSpPr>
        <p:spPr>
          <a:xfrm>
            <a:off x="3619500" y="1811215"/>
            <a:ext cx="7734300" cy="4365748"/>
          </a:xfrm>
        </p:spPr>
        <p:txBody>
          <a:bodyPr vert="horz"/>
          <a:lstStyle>
            <a:lvl1pPr>
              <a:defRPr>
                <a:solidFill>
                  <a:schemeClr val="accent1"/>
                </a:solidFill>
              </a:defRPr>
            </a:lvl1pPr>
            <a:lvl2pPr>
              <a:defRPr>
                <a:solidFill>
                  <a:schemeClr val="accent6"/>
                </a:solidFill>
              </a:defRPr>
            </a:lvl2pPr>
            <a:lvl3pPr>
              <a:defRPr>
                <a:solidFill>
                  <a:schemeClr val="accent3"/>
                </a:solidFill>
              </a:defRPr>
            </a:lvl3pPr>
            <a:lvl4pPr>
              <a:defRPr>
                <a:solidFill>
                  <a:schemeClr val="accent5"/>
                </a:solidFill>
              </a:defRPr>
            </a:lvl4pPr>
            <a:lvl5pPr>
              <a:defRPr>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2F23AFD9-119B-AF4E-83CD-2AB4717723CB}"/>
              </a:ext>
            </a:extLst>
          </p:cNvPr>
          <p:cNvSpPr>
            <a:spLocks noGrp="1"/>
          </p:cNvSpPr>
          <p:nvPr>
            <p:ph type="dt" sz="half" idx="10"/>
          </p:nvPr>
        </p:nvSpPr>
        <p:spPr/>
        <p:txBody>
          <a:bodyPr/>
          <a:lstStyle/>
          <a:p>
            <a:fld id="{BEC1AA8F-9CB5-7545-9CF5-6B12F805CB74}" type="datetimeFigureOut">
              <a:rPr lang="tr-TR" smtClean="0"/>
              <a:t>20.01.2025</a:t>
            </a:fld>
            <a:endParaRPr lang="tr-TR"/>
          </a:p>
        </p:txBody>
      </p:sp>
      <p:sp>
        <p:nvSpPr>
          <p:cNvPr id="5" name="Footer Placeholder 4">
            <a:extLst>
              <a:ext uri="{FF2B5EF4-FFF2-40B4-BE49-F238E27FC236}">
                <a16:creationId xmlns:a16="http://schemas.microsoft.com/office/drawing/2014/main" id="{2B01E618-DA17-1942-BE61-C786F2DA9803}"/>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12AA7508-CAB6-F24D-BC15-39E3E6028F18}"/>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83A62F18-C391-694B-BC24-89E886683A64}"/>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20611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0839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4620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0821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616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7439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3369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1333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942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BBF1-9179-C64D-AD1E-E3603236546C}"/>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D0DA4818-42BE-9341-8813-D6ECEB7820A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490A67FF-9A55-354D-9FC4-C4F3767D9DD4}"/>
              </a:ext>
            </a:extLst>
          </p:cNvPr>
          <p:cNvSpPr>
            <a:spLocks noGrp="1"/>
          </p:cNvSpPr>
          <p:nvPr>
            <p:ph type="dt" sz="half" idx="10"/>
          </p:nvPr>
        </p:nvSpPr>
        <p:spPr/>
        <p:txBody>
          <a:bodyPr/>
          <a:lstStyle/>
          <a:p>
            <a:fld id="{BEC1AA8F-9CB5-7545-9CF5-6B12F805CB74}" type="datetimeFigureOut">
              <a:rPr lang="tr-TR" smtClean="0"/>
              <a:t>20.01.2025</a:t>
            </a:fld>
            <a:endParaRPr lang="tr-TR"/>
          </a:p>
        </p:txBody>
      </p:sp>
      <p:sp>
        <p:nvSpPr>
          <p:cNvPr id="5" name="Footer Placeholder 4">
            <a:extLst>
              <a:ext uri="{FF2B5EF4-FFF2-40B4-BE49-F238E27FC236}">
                <a16:creationId xmlns:a16="http://schemas.microsoft.com/office/drawing/2014/main" id="{258FF7C3-785A-9C4B-842F-7EF42242740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E5632753-824F-0841-B974-E1357F2B37E8}"/>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C4CB2650-91C2-9148-AE66-579AABFF5D33}"/>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8" name="Straight Connector 7">
            <a:extLst>
              <a:ext uri="{FF2B5EF4-FFF2-40B4-BE49-F238E27FC236}">
                <a16:creationId xmlns:a16="http://schemas.microsoft.com/office/drawing/2014/main" id="{F62B41ED-2589-E148-8857-F5F401EFAA28}"/>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1126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810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9007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8016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1247557"/>
            <a:ext cx="12192000" cy="1715387"/>
          </a:xfrm>
          <a:prstGeom prst="rect">
            <a:avLst/>
          </a:prstGeom>
        </p:spPr>
        <p:txBody>
          <a:bodyPr anchor="b" anchorCtr="0">
            <a:normAutofit/>
          </a:bodyPr>
          <a:lstStyle>
            <a:lvl1pPr algn="ctr">
              <a:defRPr sz="3200" baseline="0">
                <a:solidFill>
                  <a:srgbClr val="3279A5"/>
                </a:solidFill>
                <a:latin typeface="arial" charset="0"/>
                <a:cs typeface="EC Square Sans Pro Light"/>
              </a:defRPr>
            </a:lvl1pPr>
          </a:lstStyle>
          <a:p>
            <a:r>
              <a:rPr lang="en-US" dirty="0"/>
              <a:t>Insert title</a:t>
            </a:r>
          </a:p>
        </p:txBody>
      </p:sp>
      <p:sp>
        <p:nvSpPr>
          <p:cNvPr id="8" name="Subtitle 2"/>
          <p:cNvSpPr>
            <a:spLocks noGrp="1"/>
          </p:cNvSpPr>
          <p:nvPr>
            <p:ph type="subTitle" idx="1" hasCustomPrompt="1"/>
          </p:nvPr>
        </p:nvSpPr>
        <p:spPr>
          <a:xfrm>
            <a:off x="0" y="3189768"/>
            <a:ext cx="12192000" cy="2057421"/>
          </a:xfrm>
          <a:prstGeom prst="rect">
            <a:avLst/>
          </a:prstGeom>
        </p:spPr>
        <p:txBody>
          <a:bodyPr/>
          <a:lstStyle>
            <a:lvl1pPr marL="0" indent="0" algn="ctr">
              <a:buNone/>
              <a:defRPr sz="2400" baseline="0">
                <a:solidFill>
                  <a:srgbClr val="233244"/>
                </a:solidFill>
                <a:latin typeface="arial" charset="0"/>
                <a:cs typeface="EC Square Sans Pro Light"/>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Insert subtitle</a:t>
            </a:r>
          </a:p>
        </p:txBody>
      </p:sp>
    </p:spTree>
    <p:extLst>
      <p:ext uri="{BB962C8B-B14F-4D97-AF65-F5344CB8AC3E}">
        <p14:creationId xmlns:p14="http://schemas.microsoft.com/office/powerpoint/2010/main" val="4215875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12192000" cy="1261731"/>
          </a:xfrm>
          <a:prstGeom prst="rect">
            <a:avLst/>
          </a:prstGeom>
        </p:spPr>
        <p:txBody>
          <a:bodyPr lIns="720000" anchor="b" anchorCtr="0">
            <a:normAutofit/>
          </a:bodyPr>
          <a:lstStyle>
            <a:lvl1pPr>
              <a:defRPr sz="3000" baseline="0">
                <a:solidFill>
                  <a:srgbClr val="3279A5"/>
                </a:solidFill>
                <a:latin typeface="arial" charset="0"/>
              </a:defRPr>
            </a:lvl1pPr>
          </a:lstStyle>
          <a:p>
            <a:r>
              <a:rPr lang="nl-BE" dirty="0"/>
              <a:t>Insert title</a:t>
            </a:r>
            <a:endParaRPr lang="en-US" dirty="0"/>
          </a:p>
        </p:txBody>
      </p:sp>
      <p:sp>
        <p:nvSpPr>
          <p:cNvPr id="8" name="Content Placeholder 2"/>
          <p:cNvSpPr>
            <a:spLocks noGrp="1"/>
          </p:cNvSpPr>
          <p:nvPr>
            <p:ph idx="1" hasCustomPrompt="1"/>
          </p:nvPr>
        </p:nvSpPr>
        <p:spPr>
          <a:xfrm>
            <a:off x="0" y="1502737"/>
            <a:ext cx="12192000" cy="4181731"/>
          </a:xfrm>
          <a:prstGeom prst="rect">
            <a:avLst/>
          </a:prstGeom>
        </p:spPr>
        <p:txBody>
          <a:bodyPr lIns="720000"/>
          <a:lstStyle>
            <a:lvl1pPr>
              <a:defRPr sz="2667" baseline="0">
                <a:solidFill>
                  <a:srgbClr val="233244"/>
                </a:solidFill>
                <a:latin typeface="arial" charset="0"/>
              </a:defRPr>
            </a:lvl1pPr>
            <a:lvl2pPr>
              <a:defRPr sz="2400" baseline="0">
                <a:solidFill>
                  <a:srgbClr val="233244"/>
                </a:solidFill>
                <a:latin typeface="arial" charset="0"/>
              </a:defRPr>
            </a:lvl2pPr>
            <a:lvl3pPr>
              <a:defRPr sz="2133"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a:t>Insert text</a:t>
            </a:r>
          </a:p>
          <a:p>
            <a:pPr lvl="1"/>
            <a:r>
              <a:rPr lang="nl-BE" dirty="0"/>
              <a:t>Second level</a:t>
            </a:r>
          </a:p>
          <a:p>
            <a:pPr lvl="2"/>
            <a:r>
              <a:rPr lang="nl-BE" dirty="0"/>
              <a:t>Third level</a:t>
            </a:r>
            <a:endParaRPr lang="en-US" dirty="0"/>
          </a:p>
        </p:txBody>
      </p:sp>
    </p:spTree>
    <p:extLst>
      <p:ext uri="{BB962C8B-B14F-4D97-AF65-F5344CB8AC3E}">
        <p14:creationId xmlns:p14="http://schemas.microsoft.com/office/powerpoint/2010/main" val="1932960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517139" y="321439"/>
            <a:ext cx="5157723" cy="1302588"/>
          </a:xfrm>
          <a:prstGeom prst="rect">
            <a:avLst/>
          </a:prstGeom>
        </p:spPr>
        <p:txBody>
          <a:bodyPr lIns="0" tIns="0" rIns="0" bIns="0"/>
          <a:lstStyle/>
          <a:p>
            <a:endParaRPr/>
          </a:p>
        </p:txBody>
      </p:sp>
      <p:sp>
        <p:nvSpPr>
          <p:cNvPr id="3" name="Holder 3"/>
          <p:cNvSpPr>
            <a:spLocks noGrp="1"/>
          </p:cNvSpPr>
          <p:nvPr>
            <p:ph type="body" idx="1"/>
          </p:nvPr>
        </p:nvSpPr>
        <p:spPr>
          <a:xfrm>
            <a:off x="2089786" y="2346959"/>
            <a:ext cx="8012429" cy="2817368"/>
          </a:xfrm>
          <a:prstGeom prst="rect">
            <a:avLst/>
          </a:prstGeom>
        </p:spPr>
        <p:txBody>
          <a:bodyPr lIns="0" tIns="0" rIns="0" bIns="0"/>
          <a:lstStyle/>
          <a:p>
            <a:endParaRPr/>
          </a:p>
        </p:txBody>
      </p:sp>
      <p:sp>
        <p:nvSpPr>
          <p:cNvPr id="4" name="Holder 4"/>
          <p:cNvSpPr>
            <a:spLocks noGrp="1"/>
          </p:cNvSpPr>
          <p:nvPr>
            <p:ph type="ftr" sz="quarter" idx="5"/>
          </p:nvPr>
        </p:nvSpPr>
        <p:spPr>
          <a:xfrm>
            <a:off x="4145290" y="6377943"/>
            <a:ext cx="3901439"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3"/>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smtClean="0"/>
              <a:pPr/>
              <a:t>1/20/2025</a:t>
            </a:fld>
            <a:endParaRPr lang="en-US"/>
          </a:p>
        </p:txBody>
      </p:sp>
      <p:sp>
        <p:nvSpPr>
          <p:cNvPr id="6" name="Holder 6"/>
          <p:cNvSpPr>
            <a:spLocks noGrp="1"/>
          </p:cNvSpPr>
          <p:nvPr>
            <p:ph type="sldNum" sz="quarter" idx="7"/>
          </p:nvPr>
        </p:nvSpPr>
        <p:spPr>
          <a:xfrm>
            <a:off x="8778240" y="6377943"/>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294495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A97B-AA58-9F4D-B4CF-89DAC6E0823A}"/>
              </a:ext>
            </a:extLst>
          </p:cNvPr>
          <p:cNvSpPr>
            <a:spLocks noGrp="1"/>
          </p:cNvSpPr>
          <p:nvPr>
            <p:ph type="title"/>
          </p:nvPr>
        </p:nvSpPr>
        <p:spPr>
          <a:xfrm>
            <a:off x="831850" y="1916723"/>
            <a:ext cx="10515600" cy="2645752"/>
          </a:xfrm>
        </p:spPr>
        <p:txBody>
          <a:bodyPr anchor="ctr"/>
          <a:lstStyle>
            <a:lvl1pPr algn="ctr">
              <a:defRPr sz="6000" b="1">
                <a:solidFill>
                  <a:schemeClr val="accent1"/>
                </a:solidFill>
              </a:defRPr>
            </a:lvl1p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281A2AAE-1413-7147-BC0D-C5870301AB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AC220B95-3291-8442-AC39-14FA4362E6AE}"/>
              </a:ext>
            </a:extLst>
          </p:cNvPr>
          <p:cNvSpPr>
            <a:spLocks noGrp="1"/>
          </p:cNvSpPr>
          <p:nvPr>
            <p:ph type="dt" sz="half" idx="10"/>
          </p:nvPr>
        </p:nvSpPr>
        <p:spPr/>
        <p:txBody>
          <a:bodyPr/>
          <a:lstStyle/>
          <a:p>
            <a:fld id="{BEC1AA8F-9CB5-7545-9CF5-6B12F805CB74}" type="datetimeFigureOut">
              <a:rPr lang="tr-TR" smtClean="0"/>
              <a:t>20.01.2025</a:t>
            </a:fld>
            <a:endParaRPr lang="tr-TR"/>
          </a:p>
        </p:txBody>
      </p:sp>
      <p:sp>
        <p:nvSpPr>
          <p:cNvPr id="5" name="Footer Placeholder 4">
            <a:extLst>
              <a:ext uri="{FF2B5EF4-FFF2-40B4-BE49-F238E27FC236}">
                <a16:creationId xmlns:a16="http://schemas.microsoft.com/office/drawing/2014/main" id="{7A58CE5B-1EC9-684D-9C78-FB6DF8D4C53C}"/>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937F7736-F360-1440-8D79-731BE5C3DCBB}"/>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F969DAAC-1ADA-3B40-89B1-396D76A08773}"/>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8750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6985-B0BA-624C-99C9-5E0852F89E02}"/>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F84E806C-3D3C-BF4E-BB89-1485488E53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0398EA71-6ED8-3042-9B9E-763FB2C5C7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34973093-8BFC-544C-BAAF-60372441C201}"/>
              </a:ext>
            </a:extLst>
          </p:cNvPr>
          <p:cNvSpPr>
            <a:spLocks noGrp="1"/>
          </p:cNvSpPr>
          <p:nvPr>
            <p:ph type="dt" sz="half" idx="10"/>
          </p:nvPr>
        </p:nvSpPr>
        <p:spPr/>
        <p:txBody>
          <a:bodyPr/>
          <a:lstStyle/>
          <a:p>
            <a:fld id="{BEC1AA8F-9CB5-7545-9CF5-6B12F805CB74}" type="datetimeFigureOut">
              <a:rPr lang="tr-TR" smtClean="0"/>
              <a:t>20.01.2025</a:t>
            </a:fld>
            <a:endParaRPr lang="tr-TR"/>
          </a:p>
        </p:txBody>
      </p:sp>
      <p:sp>
        <p:nvSpPr>
          <p:cNvPr id="6" name="Footer Placeholder 5">
            <a:extLst>
              <a:ext uri="{FF2B5EF4-FFF2-40B4-BE49-F238E27FC236}">
                <a16:creationId xmlns:a16="http://schemas.microsoft.com/office/drawing/2014/main" id="{88DE5CCB-ECE1-5542-A539-A9EEDA88F4AD}"/>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BA34B792-505E-EE44-864D-7335BDD64F7F}"/>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88211388-D12A-9846-82CD-B4C20FD508BB}"/>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9" name="Straight Connector 8">
            <a:extLst>
              <a:ext uri="{FF2B5EF4-FFF2-40B4-BE49-F238E27FC236}">
                <a16:creationId xmlns:a16="http://schemas.microsoft.com/office/drawing/2014/main" id="{0E8F2509-A11E-F44A-88BF-A7BDEE5F022E}"/>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075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25C2-63D1-9C48-8F8C-551687CFA4B3}"/>
              </a:ext>
            </a:extLst>
          </p:cNvPr>
          <p:cNvSpPr>
            <a:spLocks noGrp="1"/>
          </p:cNvSpPr>
          <p:nvPr>
            <p:ph type="title"/>
          </p:nvPr>
        </p:nvSpPr>
        <p:spPr>
          <a:xfrm>
            <a:off x="839788" y="365125"/>
            <a:ext cx="8831750" cy="1325563"/>
          </a:xfrm>
        </p:spPr>
        <p:txBody>
          <a:bodyPr/>
          <a:lstStyle>
            <a:lvl1pPr>
              <a:defRPr b="1">
                <a:solidFill>
                  <a:schemeClr val="accent1"/>
                </a:solidFill>
              </a:defRPr>
            </a:lvl1p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AB6D7FC5-9A58-884C-90A6-52103D565105}"/>
              </a:ext>
            </a:extLst>
          </p:cNvPr>
          <p:cNvSpPr>
            <a:spLocks noGrp="1"/>
          </p:cNvSpPr>
          <p:nvPr>
            <p:ph type="body" idx="1"/>
          </p:nvPr>
        </p:nvSpPr>
        <p:spPr>
          <a:xfrm>
            <a:off x="839788" y="1857375"/>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97F6CA-ECF4-4B46-8007-AAEC1B66C7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23A23999-1912-4C4A-82CF-B29D2B7FC16D}"/>
              </a:ext>
            </a:extLst>
          </p:cNvPr>
          <p:cNvSpPr>
            <a:spLocks noGrp="1"/>
          </p:cNvSpPr>
          <p:nvPr>
            <p:ph type="body" sz="quarter" idx="3"/>
          </p:nvPr>
        </p:nvSpPr>
        <p:spPr>
          <a:xfrm>
            <a:off x="6172200" y="1857375"/>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772123-82A7-2B46-9E5C-8F23A08691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D66BAAAF-AC55-224A-92F4-65104BF233E4}"/>
              </a:ext>
            </a:extLst>
          </p:cNvPr>
          <p:cNvSpPr>
            <a:spLocks noGrp="1"/>
          </p:cNvSpPr>
          <p:nvPr>
            <p:ph type="dt" sz="half" idx="10"/>
          </p:nvPr>
        </p:nvSpPr>
        <p:spPr/>
        <p:txBody>
          <a:bodyPr/>
          <a:lstStyle/>
          <a:p>
            <a:fld id="{BEC1AA8F-9CB5-7545-9CF5-6B12F805CB74}" type="datetimeFigureOut">
              <a:rPr lang="tr-TR" smtClean="0"/>
              <a:t>20.01.2025</a:t>
            </a:fld>
            <a:endParaRPr lang="tr-TR"/>
          </a:p>
        </p:txBody>
      </p:sp>
      <p:sp>
        <p:nvSpPr>
          <p:cNvPr id="8" name="Footer Placeholder 7">
            <a:extLst>
              <a:ext uri="{FF2B5EF4-FFF2-40B4-BE49-F238E27FC236}">
                <a16:creationId xmlns:a16="http://schemas.microsoft.com/office/drawing/2014/main" id="{7DBD44B3-474E-E64E-8FA6-86138245A02C}"/>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A7CC0F39-9008-1F4E-B9D1-5ABF118E8211}"/>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10" name="Picture 9">
            <a:extLst>
              <a:ext uri="{FF2B5EF4-FFF2-40B4-BE49-F238E27FC236}">
                <a16:creationId xmlns:a16="http://schemas.microsoft.com/office/drawing/2014/main" id="{65267E69-6855-3A41-A6E9-05EB5A35EA5B}"/>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11" name="Straight Connector 10">
            <a:extLst>
              <a:ext uri="{FF2B5EF4-FFF2-40B4-BE49-F238E27FC236}">
                <a16:creationId xmlns:a16="http://schemas.microsoft.com/office/drawing/2014/main" id="{CFD0EFED-E962-8045-ABE7-ADCBB37222FF}"/>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95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097A-E315-A040-824D-70336870BCD2}"/>
              </a:ext>
            </a:extLst>
          </p:cNvPr>
          <p:cNvSpPr>
            <a:spLocks noGrp="1"/>
          </p:cNvSpPr>
          <p:nvPr>
            <p:ph type="title"/>
          </p:nvPr>
        </p:nvSpPr>
        <p:spPr>
          <a:xfrm>
            <a:off x="838200" y="365125"/>
            <a:ext cx="8569569" cy="1325563"/>
          </a:xfrm>
        </p:spPr>
        <p:txBody>
          <a:bodyPr/>
          <a:lstStyle>
            <a:lvl1pPr>
              <a:defRPr b="1">
                <a:solidFill>
                  <a:schemeClr val="accent1"/>
                </a:solidFill>
              </a:defRPr>
            </a:lvl1pPr>
          </a:lstStyle>
          <a:p>
            <a:r>
              <a:rPr lang="en-US" dirty="0"/>
              <a:t>Click to edit Master title style</a:t>
            </a:r>
            <a:endParaRPr lang="tr-TR" dirty="0"/>
          </a:p>
        </p:txBody>
      </p:sp>
      <p:sp>
        <p:nvSpPr>
          <p:cNvPr id="3" name="Date Placeholder 2">
            <a:extLst>
              <a:ext uri="{FF2B5EF4-FFF2-40B4-BE49-F238E27FC236}">
                <a16:creationId xmlns:a16="http://schemas.microsoft.com/office/drawing/2014/main" id="{996D9908-7A0E-954F-B461-C7D68BB08B89}"/>
              </a:ext>
            </a:extLst>
          </p:cNvPr>
          <p:cNvSpPr>
            <a:spLocks noGrp="1"/>
          </p:cNvSpPr>
          <p:nvPr>
            <p:ph type="dt" sz="half" idx="10"/>
          </p:nvPr>
        </p:nvSpPr>
        <p:spPr/>
        <p:txBody>
          <a:bodyPr/>
          <a:lstStyle/>
          <a:p>
            <a:fld id="{BEC1AA8F-9CB5-7545-9CF5-6B12F805CB74}" type="datetimeFigureOut">
              <a:rPr lang="tr-TR" smtClean="0"/>
              <a:t>20.01.2025</a:t>
            </a:fld>
            <a:endParaRPr lang="tr-TR"/>
          </a:p>
        </p:txBody>
      </p:sp>
      <p:sp>
        <p:nvSpPr>
          <p:cNvPr id="4" name="Footer Placeholder 3">
            <a:extLst>
              <a:ext uri="{FF2B5EF4-FFF2-40B4-BE49-F238E27FC236}">
                <a16:creationId xmlns:a16="http://schemas.microsoft.com/office/drawing/2014/main" id="{D19733D9-4D69-B749-94EB-5A4170585182}"/>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F77FFF3D-C0F7-8A41-A9D4-A889A1CE0119}"/>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6" name="Picture 5">
            <a:extLst>
              <a:ext uri="{FF2B5EF4-FFF2-40B4-BE49-F238E27FC236}">
                <a16:creationId xmlns:a16="http://schemas.microsoft.com/office/drawing/2014/main" id="{3AAA6EE4-60C8-6341-B482-2C803D53A700}"/>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7" name="Straight Connector 6">
            <a:extLst>
              <a:ext uri="{FF2B5EF4-FFF2-40B4-BE49-F238E27FC236}">
                <a16:creationId xmlns:a16="http://schemas.microsoft.com/office/drawing/2014/main" id="{55C50710-4690-A74E-82B3-D4C92CE5903E}"/>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143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2E811-1EA2-7A43-85EC-595D4033C4EE}"/>
              </a:ext>
            </a:extLst>
          </p:cNvPr>
          <p:cNvSpPr>
            <a:spLocks noGrp="1"/>
          </p:cNvSpPr>
          <p:nvPr>
            <p:ph type="dt" sz="half" idx="10"/>
          </p:nvPr>
        </p:nvSpPr>
        <p:spPr/>
        <p:txBody>
          <a:bodyPr/>
          <a:lstStyle/>
          <a:p>
            <a:fld id="{BEC1AA8F-9CB5-7545-9CF5-6B12F805CB74}" type="datetimeFigureOut">
              <a:rPr lang="tr-TR" smtClean="0"/>
              <a:t>20.01.2025</a:t>
            </a:fld>
            <a:endParaRPr lang="tr-TR"/>
          </a:p>
        </p:txBody>
      </p:sp>
      <p:sp>
        <p:nvSpPr>
          <p:cNvPr id="3" name="Footer Placeholder 2">
            <a:extLst>
              <a:ext uri="{FF2B5EF4-FFF2-40B4-BE49-F238E27FC236}">
                <a16:creationId xmlns:a16="http://schemas.microsoft.com/office/drawing/2014/main" id="{90603825-2867-604A-8EE3-160CF382565A}"/>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17A84306-E8EB-C24D-A62A-09EE0AC251DF}"/>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5" name="Picture 4">
            <a:extLst>
              <a:ext uri="{FF2B5EF4-FFF2-40B4-BE49-F238E27FC236}">
                <a16:creationId xmlns:a16="http://schemas.microsoft.com/office/drawing/2014/main" id="{80690F9A-CB4A-1D40-9619-68310C063665}"/>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76004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BBE2-61F4-514C-93A0-BCB8A37DF4C0}"/>
              </a:ext>
            </a:extLst>
          </p:cNvPr>
          <p:cNvSpPr>
            <a:spLocks noGrp="1"/>
          </p:cNvSpPr>
          <p:nvPr>
            <p:ph type="title"/>
          </p:nvPr>
        </p:nvSpPr>
        <p:spPr>
          <a:xfrm>
            <a:off x="839788" y="457200"/>
            <a:ext cx="3932237" cy="1317783"/>
          </a:xfrm>
        </p:spPr>
        <p:txBody>
          <a:bodyPr anchor="ctr"/>
          <a:lstStyle>
            <a:lvl1pPr>
              <a:defRPr sz="3200"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8E5E552B-B880-5648-9CFD-713E4EEA3AF3}"/>
              </a:ext>
            </a:extLst>
          </p:cNvPr>
          <p:cNvSpPr>
            <a:spLocks noGrp="1"/>
          </p:cNvSpPr>
          <p:nvPr>
            <p:ph idx="1"/>
          </p:nvPr>
        </p:nvSpPr>
        <p:spPr>
          <a:xfrm>
            <a:off x="5183188" y="2049462"/>
            <a:ext cx="6172200" cy="3811588"/>
          </a:xfrm>
        </p:spPr>
        <p:txBody>
          <a:bodyPr/>
          <a:lstStyle>
            <a:lvl1pPr>
              <a:defRPr sz="3200">
                <a:solidFill>
                  <a:schemeClr val="accent1"/>
                </a:solidFill>
              </a:defRPr>
            </a:lvl1pPr>
            <a:lvl2pPr>
              <a:defRPr sz="2800">
                <a:solidFill>
                  <a:schemeClr val="accent6"/>
                </a:solidFill>
              </a:defRPr>
            </a:lvl2pPr>
            <a:lvl3pPr>
              <a:defRPr sz="2400">
                <a:solidFill>
                  <a:schemeClr val="accent2"/>
                </a:solidFill>
              </a:defRPr>
            </a:lvl3pPr>
            <a:lvl4pPr>
              <a:defRPr sz="2000">
                <a:solidFill>
                  <a:schemeClr val="accent3"/>
                </a:solidFill>
              </a:defRPr>
            </a:lvl4pPr>
            <a:lvl5pPr>
              <a:defRPr sz="2000">
                <a:solidFill>
                  <a:schemeClr val="accent4"/>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Text Placeholder 3">
            <a:extLst>
              <a:ext uri="{FF2B5EF4-FFF2-40B4-BE49-F238E27FC236}">
                <a16:creationId xmlns:a16="http://schemas.microsoft.com/office/drawing/2014/main" id="{FC71F44D-0FF1-6343-862F-79609757DEE6}"/>
              </a:ext>
            </a:extLst>
          </p:cNvPr>
          <p:cNvSpPr>
            <a:spLocks noGrp="1"/>
          </p:cNvSpPr>
          <p:nvPr>
            <p:ph type="body" sz="half" idx="2"/>
          </p:nvPr>
        </p:nvSpPr>
        <p:spPr>
          <a:xfrm>
            <a:off x="839788" y="2057400"/>
            <a:ext cx="3932237" cy="3811588"/>
          </a:xfrm>
        </p:spPr>
        <p:txBody>
          <a:bodyPr vert="horz"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D9B0EA9-FBF1-4548-B691-25A1FC778BE2}"/>
              </a:ext>
            </a:extLst>
          </p:cNvPr>
          <p:cNvSpPr>
            <a:spLocks noGrp="1"/>
          </p:cNvSpPr>
          <p:nvPr>
            <p:ph type="dt" sz="half" idx="10"/>
          </p:nvPr>
        </p:nvSpPr>
        <p:spPr/>
        <p:txBody>
          <a:bodyPr/>
          <a:lstStyle/>
          <a:p>
            <a:fld id="{BEC1AA8F-9CB5-7545-9CF5-6B12F805CB74}" type="datetimeFigureOut">
              <a:rPr lang="tr-TR" smtClean="0"/>
              <a:t>20.01.2025</a:t>
            </a:fld>
            <a:endParaRPr lang="tr-TR"/>
          </a:p>
        </p:txBody>
      </p:sp>
      <p:sp>
        <p:nvSpPr>
          <p:cNvPr id="6" name="Footer Placeholder 5">
            <a:extLst>
              <a:ext uri="{FF2B5EF4-FFF2-40B4-BE49-F238E27FC236}">
                <a16:creationId xmlns:a16="http://schemas.microsoft.com/office/drawing/2014/main" id="{2A13AD51-C086-8241-9678-E19D04DDB855}"/>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87807373-8DC3-5440-B4F7-DC78B3CEBF15}"/>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46487D4C-C123-B24E-B9E3-AE6FDDDF16F0}"/>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374420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50034-BBF6-3640-8B7E-B9041DF98BD7}"/>
              </a:ext>
            </a:extLst>
          </p:cNvPr>
          <p:cNvSpPr>
            <a:spLocks noGrp="1"/>
          </p:cNvSpPr>
          <p:nvPr>
            <p:ph type="title"/>
          </p:nvPr>
        </p:nvSpPr>
        <p:spPr>
          <a:xfrm>
            <a:off x="839788" y="457200"/>
            <a:ext cx="3932237" cy="1600200"/>
          </a:xfrm>
        </p:spPr>
        <p:txBody>
          <a:bodyPr anchor="ctr"/>
          <a:lstStyle>
            <a:lvl1pPr>
              <a:defRPr sz="3200" b="1">
                <a:solidFill>
                  <a:schemeClr val="accent1"/>
                </a:solidFill>
              </a:defRPr>
            </a:lvl1pPr>
          </a:lstStyle>
          <a:p>
            <a:r>
              <a:rPr lang="en-US" dirty="0"/>
              <a:t>Click to edit Master title style</a:t>
            </a:r>
            <a:endParaRPr lang="tr-TR" dirty="0"/>
          </a:p>
        </p:txBody>
      </p:sp>
      <p:sp>
        <p:nvSpPr>
          <p:cNvPr id="3" name="Picture Placeholder 2">
            <a:extLst>
              <a:ext uri="{FF2B5EF4-FFF2-40B4-BE49-F238E27FC236}">
                <a16:creationId xmlns:a16="http://schemas.microsoft.com/office/drawing/2014/main" id="{A88F47FA-956F-9A41-9193-BF8A98A27D5F}"/>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Text Placeholder 3">
            <a:extLst>
              <a:ext uri="{FF2B5EF4-FFF2-40B4-BE49-F238E27FC236}">
                <a16:creationId xmlns:a16="http://schemas.microsoft.com/office/drawing/2014/main" id="{29CFD012-0284-E14D-B467-2A2439141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620D87C-547E-9540-9596-1751CEE0FA67}"/>
              </a:ext>
            </a:extLst>
          </p:cNvPr>
          <p:cNvSpPr>
            <a:spLocks noGrp="1"/>
          </p:cNvSpPr>
          <p:nvPr>
            <p:ph type="dt" sz="half" idx="10"/>
          </p:nvPr>
        </p:nvSpPr>
        <p:spPr/>
        <p:txBody>
          <a:bodyPr/>
          <a:lstStyle/>
          <a:p>
            <a:fld id="{BEC1AA8F-9CB5-7545-9CF5-6B12F805CB74}" type="datetimeFigureOut">
              <a:rPr lang="tr-TR" smtClean="0"/>
              <a:t>20.01.2025</a:t>
            </a:fld>
            <a:endParaRPr lang="tr-TR"/>
          </a:p>
        </p:txBody>
      </p:sp>
      <p:sp>
        <p:nvSpPr>
          <p:cNvPr id="6" name="Footer Placeholder 5">
            <a:extLst>
              <a:ext uri="{FF2B5EF4-FFF2-40B4-BE49-F238E27FC236}">
                <a16:creationId xmlns:a16="http://schemas.microsoft.com/office/drawing/2014/main" id="{C4A16966-30AE-7E43-B333-FB1A2A0EDE36}"/>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CDA0B83D-8359-BD45-AB73-0607B441BC89}"/>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180DC743-7B7A-6B43-ABEF-92FF317BC819}"/>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2379318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8B552-DE9A-0A42-846C-A124200FE0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6E890266-3BB0-194B-A97F-DD74C67DB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190DF918-DEC2-D04E-9E68-C5E8EAF3EE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1AA8F-9CB5-7545-9CF5-6B12F805CB74}" type="datetimeFigureOut">
              <a:rPr lang="tr-TR" smtClean="0"/>
              <a:t>20.01.2025</a:t>
            </a:fld>
            <a:endParaRPr lang="tr-TR"/>
          </a:p>
        </p:txBody>
      </p:sp>
      <p:sp>
        <p:nvSpPr>
          <p:cNvPr id="5" name="Footer Placeholder 4">
            <a:extLst>
              <a:ext uri="{FF2B5EF4-FFF2-40B4-BE49-F238E27FC236}">
                <a16:creationId xmlns:a16="http://schemas.microsoft.com/office/drawing/2014/main" id="{3ECC97D7-E5EC-A14C-9A83-9041449E4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C7D011EC-3CEA-364C-BAC2-129A0AD1A1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EA236-263A-8E4B-A919-97FD95326A6F}" type="slidenum">
              <a:rPr lang="tr-TR" smtClean="0"/>
              <a:t>‹#›</a:t>
            </a:fld>
            <a:endParaRPr lang="tr-TR"/>
          </a:p>
        </p:txBody>
      </p:sp>
    </p:spTree>
    <p:extLst>
      <p:ext uri="{BB962C8B-B14F-4D97-AF65-F5344CB8AC3E}">
        <p14:creationId xmlns:p14="http://schemas.microsoft.com/office/powerpoint/2010/main" val="99742393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1/20/2025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3474839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30984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55772" y="74719"/>
            <a:ext cx="10880457" cy="1231106"/>
          </a:xfrm>
          <a:prstGeom prst="rect">
            <a:avLst/>
          </a:prstGeom>
        </p:spPr>
        <p:txBody>
          <a:bodyPr lIns="0" tIns="0" rIns="0" bIns="0" rtlCol="0" anchor="t">
            <a:spAutoFit/>
          </a:bodyPr>
          <a:lstStyle/>
          <a:p>
            <a:pPr algn="ctr" defTabSz="609630">
              <a:spcBef>
                <a:spcPct val="0"/>
              </a:spcBef>
              <a:defRPr/>
            </a:pPr>
            <a:r>
              <a:rPr lang="tr-TR" sz="4000" b="1" dirty="0">
                <a:solidFill>
                  <a:srgbClr val="0250A4"/>
                </a:solidFill>
                <a:latin typeface="Eastman Condensed Bold"/>
                <a:ea typeface="Eastman Condensed Bold"/>
                <a:cs typeface="Eastman Condensed Bold"/>
                <a:sym typeface="Eastman Condensed Bold"/>
              </a:rPr>
              <a:t>Erasmus+ Öğrenim ve Staj Hareketliliği</a:t>
            </a:r>
          </a:p>
          <a:p>
            <a:pPr algn="ctr" defTabSz="609630">
              <a:spcBef>
                <a:spcPct val="0"/>
              </a:spcBef>
              <a:defRPr/>
            </a:pPr>
            <a:r>
              <a:rPr lang="tr-TR" sz="4000" b="1" dirty="0">
                <a:solidFill>
                  <a:srgbClr val="0250A4"/>
                </a:solidFill>
                <a:latin typeface="Eastman Condensed Bold"/>
                <a:ea typeface="Eastman Condensed Bold"/>
                <a:cs typeface="Eastman Condensed Bold"/>
                <a:sym typeface="Eastman Condensed Bold"/>
              </a:rPr>
              <a:t>Bilgilendirme Toplantıları</a:t>
            </a:r>
          </a:p>
        </p:txBody>
      </p:sp>
      <p:sp>
        <p:nvSpPr>
          <p:cNvPr id="9" name="Freeform 9"/>
          <p:cNvSpPr/>
          <p:nvPr/>
        </p:nvSpPr>
        <p:spPr>
          <a:xfrm>
            <a:off x="0" y="5944331"/>
            <a:ext cx="12192000" cy="1127760"/>
          </a:xfrm>
          <a:custGeom>
            <a:avLst/>
            <a:gdLst/>
            <a:ahLst/>
            <a:cxnLst/>
            <a:rect l="l" t="t" r="r" b="b"/>
            <a:pathLst>
              <a:path w="18288000" h="1691640">
                <a:moveTo>
                  <a:pt x="0" y="0"/>
                </a:moveTo>
                <a:lnTo>
                  <a:pt x="18288000" y="0"/>
                </a:lnTo>
                <a:lnTo>
                  <a:pt x="18288000" y="1691640"/>
                </a:lnTo>
                <a:lnTo>
                  <a:pt x="0" y="1691640"/>
                </a:lnTo>
                <a:lnTo>
                  <a:pt x="0" y="0"/>
                </a:lnTo>
                <a:close/>
              </a:path>
            </a:pathLst>
          </a:custGeom>
          <a:blipFill>
            <a:blip r:embed="rId3"/>
            <a:stretch>
              <a:fillRect/>
            </a:stretch>
          </a:blipFill>
        </p:spPr>
      </p:sp>
      <p:pic>
        <p:nvPicPr>
          <p:cNvPr id="1026" name="Picture 2" descr="erasmus">
            <a:extLst>
              <a:ext uri="{FF2B5EF4-FFF2-40B4-BE49-F238E27FC236}">
                <a16:creationId xmlns:a16="http://schemas.microsoft.com/office/drawing/2014/main" id="{D1B3C0B4-0F22-4170-8938-C61DFB1831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62200"/>
            <a:ext cx="12141200" cy="3582131"/>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0F0E5016-7D0F-0BAB-CB28-888D3895D57F}"/>
              </a:ext>
            </a:extLst>
          </p:cNvPr>
          <p:cNvSpPr txBox="1"/>
          <p:nvPr/>
        </p:nvSpPr>
        <p:spPr>
          <a:xfrm>
            <a:off x="2593911" y="1546754"/>
            <a:ext cx="6988628" cy="400110"/>
          </a:xfrm>
          <a:prstGeom prst="rect">
            <a:avLst/>
          </a:prstGeom>
          <a:noFill/>
        </p:spPr>
        <p:txBody>
          <a:bodyPr wrap="square" rtlCol="0">
            <a:spAutoFit/>
          </a:bodyPr>
          <a:lstStyle/>
          <a:p>
            <a:pPr algn="ctr" defTabSz="609630"/>
            <a:r>
              <a:rPr lang="tr-TR" sz="2000" b="1" dirty="0">
                <a:solidFill>
                  <a:srgbClr val="0250A4"/>
                </a:solidFill>
                <a:latin typeface="Eastman Condensed Bold"/>
              </a:rPr>
              <a:t> 15/17 Ocak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1EA810B-E615-45EE-BB56-8634AA1EFE9D}"/>
              </a:ext>
            </a:extLst>
          </p:cNvPr>
          <p:cNvSpPr>
            <a:spLocks noGrp="1"/>
          </p:cNvSpPr>
          <p:nvPr>
            <p:ph type="title"/>
          </p:nvPr>
        </p:nvSpPr>
        <p:spPr/>
        <p:txBody>
          <a:bodyPr>
            <a:normAutofit/>
          </a:bodyPr>
          <a:lstStyle/>
          <a:p>
            <a:r>
              <a:rPr lang="tr-TR" sz="3600" dirty="0"/>
              <a:t>2025 Yılı </a:t>
            </a:r>
            <a:r>
              <a:rPr lang="tr-TR" sz="3600" dirty="0" err="1"/>
              <a:t>Erasmus</a:t>
            </a:r>
            <a:r>
              <a:rPr lang="tr-TR" sz="3600" dirty="0"/>
              <a:t>+ Başvuru Takvimi</a:t>
            </a:r>
          </a:p>
        </p:txBody>
      </p:sp>
      <p:sp>
        <p:nvSpPr>
          <p:cNvPr id="3" name="İçerik Yer Tutucusu 2">
            <a:extLst>
              <a:ext uri="{FF2B5EF4-FFF2-40B4-BE49-F238E27FC236}">
                <a16:creationId xmlns:a16="http://schemas.microsoft.com/office/drawing/2014/main" id="{4C22C8E6-3764-405E-BC84-F61163726B2F}"/>
              </a:ext>
            </a:extLst>
          </p:cNvPr>
          <p:cNvSpPr>
            <a:spLocks noGrp="1"/>
          </p:cNvSpPr>
          <p:nvPr>
            <p:ph idx="1"/>
          </p:nvPr>
        </p:nvSpPr>
        <p:spPr/>
        <p:txBody>
          <a:bodyPr>
            <a:normAutofit/>
          </a:bodyPr>
          <a:lstStyle/>
          <a:p>
            <a:pPr marL="0" indent="0">
              <a:buNone/>
            </a:pPr>
            <a:endParaRPr lang="tr-TR" dirty="0"/>
          </a:p>
        </p:txBody>
      </p:sp>
      <p:graphicFrame>
        <p:nvGraphicFramePr>
          <p:cNvPr id="6" name="Tablo 5">
            <a:extLst>
              <a:ext uri="{FF2B5EF4-FFF2-40B4-BE49-F238E27FC236}">
                <a16:creationId xmlns:a16="http://schemas.microsoft.com/office/drawing/2014/main" id="{167A3D57-2347-4747-805A-D87F629B1FBF}"/>
              </a:ext>
            </a:extLst>
          </p:cNvPr>
          <p:cNvGraphicFramePr>
            <a:graphicFrameLocks noGrp="1"/>
          </p:cNvGraphicFramePr>
          <p:nvPr>
            <p:extLst>
              <p:ext uri="{D42A27DB-BD31-4B8C-83A1-F6EECF244321}">
                <p14:modId xmlns:p14="http://schemas.microsoft.com/office/powerpoint/2010/main" val="891924134"/>
              </p:ext>
            </p:extLst>
          </p:nvPr>
        </p:nvGraphicFramePr>
        <p:xfrm>
          <a:off x="158622" y="1690687"/>
          <a:ext cx="11625942" cy="3971249"/>
        </p:xfrm>
        <a:graphic>
          <a:graphicData uri="http://schemas.openxmlformats.org/drawingml/2006/table">
            <a:tbl>
              <a:tblPr firstRow="1" bandRow="1">
                <a:tableStyleId>{5C22544A-7EE6-4342-B048-85BDC9FD1C3A}</a:tableStyleId>
              </a:tblPr>
              <a:tblGrid>
                <a:gridCol w="2738650">
                  <a:extLst>
                    <a:ext uri="{9D8B030D-6E8A-4147-A177-3AD203B41FA5}">
                      <a16:colId xmlns:a16="http://schemas.microsoft.com/office/drawing/2014/main" val="132147359"/>
                    </a:ext>
                  </a:extLst>
                </a:gridCol>
                <a:gridCol w="8887292">
                  <a:extLst>
                    <a:ext uri="{9D8B030D-6E8A-4147-A177-3AD203B41FA5}">
                      <a16:colId xmlns:a16="http://schemas.microsoft.com/office/drawing/2014/main" val="3584551051"/>
                    </a:ext>
                  </a:extLst>
                </a:gridCol>
              </a:tblGrid>
              <a:tr h="883498">
                <a:tc>
                  <a:txBody>
                    <a:bodyPr/>
                    <a:lstStyle/>
                    <a:p>
                      <a:r>
                        <a:rPr lang="tr-TR" sz="1800" b="1" dirty="0">
                          <a:solidFill>
                            <a:schemeClr val="accent1">
                              <a:lumMod val="75000"/>
                            </a:schemeClr>
                          </a:solidFill>
                        </a:rPr>
                        <a:t>22 Ocak – 19 Şubat</a:t>
                      </a:r>
                      <a:endParaRPr lang="tr-TR" dirty="0">
                        <a:solidFill>
                          <a:schemeClr val="accent1">
                            <a:lumMod val="75000"/>
                          </a:schemeClr>
                        </a:solidFill>
                      </a:endParaRPr>
                    </a:p>
                  </a:txBody>
                  <a:tcP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err="1">
                          <a:solidFill>
                            <a:schemeClr val="accent1">
                              <a:lumMod val="75000"/>
                            </a:schemeClr>
                          </a:solidFill>
                        </a:rPr>
                        <a:t>Erasmus</a:t>
                      </a:r>
                      <a:r>
                        <a:rPr lang="tr-TR" sz="1800" dirty="0">
                          <a:solidFill>
                            <a:schemeClr val="accent1">
                              <a:lumMod val="75000"/>
                            </a:schemeClr>
                          </a:solidFill>
                        </a:rPr>
                        <a:t>+ Öğrenim ve Staj Hareketliliği başvuru duyurusunun internet sayfamızdan ve </a:t>
                      </a:r>
                      <a:r>
                        <a:rPr lang="tr-TR" sz="1800" dirty="0" err="1">
                          <a:solidFill>
                            <a:schemeClr val="accent1">
                              <a:lumMod val="75000"/>
                            </a:schemeClr>
                          </a:solidFill>
                        </a:rPr>
                        <a:t>TurnaPortal’dan</a:t>
                      </a:r>
                      <a:r>
                        <a:rPr lang="tr-TR" sz="1800" dirty="0">
                          <a:solidFill>
                            <a:schemeClr val="accent1">
                              <a:lumMod val="75000"/>
                            </a:schemeClr>
                          </a:solidFill>
                        </a:rPr>
                        <a:t> ilan edilmesi</a:t>
                      </a:r>
                    </a:p>
                    <a:p>
                      <a:endParaRPr lang="tr-TR" dirty="0">
                        <a:solidFill>
                          <a:schemeClr val="accent1">
                            <a:lumMod val="75000"/>
                          </a:schemeClr>
                        </a:solidFill>
                      </a:endParaRPr>
                    </a:p>
                  </a:txBody>
                  <a:tcPr>
                    <a:solidFill>
                      <a:schemeClr val="bg2">
                        <a:lumMod val="75000"/>
                      </a:schemeClr>
                    </a:solidFill>
                  </a:tcPr>
                </a:tc>
                <a:extLst>
                  <a:ext uri="{0D108BD9-81ED-4DB2-BD59-A6C34878D82A}">
                    <a16:rowId xmlns:a16="http://schemas.microsoft.com/office/drawing/2014/main" val="1337928498"/>
                  </a:ext>
                </a:extLst>
              </a:tr>
              <a:tr h="618449">
                <a:tc>
                  <a:txBody>
                    <a:bodyPr/>
                    <a:lstStyle/>
                    <a:p>
                      <a:r>
                        <a:rPr lang="tr-TR" sz="1800" b="1" dirty="0">
                          <a:solidFill>
                            <a:srgbClr val="FF0000"/>
                          </a:solidFill>
                        </a:rPr>
                        <a:t>19 Şubat-6 Mart </a:t>
                      </a:r>
                      <a:r>
                        <a:rPr lang="tr-TR" sz="1800" b="1" dirty="0">
                          <a:solidFill>
                            <a:schemeClr val="accent1">
                              <a:lumMod val="75000"/>
                            </a:schemeClr>
                          </a:solidFill>
                        </a:rPr>
                        <a:t>	</a:t>
                      </a:r>
                      <a:endParaRPr lang="tr-TR" dirty="0">
                        <a:solidFill>
                          <a:schemeClr val="accent1">
                            <a:lumMod val="75000"/>
                          </a:schemeClr>
                        </a:solidFill>
                      </a:endParaRPr>
                    </a:p>
                  </a:txBody>
                  <a:tcP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err="1">
                          <a:solidFill>
                            <a:srgbClr val="C00000"/>
                          </a:solidFill>
                        </a:rPr>
                        <a:t>TurnaPortal’ın</a:t>
                      </a:r>
                      <a:r>
                        <a:rPr lang="tr-TR" sz="1800" b="1" dirty="0">
                          <a:solidFill>
                            <a:srgbClr val="C00000"/>
                          </a:solidFill>
                        </a:rPr>
                        <a:t> online başvurulara açık olacağı tarih aralığı</a:t>
                      </a:r>
                    </a:p>
                    <a:p>
                      <a:endParaRPr lang="tr-TR" b="1" dirty="0">
                        <a:solidFill>
                          <a:schemeClr val="accent1">
                            <a:lumMod val="75000"/>
                          </a:schemeClr>
                        </a:solidFill>
                      </a:endParaRPr>
                    </a:p>
                  </a:txBody>
                  <a:tcPr>
                    <a:solidFill>
                      <a:schemeClr val="bg2">
                        <a:lumMod val="75000"/>
                      </a:schemeClr>
                    </a:solidFill>
                  </a:tcPr>
                </a:tc>
                <a:extLst>
                  <a:ext uri="{0D108BD9-81ED-4DB2-BD59-A6C34878D82A}">
                    <a16:rowId xmlns:a16="http://schemas.microsoft.com/office/drawing/2014/main" val="1470827135"/>
                  </a:ext>
                </a:extLst>
              </a:tr>
              <a:tr h="618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chemeClr val="accent1">
                              <a:lumMod val="75000"/>
                            </a:schemeClr>
                          </a:solidFill>
                        </a:rPr>
                        <a:t>11 Mart</a:t>
                      </a:r>
                      <a:endParaRPr lang="tr-TR" dirty="0">
                        <a:solidFill>
                          <a:schemeClr val="accent1">
                            <a:lumMod val="75000"/>
                          </a:schemeClr>
                        </a:solidFill>
                      </a:endParaRPr>
                    </a:p>
                  </a:txBody>
                  <a:tcP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chemeClr val="accent1">
                              <a:lumMod val="75000"/>
                            </a:schemeClr>
                          </a:solidFill>
                        </a:rPr>
                        <a:t>DEÜ YDY sınavına (İngilizce, Almanca, Fransızca) girecek öğrenci listelerinin ilanı</a:t>
                      </a:r>
                      <a:endParaRPr lang="tr-TR" b="1" dirty="0">
                        <a:solidFill>
                          <a:schemeClr val="accent1">
                            <a:lumMod val="75000"/>
                          </a:schemeClr>
                        </a:solidFill>
                      </a:endParaRPr>
                    </a:p>
                  </a:txBody>
                  <a:tcPr>
                    <a:solidFill>
                      <a:schemeClr val="bg2">
                        <a:lumMod val="75000"/>
                      </a:schemeClr>
                    </a:solidFill>
                  </a:tcPr>
                </a:tc>
                <a:extLst>
                  <a:ext uri="{0D108BD9-81ED-4DB2-BD59-A6C34878D82A}">
                    <a16:rowId xmlns:a16="http://schemas.microsoft.com/office/drawing/2014/main" val="833182096"/>
                  </a:ext>
                </a:extLst>
              </a:tr>
              <a:tr h="11190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C00000"/>
                          </a:solidFill>
                        </a:rPr>
                        <a:t>14-15 Mart</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C00000"/>
                          </a:solidFill>
                        </a:rPr>
                        <a:t>(Cuma-Cumartesi)*	</a:t>
                      </a:r>
                      <a:endParaRPr lang="tr-TR" dirty="0">
                        <a:solidFill>
                          <a:srgbClr val="C00000"/>
                        </a:solidFill>
                      </a:endParaRPr>
                    </a:p>
                  </a:txBody>
                  <a:tcP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chemeClr val="accent1">
                              <a:lumMod val="75000"/>
                            </a:schemeClr>
                          </a:solidFill>
                        </a:rPr>
                        <a:t> </a:t>
                      </a:r>
                      <a:r>
                        <a:rPr lang="tr-TR" sz="1800" b="1" i="1" dirty="0">
                          <a:solidFill>
                            <a:srgbClr val="C00000"/>
                          </a:solidFill>
                        </a:rPr>
                        <a:t>DEÜ YDY yabancı dil sınavları (İngilizce, Almanca, Fransızca)</a:t>
                      </a:r>
                      <a:endParaRPr lang="tr-TR" sz="1800" i="1"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dirty="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dirty="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600" dirty="0">
                          <a:solidFill>
                            <a:schemeClr val="accent1">
                              <a:lumMod val="75000"/>
                            </a:schemeClr>
                          </a:solidFill>
                        </a:rPr>
                        <a:t>14 Mart Cuma (Test-</a:t>
                      </a:r>
                      <a:r>
                        <a:rPr lang="tr-TR" sz="1600" dirty="0" err="1">
                          <a:solidFill>
                            <a:schemeClr val="accent1">
                              <a:lumMod val="75000"/>
                            </a:schemeClr>
                          </a:solidFill>
                        </a:rPr>
                        <a:t>reading</a:t>
                      </a:r>
                      <a:r>
                        <a:rPr lang="tr-TR" sz="1600" dirty="0">
                          <a:solidFill>
                            <a:schemeClr val="accent1">
                              <a:lumMod val="75000"/>
                            </a:schemeClr>
                          </a:solidFill>
                        </a:rPr>
                        <a:t>-</a:t>
                      </a:r>
                      <a:r>
                        <a:rPr lang="tr-TR" sz="1600" dirty="0" err="1">
                          <a:solidFill>
                            <a:schemeClr val="accent1">
                              <a:lumMod val="75000"/>
                            </a:schemeClr>
                          </a:solidFill>
                        </a:rPr>
                        <a:t>writing</a:t>
                      </a:r>
                      <a:r>
                        <a:rPr lang="tr-TR" sz="1600" dirty="0">
                          <a:solidFill>
                            <a:schemeClr val="accent1">
                              <a:lumMod val="75000"/>
                            </a:schemeClr>
                          </a:solidFill>
                        </a:rPr>
                        <a:t>) ile 15 Mart Cumartesi (</a:t>
                      </a:r>
                      <a:r>
                        <a:rPr lang="tr-TR" sz="1600" dirty="0" err="1">
                          <a:solidFill>
                            <a:schemeClr val="accent1">
                              <a:lumMod val="75000"/>
                            </a:schemeClr>
                          </a:solidFill>
                        </a:rPr>
                        <a:t>speaking-listening</a:t>
                      </a:r>
                      <a:r>
                        <a:rPr lang="tr-TR" sz="1600" dirty="0">
                          <a:solidFill>
                            <a:schemeClr val="accent1">
                              <a:lumMod val="75000"/>
                            </a:schemeClr>
                          </a:solidFill>
                        </a:rPr>
                        <a:t>)</a:t>
                      </a:r>
                    </a:p>
                  </a:txBody>
                  <a:tcPr>
                    <a:solidFill>
                      <a:schemeClr val="bg2">
                        <a:lumMod val="75000"/>
                      </a:schemeClr>
                    </a:solidFill>
                  </a:tcPr>
                </a:tc>
                <a:extLst>
                  <a:ext uri="{0D108BD9-81ED-4DB2-BD59-A6C34878D82A}">
                    <a16:rowId xmlns:a16="http://schemas.microsoft.com/office/drawing/2014/main" val="1949937698"/>
                  </a:ext>
                </a:extLst>
              </a:tr>
              <a:tr h="618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chemeClr val="accent1">
                              <a:lumMod val="75000"/>
                            </a:schemeClr>
                          </a:solidFill>
                        </a:rPr>
                        <a:t>29 Nisan (salı)</a:t>
                      </a:r>
                      <a:r>
                        <a:rPr lang="tr-TR" sz="1800" dirty="0">
                          <a:solidFill>
                            <a:schemeClr val="accent1">
                              <a:lumMod val="75000"/>
                            </a:schemeClr>
                          </a:solidFill>
                        </a:rPr>
                        <a:t>		</a:t>
                      </a:r>
                      <a:endParaRPr lang="tr-TR" dirty="0">
                        <a:solidFill>
                          <a:schemeClr val="accent1">
                            <a:lumMod val="75000"/>
                          </a:schemeClr>
                        </a:solidFill>
                      </a:endParaRPr>
                    </a:p>
                  </a:txBody>
                  <a:tcP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chemeClr val="accent1">
                              <a:lumMod val="75000"/>
                            </a:schemeClr>
                          </a:solidFill>
                        </a:rPr>
                        <a:t>Staj Hareketliliği için </a:t>
                      </a:r>
                      <a:r>
                        <a:rPr lang="tr-TR" sz="1800" dirty="0" err="1">
                          <a:solidFill>
                            <a:schemeClr val="accent1">
                              <a:lumMod val="75000"/>
                            </a:schemeClr>
                          </a:solidFill>
                        </a:rPr>
                        <a:t>TurnaPortal’a</a:t>
                      </a:r>
                      <a:r>
                        <a:rPr lang="tr-TR" sz="1800" dirty="0">
                          <a:solidFill>
                            <a:schemeClr val="accent1">
                              <a:lumMod val="75000"/>
                            </a:schemeClr>
                          </a:solidFill>
                        </a:rPr>
                        <a:t> Staj Davet/Kabul Mektubu Yüklenmesi için son tarih</a:t>
                      </a:r>
                      <a:endParaRPr lang="tr-TR" dirty="0">
                        <a:solidFill>
                          <a:schemeClr val="accent1">
                            <a:lumMod val="75000"/>
                          </a:schemeClr>
                        </a:solidFill>
                      </a:endParaRPr>
                    </a:p>
                  </a:txBody>
                  <a:tcPr>
                    <a:solidFill>
                      <a:schemeClr val="bg2">
                        <a:lumMod val="75000"/>
                      </a:schemeClr>
                    </a:solidFill>
                  </a:tcPr>
                </a:tc>
                <a:extLst>
                  <a:ext uri="{0D108BD9-81ED-4DB2-BD59-A6C34878D82A}">
                    <a16:rowId xmlns:a16="http://schemas.microsoft.com/office/drawing/2014/main" val="3983346648"/>
                  </a:ext>
                </a:extLst>
              </a:tr>
            </a:tbl>
          </a:graphicData>
        </a:graphic>
      </p:graphicFrame>
    </p:spTree>
    <p:extLst>
      <p:ext uri="{BB962C8B-B14F-4D97-AF65-F5344CB8AC3E}">
        <p14:creationId xmlns:p14="http://schemas.microsoft.com/office/powerpoint/2010/main" val="1418970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7436B2A-92C5-4E09-BBFC-1DF42C4E170C}"/>
              </a:ext>
            </a:extLst>
          </p:cNvPr>
          <p:cNvSpPr>
            <a:spLocks noGrp="1"/>
          </p:cNvSpPr>
          <p:nvPr>
            <p:ph type="title"/>
          </p:nvPr>
        </p:nvSpPr>
        <p:spPr/>
        <p:txBody>
          <a:bodyPr>
            <a:normAutofit/>
          </a:bodyPr>
          <a:lstStyle/>
          <a:p>
            <a:r>
              <a:rPr lang="tr-TR" sz="3600" dirty="0" err="1"/>
              <a:t>Erasmus</a:t>
            </a:r>
            <a:r>
              <a:rPr lang="tr-TR" sz="3600" dirty="0"/>
              <a:t>+ Puanı Hesaplamasında Kullanılan Artı Puan Kriterleri</a:t>
            </a:r>
          </a:p>
        </p:txBody>
      </p:sp>
      <p:graphicFrame>
        <p:nvGraphicFramePr>
          <p:cNvPr id="5" name="İçerik Yer Tutucusu 4">
            <a:extLst>
              <a:ext uri="{FF2B5EF4-FFF2-40B4-BE49-F238E27FC236}">
                <a16:creationId xmlns:a16="http://schemas.microsoft.com/office/drawing/2014/main" id="{EE3A0B04-5C37-4B7B-8312-CB6DB92600AB}"/>
              </a:ext>
            </a:extLst>
          </p:cNvPr>
          <p:cNvGraphicFramePr>
            <a:graphicFrameLocks noGrp="1"/>
          </p:cNvGraphicFramePr>
          <p:nvPr>
            <p:ph idx="1"/>
            <p:extLst>
              <p:ext uri="{D42A27DB-BD31-4B8C-83A1-F6EECF244321}">
                <p14:modId xmlns:p14="http://schemas.microsoft.com/office/powerpoint/2010/main" val="1558002879"/>
              </p:ext>
            </p:extLst>
          </p:nvPr>
        </p:nvGraphicFramePr>
        <p:xfrm>
          <a:off x="579882" y="1690688"/>
          <a:ext cx="11124438" cy="3850556"/>
        </p:xfrm>
        <a:graphic>
          <a:graphicData uri="http://schemas.openxmlformats.org/drawingml/2006/table">
            <a:tbl>
              <a:tblPr firstRow="1" firstCol="1" bandRow="1">
                <a:tableStyleId>{5C22544A-7EE6-4342-B048-85BDC9FD1C3A}</a:tableStyleId>
              </a:tblPr>
              <a:tblGrid>
                <a:gridCol w="7521702">
                  <a:extLst>
                    <a:ext uri="{9D8B030D-6E8A-4147-A177-3AD203B41FA5}">
                      <a16:colId xmlns:a16="http://schemas.microsoft.com/office/drawing/2014/main" val="3047768405"/>
                    </a:ext>
                  </a:extLst>
                </a:gridCol>
                <a:gridCol w="3602736">
                  <a:extLst>
                    <a:ext uri="{9D8B030D-6E8A-4147-A177-3AD203B41FA5}">
                      <a16:colId xmlns:a16="http://schemas.microsoft.com/office/drawing/2014/main" val="2619421859"/>
                    </a:ext>
                  </a:extLst>
                </a:gridCol>
              </a:tblGrid>
              <a:tr h="315991">
                <a:tc>
                  <a:txBody>
                    <a:bodyPr/>
                    <a:lstStyle/>
                    <a:p>
                      <a:pPr algn="ctr">
                        <a:lnSpc>
                          <a:spcPct val="107000"/>
                        </a:lnSpc>
                        <a:spcBef>
                          <a:spcPts val="600"/>
                        </a:spcBef>
                        <a:spcAft>
                          <a:spcPts val="600"/>
                        </a:spcAft>
                      </a:pPr>
                      <a:r>
                        <a:rPr lang="tr-TR" sz="2000">
                          <a:effectLst/>
                        </a:rPr>
                        <a:t>Ölçüt</a:t>
                      </a:r>
                      <a:endParaRPr lang="tr-T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Puan</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716795823"/>
                  </a:ext>
                </a:extLst>
              </a:tr>
              <a:tr h="315991">
                <a:tc>
                  <a:txBody>
                    <a:bodyPr/>
                    <a:lstStyle/>
                    <a:p>
                      <a:pPr>
                        <a:lnSpc>
                          <a:spcPct val="107000"/>
                        </a:lnSpc>
                        <a:spcBef>
                          <a:spcPts val="600"/>
                        </a:spcBef>
                        <a:spcAft>
                          <a:spcPts val="600"/>
                        </a:spcAft>
                      </a:pPr>
                      <a:r>
                        <a:rPr lang="tr-TR" sz="2000" dirty="0">
                          <a:effectLst/>
                        </a:rPr>
                        <a:t>Akademik başarı düzeyi (not ortalaması)</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a:effectLst/>
                        </a:rPr>
                        <a:t>%50 (toplam 100 puan üzerinden)</a:t>
                      </a:r>
                      <a:endParaRPr lang="tr-TR"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888995690"/>
                  </a:ext>
                </a:extLst>
              </a:tr>
              <a:tr h="315991">
                <a:tc>
                  <a:txBody>
                    <a:bodyPr/>
                    <a:lstStyle/>
                    <a:p>
                      <a:pPr>
                        <a:lnSpc>
                          <a:spcPct val="107000"/>
                        </a:lnSpc>
                        <a:spcBef>
                          <a:spcPts val="600"/>
                        </a:spcBef>
                        <a:spcAft>
                          <a:spcPts val="600"/>
                        </a:spcAft>
                      </a:pPr>
                      <a:r>
                        <a:rPr lang="tr-TR" sz="2000" dirty="0">
                          <a:effectLst/>
                        </a:rPr>
                        <a:t>Dil seviyesi</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a:effectLst/>
                        </a:rPr>
                        <a:t>%50 (toplam 100 puan üzerinden)</a:t>
                      </a:r>
                      <a:endParaRPr lang="tr-TR"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579357194"/>
                  </a:ext>
                </a:extLst>
              </a:tr>
              <a:tr h="646648">
                <a:tc>
                  <a:txBody>
                    <a:bodyPr/>
                    <a:lstStyle/>
                    <a:p>
                      <a:pPr>
                        <a:lnSpc>
                          <a:spcPct val="107000"/>
                        </a:lnSpc>
                        <a:spcBef>
                          <a:spcPts val="600"/>
                        </a:spcBef>
                        <a:spcAft>
                          <a:spcPts val="600"/>
                        </a:spcAft>
                      </a:pPr>
                      <a:r>
                        <a:rPr lang="tr-TR" sz="2000" dirty="0">
                          <a:effectLst/>
                        </a:rPr>
                        <a:t>Şehit/gazi çocukları ve gazilerin kendileri  (başvuru esnasında belge yüklenmesi gerekmektedir)</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a:effectLst/>
                        </a:rPr>
                        <a:t>+15 puan</a:t>
                      </a:r>
                      <a:endParaRPr lang="tr-TR"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628881247"/>
                  </a:ext>
                </a:extLst>
              </a:tr>
              <a:tr h="315991">
                <a:tc>
                  <a:txBody>
                    <a:bodyPr/>
                    <a:lstStyle/>
                    <a:p>
                      <a:pPr>
                        <a:lnSpc>
                          <a:spcPct val="107000"/>
                        </a:lnSpc>
                        <a:spcBef>
                          <a:spcPts val="600"/>
                        </a:spcBef>
                        <a:spcAft>
                          <a:spcPts val="600"/>
                        </a:spcAft>
                      </a:pPr>
                      <a:r>
                        <a:rPr lang="tr-TR" sz="2000" dirty="0">
                          <a:effectLst/>
                        </a:rPr>
                        <a:t>Engelli öğrenciler (başvuru esnasında belge yüklenmesi gerekmektedir)</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a:effectLst/>
                        </a:rPr>
                        <a:t>+10 puan</a:t>
                      </a:r>
                      <a:endParaRPr lang="tr-TR"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56299615"/>
                  </a:ext>
                </a:extLst>
              </a:tr>
              <a:tr h="646648">
                <a:tc>
                  <a:txBody>
                    <a:bodyPr/>
                    <a:lstStyle/>
                    <a:p>
                      <a:pPr>
                        <a:lnSpc>
                          <a:spcPct val="107000"/>
                        </a:lnSpc>
                      </a:pPr>
                      <a:r>
                        <a:rPr lang="tr-TR" sz="2000" dirty="0">
                          <a:effectLst/>
                        </a:rPr>
                        <a:t>Kendileri veya 1. derece yakınları </a:t>
                      </a:r>
                      <a:r>
                        <a:rPr lang="tr-TR" sz="2000" dirty="0" err="1">
                          <a:effectLst/>
                        </a:rPr>
                        <a:t>AFAD’dan</a:t>
                      </a:r>
                      <a:r>
                        <a:rPr lang="tr-TR" sz="2000" dirty="0">
                          <a:effectLst/>
                        </a:rPr>
                        <a:t> afetzede yardımı alanlar* </a:t>
                      </a:r>
                    </a:p>
                    <a:p>
                      <a:pPr>
                        <a:lnSpc>
                          <a:spcPct val="107000"/>
                        </a:lnSpc>
                      </a:pPr>
                      <a:r>
                        <a:rPr lang="tr-TR" sz="2000" dirty="0">
                          <a:effectLst/>
                        </a:rPr>
                        <a:t>(+ 10 puandan sadece bir kez yararlanılabilir)</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a:effectLst/>
                        </a:rPr>
                        <a:t>+10 puan</a:t>
                      </a:r>
                      <a:endParaRPr lang="tr-TR"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78900304"/>
                  </a:ext>
                </a:extLst>
              </a:tr>
              <a:tr h="646648">
                <a:tc>
                  <a:txBody>
                    <a:bodyPr/>
                    <a:lstStyle/>
                    <a:p>
                      <a:pPr>
                        <a:lnSpc>
                          <a:spcPct val="107000"/>
                        </a:lnSpc>
                        <a:spcBef>
                          <a:spcPts val="600"/>
                        </a:spcBef>
                        <a:spcAft>
                          <a:spcPts val="600"/>
                        </a:spcAft>
                      </a:pPr>
                      <a:r>
                        <a:rPr lang="tr-TR" sz="2000" dirty="0">
                          <a:effectLst/>
                        </a:rPr>
                        <a:t>Online başvuru döneminde </a:t>
                      </a:r>
                      <a:r>
                        <a:rPr lang="tr-TR" sz="2000" dirty="0" err="1">
                          <a:effectLst/>
                        </a:rPr>
                        <a:t>Turnaportal’a</a:t>
                      </a:r>
                      <a:r>
                        <a:rPr lang="tr-TR" sz="2000" dirty="0">
                          <a:effectLst/>
                        </a:rPr>
                        <a:t> (6 Mart 2025’e kadar) onaylı staj davet mektubu yükleyenler</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a:effectLst/>
                        </a:rPr>
                        <a:t>+10 puan</a:t>
                      </a:r>
                      <a:endParaRPr lang="tr-TR"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99924566"/>
                  </a:ext>
                </a:extLst>
              </a:tr>
              <a:tr h="646648">
                <a:tc>
                  <a:txBody>
                    <a:bodyPr/>
                    <a:lstStyle/>
                    <a:p>
                      <a:pPr>
                        <a:lnSpc>
                          <a:spcPct val="107000"/>
                        </a:lnSpc>
                        <a:spcBef>
                          <a:spcPts val="600"/>
                        </a:spcBef>
                        <a:spcAft>
                          <a:spcPts val="600"/>
                        </a:spcAft>
                      </a:pPr>
                      <a:r>
                        <a:rPr lang="tr-TR" sz="2000" dirty="0">
                          <a:effectLst/>
                        </a:rPr>
                        <a:t>Dijital becerileri geliştirmeye yönelik stajlar (</a:t>
                      </a:r>
                      <a:r>
                        <a:rPr lang="tr-TR" sz="2000" dirty="0" err="1">
                          <a:effectLst/>
                        </a:rPr>
                        <a:t>Digital</a:t>
                      </a:r>
                      <a:r>
                        <a:rPr lang="tr-TR" sz="2000" dirty="0">
                          <a:effectLst/>
                        </a:rPr>
                        <a:t> </a:t>
                      </a:r>
                      <a:r>
                        <a:rPr lang="tr-TR" sz="2000" dirty="0" err="1">
                          <a:effectLst/>
                        </a:rPr>
                        <a:t>Opportunity</a:t>
                      </a:r>
                      <a:r>
                        <a:rPr lang="tr-TR" sz="2000" dirty="0">
                          <a:effectLst/>
                        </a:rPr>
                        <a:t> </a:t>
                      </a:r>
                      <a:r>
                        <a:rPr lang="tr-TR" sz="2000" dirty="0" err="1">
                          <a:effectLst/>
                        </a:rPr>
                        <a:t>Traineeships</a:t>
                      </a:r>
                      <a:r>
                        <a:rPr lang="tr-TR" sz="2000" dirty="0">
                          <a:effectLst/>
                        </a:rPr>
                        <a:t>)</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+5 puan</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22774474"/>
                  </a:ext>
                </a:extLst>
              </a:tr>
            </a:tbl>
          </a:graphicData>
        </a:graphic>
      </p:graphicFrame>
    </p:spTree>
    <p:extLst>
      <p:ext uri="{BB962C8B-B14F-4D97-AF65-F5344CB8AC3E}">
        <p14:creationId xmlns:p14="http://schemas.microsoft.com/office/powerpoint/2010/main" val="1558157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7436B2A-92C5-4E09-BBFC-1DF42C4E170C}"/>
              </a:ext>
            </a:extLst>
          </p:cNvPr>
          <p:cNvSpPr>
            <a:spLocks noGrp="1"/>
          </p:cNvSpPr>
          <p:nvPr>
            <p:ph type="title"/>
          </p:nvPr>
        </p:nvSpPr>
        <p:spPr/>
        <p:txBody>
          <a:bodyPr>
            <a:normAutofit/>
          </a:bodyPr>
          <a:lstStyle/>
          <a:p>
            <a:r>
              <a:rPr lang="tr-TR" sz="3600" dirty="0" err="1"/>
              <a:t>Erasmus</a:t>
            </a:r>
            <a:r>
              <a:rPr lang="tr-TR" sz="3600" dirty="0"/>
              <a:t>+ Puanı Hesaplamasında Kullanılan Eksi Puan Kriterleri</a:t>
            </a:r>
          </a:p>
        </p:txBody>
      </p:sp>
      <p:graphicFrame>
        <p:nvGraphicFramePr>
          <p:cNvPr id="5" name="İçerik Yer Tutucusu 4">
            <a:extLst>
              <a:ext uri="{FF2B5EF4-FFF2-40B4-BE49-F238E27FC236}">
                <a16:creationId xmlns:a16="http://schemas.microsoft.com/office/drawing/2014/main" id="{EE3A0B04-5C37-4B7B-8312-CB6DB92600AB}"/>
              </a:ext>
            </a:extLst>
          </p:cNvPr>
          <p:cNvGraphicFramePr>
            <a:graphicFrameLocks noGrp="1"/>
          </p:cNvGraphicFramePr>
          <p:nvPr>
            <p:ph idx="1"/>
            <p:extLst>
              <p:ext uri="{D42A27DB-BD31-4B8C-83A1-F6EECF244321}">
                <p14:modId xmlns:p14="http://schemas.microsoft.com/office/powerpoint/2010/main" val="3291010417"/>
              </p:ext>
            </p:extLst>
          </p:nvPr>
        </p:nvGraphicFramePr>
        <p:xfrm>
          <a:off x="890778" y="1782147"/>
          <a:ext cx="10410444" cy="3812286"/>
        </p:xfrm>
        <a:graphic>
          <a:graphicData uri="http://schemas.openxmlformats.org/drawingml/2006/table">
            <a:tbl>
              <a:tblPr firstRow="1" firstCol="1" bandRow="1">
                <a:tableStyleId>{5C22544A-7EE6-4342-B048-85BDC9FD1C3A}</a:tableStyleId>
              </a:tblPr>
              <a:tblGrid>
                <a:gridCol w="8783574">
                  <a:extLst>
                    <a:ext uri="{9D8B030D-6E8A-4147-A177-3AD203B41FA5}">
                      <a16:colId xmlns:a16="http://schemas.microsoft.com/office/drawing/2014/main" val="3047768405"/>
                    </a:ext>
                  </a:extLst>
                </a:gridCol>
                <a:gridCol w="1626870">
                  <a:extLst>
                    <a:ext uri="{9D8B030D-6E8A-4147-A177-3AD203B41FA5}">
                      <a16:colId xmlns:a16="http://schemas.microsoft.com/office/drawing/2014/main" val="2619421859"/>
                    </a:ext>
                  </a:extLst>
                </a:gridCol>
              </a:tblGrid>
              <a:tr h="222288">
                <a:tc>
                  <a:txBody>
                    <a:bodyPr/>
                    <a:lstStyle/>
                    <a:p>
                      <a:pPr algn="ctr">
                        <a:lnSpc>
                          <a:spcPct val="107000"/>
                        </a:lnSpc>
                        <a:spcBef>
                          <a:spcPts val="600"/>
                        </a:spcBef>
                        <a:spcAft>
                          <a:spcPts val="600"/>
                        </a:spcAft>
                      </a:pPr>
                      <a:r>
                        <a:rPr lang="tr-TR" sz="2000" dirty="0">
                          <a:effectLst/>
                        </a:rPr>
                        <a:t>Ölçüt</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Puan</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716795823"/>
                  </a:ext>
                </a:extLst>
              </a:tr>
              <a:tr h="211760">
                <a:tc>
                  <a:txBody>
                    <a:bodyPr/>
                    <a:lstStyle/>
                    <a:p>
                      <a:pPr>
                        <a:lnSpc>
                          <a:spcPct val="107000"/>
                        </a:lnSpc>
                        <a:spcBef>
                          <a:spcPts val="600"/>
                        </a:spcBef>
                        <a:spcAft>
                          <a:spcPts val="600"/>
                        </a:spcAft>
                      </a:pPr>
                      <a:r>
                        <a:rPr lang="tr-TR" sz="2000" dirty="0">
                          <a:effectLst/>
                        </a:rPr>
                        <a:t>Daha önce </a:t>
                      </a:r>
                      <a:r>
                        <a:rPr lang="tr-TR" sz="2000" dirty="0" err="1">
                          <a:effectLst/>
                        </a:rPr>
                        <a:t>Erasmus</a:t>
                      </a:r>
                      <a:r>
                        <a:rPr lang="tr-TR" sz="2000" dirty="0">
                          <a:effectLst/>
                        </a:rPr>
                        <a:t>+ hareketliliğinden yararlanmış olmak (hibeli veya </a:t>
                      </a:r>
                      <a:r>
                        <a:rPr lang="tr-TR" sz="2000" dirty="0" err="1">
                          <a:effectLst/>
                        </a:rPr>
                        <a:t>hibesiz</a:t>
                      </a:r>
                      <a:r>
                        <a:rPr lang="tr-TR" sz="2000" dirty="0">
                          <a:effectLst/>
                        </a:rPr>
                        <a:t>)</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-10 puan</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27893897"/>
                  </a:ext>
                </a:extLst>
              </a:tr>
              <a:tr h="211760">
                <a:tc>
                  <a:txBody>
                    <a:bodyPr/>
                    <a:lstStyle/>
                    <a:p>
                      <a:pPr>
                        <a:lnSpc>
                          <a:spcPct val="107000"/>
                        </a:lnSpc>
                        <a:spcBef>
                          <a:spcPts val="600"/>
                        </a:spcBef>
                        <a:spcAft>
                          <a:spcPts val="600"/>
                        </a:spcAft>
                      </a:pPr>
                      <a:r>
                        <a:rPr lang="tr-TR" sz="2000">
                          <a:effectLst/>
                        </a:rPr>
                        <a:t>Vatandaşı olunan ülkede hareketliliğe katılma</a:t>
                      </a:r>
                      <a:endParaRPr lang="tr-TR"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a:effectLst/>
                        </a:rPr>
                        <a:t>-10 puan</a:t>
                      </a:r>
                      <a:endParaRPr lang="tr-TR"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062867405"/>
                  </a:ext>
                </a:extLst>
              </a:tr>
              <a:tr h="211760">
                <a:tc>
                  <a:txBody>
                    <a:bodyPr/>
                    <a:lstStyle/>
                    <a:p>
                      <a:pPr>
                        <a:lnSpc>
                          <a:spcPct val="107000"/>
                        </a:lnSpc>
                        <a:spcBef>
                          <a:spcPts val="600"/>
                        </a:spcBef>
                        <a:spcAft>
                          <a:spcPts val="600"/>
                        </a:spcAft>
                      </a:pPr>
                      <a:r>
                        <a:rPr lang="tr-TR" sz="2000" dirty="0">
                          <a:effectLst/>
                        </a:rPr>
                        <a:t>Hareketliliğe seçildiği halde süresinde feragat bildiriminde bulunmaksızın hareketliliğe katılmama</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a:effectLst/>
                        </a:rPr>
                        <a:t>-10 puan</a:t>
                      </a:r>
                      <a:endParaRPr lang="tr-TR"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4199372"/>
                  </a:ext>
                </a:extLst>
              </a:tr>
              <a:tr h="211760">
                <a:tc>
                  <a:txBody>
                    <a:bodyPr/>
                    <a:lstStyle/>
                    <a:p>
                      <a:pPr>
                        <a:lnSpc>
                          <a:spcPct val="107000"/>
                        </a:lnSpc>
                        <a:spcBef>
                          <a:spcPts val="600"/>
                        </a:spcBef>
                        <a:spcAft>
                          <a:spcPts val="600"/>
                        </a:spcAft>
                      </a:pPr>
                      <a:r>
                        <a:rPr lang="tr-TR" sz="2000" dirty="0">
                          <a:effectLst/>
                        </a:rPr>
                        <a:t>İki hareketlilik türüne birden aynı anda başvurma (Öğrencinin tercih ettiği hareketlilik türüne azaltma uygulanır)</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a:effectLst/>
                        </a:rPr>
                        <a:t>-10 puan</a:t>
                      </a:r>
                      <a:endParaRPr lang="tr-TR"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18761712"/>
                  </a:ext>
                </a:extLst>
              </a:tr>
              <a:tr h="654954">
                <a:tc>
                  <a:txBody>
                    <a:bodyPr/>
                    <a:lstStyle/>
                    <a:p>
                      <a:pPr>
                        <a:lnSpc>
                          <a:spcPct val="107000"/>
                        </a:lnSpc>
                        <a:spcBef>
                          <a:spcPts val="600"/>
                        </a:spcBef>
                        <a:spcAft>
                          <a:spcPts val="600"/>
                        </a:spcAft>
                      </a:pPr>
                      <a:r>
                        <a:rPr lang="tr-TR" sz="2000" dirty="0">
                          <a:effectLst/>
                        </a:rPr>
                        <a:t>Hareketliliğe seçilen öğrenciler için: Yükseköğretim kurumu tarafından hareketlilikle ilgili olarak düzenlenen toplantılara/eğitimlere mazeretsiz katılmama (öğrencinin </a:t>
                      </a:r>
                      <a:r>
                        <a:rPr lang="tr-TR" sz="2000" dirty="0" err="1">
                          <a:effectLst/>
                        </a:rPr>
                        <a:t>Erasmus</a:t>
                      </a:r>
                      <a:r>
                        <a:rPr lang="tr-TR" sz="2000" dirty="0">
                          <a:effectLst/>
                        </a:rPr>
                        <a:t>+ hareketliliğine tekrar başvurması halinde uygulanır)</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-5 puan</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610180580"/>
                  </a:ext>
                </a:extLst>
              </a:tr>
              <a:tr h="433357">
                <a:tc>
                  <a:txBody>
                    <a:bodyPr/>
                    <a:lstStyle/>
                    <a:p>
                      <a:pPr>
                        <a:lnSpc>
                          <a:spcPct val="107000"/>
                        </a:lnSpc>
                        <a:spcBef>
                          <a:spcPts val="600"/>
                        </a:spcBef>
                        <a:spcAft>
                          <a:spcPts val="600"/>
                        </a:spcAft>
                      </a:pPr>
                      <a:r>
                        <a:rPr lang="tr-TR" sz="2000">
                          <a:effectLst/>
                        </a:rPr>
                        <a:t>Dil sınavına gireceğini beyan edip mazeretsiz girmeme (öğrencinin Erasmus+ hareketliliğine tekrar başvurması halinde uygulanır)</a:t>
                      </a:r>
                      <a:endParaRPr lang="tr-TR"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-5 puan</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677835952"/>
                  </a:ext>
                </a:extLst>
              </a:tr>
            </a:tbl>
          </a:graphicData>
        </a:graphic>
      </p:graphicFrame>
    </p:spTree>
    <p:extLst>
      <p:ext uri="{BB962C8B-B14F-4D97-AF65-F5344CB8AC3E}">
        <p14:creationId xmlns:p14="http://schemas.microsoft.com/office/powerpoint/2010/main" val="1443378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1693BDF-2A5D-48F8-8AFB-AF4960797908}"/>
              </a:ext>
            </a:extLst>
          </p:cNvPr>
          <p:cNvSpPr>
            <a:spLocks noGrp="1"/>
          </p:cNvSpPr>
          <p:nvPr>
            <p:ph type="title"/>
          </p:nvPr>
        </p:nvSpPr>
        <p:spPr/>
        <p:txBody>
          <a:bodyPr/>
          <a:lstStyle/>
          <a:p>
            <a:r>
              <a:rPr lang="tr-TR" dirty="0"/>
              <a:t>INCLUSION SUPPORT (İçerme/Kapsayıcılık Desteği)</a:t>
            </a:r>
          </a:p>
        </p:txBody>
      </p:sp>
      <p:sp>
        <p:nvSpPr>
          <p:cNvPr id="3" name="İçerik Yer Tutucusu 2">
            <a:extLst>
              <a:ext uri="{FF2B5EF4-FFF2-40B4-BE49-F238E27FC236}">
                <a16:creationId xmlns:a16="http://schemas.microsoft.com/office/drawing/2014/main" id="{6AC9AACA-EC15-4D68-8445-16EB48A71098}"/>
              </a:ext>
            </a:extLst>
          </p:cNvPr>
          <p:cNvSpPr>
            <a:spLocks noGrp="1"/>
          </p:cNvSpPr>
          <p:nvPr>
            <p:ph idx="1"/>
          </p:nvPr>
        </p:nvSpPr>
        <p:spPr>
          <a:xfrm>
            <a:off x="838200" y="1825625"/>
            <a:ext cx="10515600" cy="3744751"/>
          </a:xfrm>
        </p:spPr>
        <p:txBody>
          <a:bodyPr>
            <a:normAutofit fontScale="92500" lnSpcReduction="20000"/>
          </a:bodyPr>
          <a:lstStyle/>
          <a:p>
            <a:r>
              <a:rPr lang="tr-TR" dirty="0" err="1"/>
              <a:t>Erasmus</a:t>
            </a:r>
            <a:r>
              <a:rPr lang="tr-TR" dirty="0"/>
              <a:t>+ Programı, özel ihtiyaç sahibi kesimin programa katılımını teşvik etmektedir. Özel ihtiyacı olan kişi, </a:t>
            </a:r>
            <a:r>
              <a:rPr lang="tr-TR" b="1" dirty="0">
                <a:solidFill>
                  <a:srgbClr val="C00000"/>
                </a:solidFill>
              </a:rPr>
              <a:t>ek finansal destek olmadığı takdirde kişisel fiziksel durumu, zihinsel durumu veya sağlık durumu, projeye/hareketlilik faaliyetine katılmasına izin vermeyen </a:t>
            </a:r>
            <a:r>
              <a:rPr lang="tr-TR" dirty="0"/>
              <a:t>potansiyel katılımcıdır. İçerme desteğine gereksinim duyan öğrenci ve personele ilave hibe verilebilmesi için yararlanıcı yükseköğretim kurumu tarafından Merkezden ilave hibe talebinde bulunulması gerekmektedir. İçerme Desteği sahibi katılımcı seçildikten sonra, katılımcının ek hibe talebi varsa, yaklaşık ek masrafları belirlenir ve Merkezden ilave hibe talep edilir. İlave hibe talebi sözleşme dönemi içerisinde, ama ancak </a:t>
            </a:r>
            <a:r>
              <a:rPr lang="tr-TR" b="1" dirty="0">
                <a:solidFill>
                  <a:srgbClr val="C00000"/>
                </a:solidFill>
              </a:rPr>
              <a:t>sözleşme bitiş tarihinden en az 60 gün öncesine kadar</a:t>
            </a:r>
            <a:r>
              <a:rPr lang="tr-TR" dirty="0"/>
              <a:t> yapılabilir. Katılımcı faaliyeti sona erdikten sonra hibesinde artış talep edilemez.</a:t>
            </a:r>
          </a:p>
          <a:p>
            <a:endParaRPr lang="tr-TR" dirty="0"/>
          </a:p>
        </p:txBody>
      </p:sp>
    </p:spTree>
    <p:extLst>
      <p:ext uri="{BB962C8B-B14F-4D97-AF65-F5344CB8AC3E}">
        <p14:creationId xmlns:p14="http://schemas.microsoft.com/office/powerpoint/2010/main" val="2222367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FE81BED-39A4-47FD-AFBC-CC216AFFD50C}"/>
              </a:ext>
            </a:extLst>
          </p:cNvPr>
          <p:cNvSpPr>
            <a:spLocks noGrp="1"/>
          </p:cNvSpPr>
          <p:nvPr>
            <p:ph type="title"/>
          </p:nvPr>
        </p:nvSpPr>
        <p:spPr/>
        <p:txBody>
          <a:bodyPr/>
          <a:lstStyle/>
          <a:p>
            <a:r>
              <a:rPr lang="tr-TR" dirty="0" err="1"/>
              <a:t>Erasmus</a:t>
            </a:r>
            <a:r>
              <a:rPr lang="tr-TR" dirty="0"/>
              <a:t>+ Öğrenim &amp; Staj Hareketliliği Yerleştirme Kriterleri</a:t>
            </a:r>
          </a:p>
        </p:txBody>
      </p:sp>
      <p:sp>
        <p:nvSpPr>
          <p:cNvPr id="3" name="İçerik Yer Tutucusu 2">
            <a:extLst>
              <a:ext uri="{FF2B5EF4-FFF2-40B4-BE49-F238E27FC236}">
                <a16:creationId xmlns:a16="http://schemas.microsoft.com/office/drawing/2014/main" id="{219FEE25-A5AD-47A2-9E9E-72A2725CA0F4}"/>
              </a:ext>
            </a:extLst>
          </p:cNvPr>
          <p:cNvSpPr>
            <a:spLocks noGrp="1"/>
          </p:cNvSpPr>
          <p:nvPr>
            <p:ph idx="1"/>
          </p:nvPr>
        </p:nvSpPr>
        <p:spPr>
          <a:xfrm>
            <a:off x="838200" y="1825624"/>
            <a:ext cx="10515600" cy="3660775"/>
          </a:xfrm>
        </p:spPr>
        <p:txBody>
          <a:bodyPr>
            <a:normAutofit fontScale="70000" lnSpcReduction="20000"/>
          </a:bodyPr>
          <a:lstStyle/>
          <a:p>
            <a:pPr algn="just"/>
            <a:r>
              <a:rPr lang="tr-TR" dirty="0" err="1"/>
              <a:t>Erasmus</a:t>
            </a:r>
            <a:r>
              <a:rPr lang="tr-TR" dirty="0"/>
              <a:t>+ Öğrenim Hareketliliği transkriptlerinde yer alan kümülatif not ortalamalarının %50’si ve yabancı dil puanlarının %50’si alınarak toplanır ve böylelikle başvuru sahibi her bir öğrencinin </a:t>
            </a:r>
            <a:r>
              <a:rPr lang="tr-TR" dirty="0" err="1"/>
              <a:t>Erasmus</a:t>
            </a:r>
            <a:r>
              <a:rPr lang="tr-TR" dirty="0"/>
              <a:t>+ Puanı oluşturulur ve bölümler bazında öğrenci sıralaması yapılır. Yerleştirme işleminde öğrenci tercihi dikkate alınır.</a:t>
            </a:r>
          </a:p>
          <a:p>
            <a:pPr algn="just"/>
            <a:r>
              <a:rPr lang="tr-TR" dirty="0"/>
              <a:t>Staj hareketliliğinde anlaşmalı kurum söz konusu olmadığı için, tercih de söz konusu değildir, gerekli koşulları sağlayan öğrenciler kabul/davet aldıkları kurumda staj yapabileceklerdir.</a:t>
            </a:r>
          </a:p>
          <a:p>
            <a:pPr algn="just"/>
            <a:r>
              <a:rPr lang="tr-TR" dirty="0"/>
              <a:t>Aynı bölümden iki öğrencinin aynı koşullarda başarı göstermesi ve bölümün </a:t>
            </a:r>
            <a:r>
              <a:rPr lang="tr-TR" dirty="0" err="1"/>
              <a:t>kurumlararası</a:t>
            </a:r>
            <a:r>
              <a:rPr lang="tr-TR" dirty="0"/>
              <a:t> anlaşmalar bakımından kontenjan </a:t>
            </a:r>
            <a:r>
              <a:rPr lang="tr-TR" dirty="0" err="1"/>
              <a:t>kısıtı</a:t>
            </a:r>
            <a:r>
              <a:rPr lang="tr-TR" dirty="0"/>
              <a:t> olması halinde </a:t>
            </a:r>
            <a:r>
              <a:rPr lang="tr-TR" b="1" dirty="0">
                <a:solidFill>
                  <a:srgbClr val="C00000"/>
                </a:solidFill>
              </a:rPr>
              <a:t>öncelik sınıfı büyük olana </a:t>
            </a:r>
            <a:r>
              <a:rPr lang="tr-TR" dirty="0"/>
              <a:t>verilir. Aynı sınıfta olmaları halinde ise </a:t>
            </a:r>
            <a:r>
              <a:rPr lang="tr-TR" b="1" dirty="0">
                <a:solidFill>
                  <a:srgbClr val="C00000"/>
                </a:solidFill>
              </a:rPr>
              <a:t>yaşı küçük olana </a:t>
            </a:r>
            <a:r>
              <a:rPr lang="tr-TR" dirty="0"/>
              <a:t>verilir.</a:t>
            </a:r>
          </a:p>
          <a:p>
            <a:pPr algn="just"/>
            <a:r>
              <a:rPr lang="tr-TR" dirty="0" err="1"/>
              <a:t>Erasmus</a:t>
            </a:r>
            <a:r>
              <a:rPr lang="tr-TR" dirty="0"/>
              <a:t>+ Öğrenim ve Staj Hareketliliği için değerlendirme ve yerleştirme işlemleri hakkında ayrıntılı bilgiye her yıl başvuru dönemi öncesinde </a:t>
            </a:r>
            <a:r>
              <a:rPr lang="tr-TR" dirty="0" err="1"/>
              <a:t>websayfamızda</a:t>
            </a:r>
            <a:r>
              <a:rPr lang="tr-TR" dirty="0"/>
              <a:t> ‘</a:t>
            </a:r>
            <a:r>
              <a:rPr lang="tr-TR" dirty="0" err="1"/>
              <a:t>Erasmus</a:t>
            </a:r>
            <a:r>
              <a:rPr lang="tr-TR" dirty="0"/>
              <a:t>+ Duyuruları’ altında yayımlanan </a:t>
            </a:r>
            <a:r>
              <a:rPr lang="tr-TR" b="1" dirty="0">
                <a:solidFill>
                  <a:srgbClr val="C00000"/>
                </a:solidFill>
              </a:rPr>
              <a:t>‘</a:t>
            </a:r>
            <a:r>
              <a:rPr lang="tr-TR" b="1" dirty="0" err="1">
                <a:solidFill>
                  <a:srgbClr val="C00000"/>
                </a:solidFill>
              </a:rPr>
              <a:t>Erasmus</a:t>
            </a:r>
            <a:r>
              <a:rPr lang="tr-TR" b="1" dirty="0">
                <a:solidFill>
                  <a:srgbClr val="C00000"/>
                </a:solidFill>
              </a:rPr>
              <a:t>+ Seçim Kriterleri</a:t>
            </a:r>
            <a:r>
              <a:rPr lang="tr-TR" dirty="0"/>
              <a:t>’ belgesinden ulaşabilirsiniz. Bütçemiz kısıtlı olduğu için koşulları sağlayan tüm adaylara </a:t>
            </a:r>
            <a:r>
              <a:rPr lang="tr-TR" dirty="0" err="1"/>
              <a:t>Erasmus</a:t>
            </a:r>
            <a:r>
              <a:rPr lang="tr-TR" dirty="0"/>
              <a:t>+ hibesi ödemesi yapmamız mümkün olamamaktadır. </a:t>
            </a:r>
          </a:p>
          <a:p>
            <a:endParaRPr lang="tr-TR" dirty="0"/>
          </a:p>
        </p:txBody>
      </p:sp>
    </p:spTree>
    <p:extLst>
      <p:ext uri="{BB962C8B-B14F-4D97-AF65-F5344CB8AC3E}">
        <p14:creationId xmlns:p14="http://schemas.microsoft.com/office/powerpoint/2010/main" val="2208966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57D69BA-DCB2-4A00-8A73-46BE3DC8B127}"/>
              </a:ext>
            </a:extLst>
          </p:cNvPr>
          <p:cNvSpPr>
            <a:spLocks noGrp="1"/>
          </p:cNvSpPr>
          <p:nvPr>
            <p:ph type="title"/>
          </p:nvPr>
        </p:nvSpPr>
        <p:spPr/>
        <p:txBody>
          <a:bodyPr/>
          <a:lstStyle/>
          <a:p>
            <a:r>
              <a:rPr lang="tr-TR" dirty="0" err="1"/>
              <a:t>Erasmus</a:t>
            </a:r>
            <a:r>
              <a:rPr lang="tr-TR" dirty="0"/>
              <a:t>+ Öğrenim &amp; Staj Hareketliliği Yerleştirme Kriterleri</a:t>
            </a:r>
          </a:p>
        </p:txBody>
      </p:sp>
      <p:sp>
        <p:nvSpPr>
          <p:cNvPr id="3" name="İçerik Yer Tutucusu 2">
            <a:extLst>
              <a:ext uri="{FF2B5EF4-FFF2-40B4-BE49-F238E27FC236}">
                <a16:creationId xmlns:a16="http://schemas.microsoft.com/office/drawing/2014/main" id="{4C1EAFF9-2A74-46B1-BFA2-FCF6F5E6F81D}"/>
              </a:ext>
            </a:extLst>
          </p:cNvPr>
          <p:cNvSpPr>
            <a:spLocks noGrp="1"/>
          </p:cNvSpPr>
          <p:nvPr>
            <p:ph idx="1"/>
          </p:nvPr>
        </p:nvSpPr>
        <p:spPr>
          <a:xfrm>
            <a:off x="838200" y="1825625"/>
            <a:ext cx="10515600" cy="3772742"/>
          </a:xfrm>
        </p:spPr>
        <p:txBody>
          <a:bodyPr>
            <a:normAutofit lnSpcReduction="10000"/>
          </a:bodyPr>
          <a:lstStyle/>
          <a:p>
            <a:pPr marL="0" indent="0" algn="just">
              <a:buNone/>
            </a:pPr>
            <a:r>
              <a:rPr lang="tr-TR" dirty="0"/>
              <a:t>Hem öğrenim, hem de staj faaliyetine aynı zamanda başvuran bir öğrencinin </a:t>
            </a:r>
            <a:r>
              <a:rPr lang="tr-TR" b="1" dirty="0">
                <a:solidFill>
                  <a:srgbClr val="C00000"/>
                </a:solidFill>
              </a:rPr>
              <a:t>her iki faaliyete de başvurması </a:t>
            </a:r>
            <a:r>
              <a:rPr lang="tr-TR" dirty="0"/>
              <a:t>durumunda, öğrencinin kendi tercih ettiği bir faaliyet türü puanından </a:t>
            </a:r>
            <a:r>
              <a:rPr lang="tr-TR" b="1" dirty="0">
                <a:solidFill>
                  <a:srgbClr val="C00000"/>
                </a:solidFill>
              </a:rPr>
              <a:t>10 puan düşülür.</a:t>
            </a:r>
          </a:p>
          <a:p>
            <a:pPr marL="0" indent="0" algn="just">
              <a:buNone/>
            </a:pPr>
            <a:endParaRPr lang="tr-TR" dirty="0"/>
          </a:p>
          <a:p>
            <a:pPr marL="0" indent="0" algn="just">
              <a:buNone/>
            </a:pPr>
            <a:r>
              <a:rPr lang="tr-TR" dirty="0" err="1"/>
              <a:t>Erasmus</a:t>
            </a:r>
            <a:r>
              <a:rPr lang="tr-TR" dirty="0"/>
              <a:t>+ Hareketliliğini gerçekleştirmeye hak kazanmış öğrencilerin herhangi bir sebeple faaliyetini gerçekleştirmekten vazgeçmeleri durumunda, Uluslararası Akademik İlişkiler Koordinatörlüğü tarafından duyurulan feragat tarihine kadar </a:t>
            </a:r>
            <a:r>
              <a:rPr lang="tr-TR" b="1" dirty="0">
                <a:solidFill>
                  <a:srgbClr val="C00000"/>
                </a:solidFill>
              </a:rPr>
              <a:t>feragat dilekçelerini iletmemeleri </a:t>
            </a:r>
            <a:r>
              <a:rPr lang="tr-TR" dirty="0"/>
              <a:t>halinde bir sonraki akademik yıl başvurularında toplam </a:t>
            </a:r>
            <a:r>
              <a:rPr lang="tr-TR" dirty="0" err="1"/>
              <a:t>Erasmus</a:t>
            </a:r>
            <a:r>
              <a:rPr lang="tr-TR" dirty="0"/>
              <a:t>+ puanlarından </a:t>
            </a:r>
            <a:r>
              <a:rPr lang="tr-TR" b="1" dirty="0">
                <a:solidFill>
                  <a:srgbClr val="C00000"/>
                </a:solidFill>
              </a:rPr>
              <a:t>10 puan düşülür</a:t>
            </a:r>
            <a:r>
              <a:rPr lang="tr-TR" dirty="0"/>
              <a:t>. </a:t>
            </a:r>
          </a:p>
          <a:p>
            <a:endParaRPr lang="tr-TR" dirty="0"/>
          </a:p>
        </p:txBody>
      </p:sp>
    </p:spTree>
    <p:extLst>
      <p:ext uri="{BB962C8B-B14F-4D97-AF65-F5344CB8AC3E}">
        <p14:creationId xmlns:p14="http://schemas.microsoft.com/office/powerpoint/2010/main" val="36783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5060272-B519-4869-AD08-120FD7D25018}"/>
              </a:ext>
            </a:extLst>
          </p:cNvPr>
          <p:cNvSpPr>
            <a:spLocks noGrp="1"/>
          </p:cNvSpPr>
          <p:nvPr>
            <p:ph type="title"/>
          </p:nvPr>
        </p:nvSpPr>
        <p:spPr>
          <a:xfrm>
            <a:off x="838200" y="365125"/>
            <a:ext cx="8317089" cy="713867"/>
          </a:xfrm>
        </p:spPr>
        <p:txBody>
          <a:bodyPr/>
          <a:lstStyle/>
          <a:p>
            <a:r>
              <a:rPr lang="tr-TR" dirty="0" err="1"/>
              <a:t>Erasmus</a:t>
            </a:r>
            <a:r>
              <a:rPr lang="tr-TR" dirty="0"/>
              <a:t>+ Staj Davet/Kabul Mektubu</a:t>
            </a:r>
          </a:p>
        </p:txBody>
      </p:sp>
      <p:sp>
        <p:nvSpPr>
          <p:cNvPr id="3" name="İçerik Yer Tutucusu 2">
            <a:extLst>
              <a:ext uri="{FF2B5EF4-FFF2-40B4-BE49-F238E27FC236}">
                <a16:creationId xmlns:a16="http://schemas.microsoft.com/office/drawing/2014/main" id="{693423B7-49D1-4D19-9870-7A4CF425214B}"/>
              </a:ext>
            </a:extLst>
          </p:cNvPr>
          <p:cNvSpPr>
            <a:spLocks noGrp="1"/>
          </p:cNvSpPr>
          <p:nvPr>
            <p:ph idx="1"/>
          </p:nvPr>
        </p:nvSpPr>
        <p:spPr>
          <a:xfrm>
            <a:off x="838200" y="1825625"/>
            <a:ext cx="10515600" cy="3679436"/>
          </a:xfrm>
        </p:spPr>
        <p:txBody>
          <a:bodyPr>
            <a:normAutofit fontScale="62500" lnSpcReduction="20000"/>
          </a:bodyPr>
          <a:lstStyle/>
          <a:p>
            <a:r>
              <a:rPr lang="tr-TR" b="1" dirty="0">
                <a:solidFill>
                  <a:srgbClr val="C00000"/>
                </a:solidFill>
              </a:rPr>
              <a:t>Öğrenim alanınızla ilişkili olmak üzere </a:t>
            </a:r>
            <a:r>
              <a:rPr lang="tr-TR" dirty="0">
                <a:solidFill>
                  <a:srgbClr val="C00000"/>
                </a:solidFill>
              </a:rPr>
              <a:t> </a:t>
            </a:r>
            <a:r>
              <a:rPr lang="tr-TR" dirty="0"/>
              <a:t>temasa geçmiş olduğunuz staj yapmak istediğiniz kurum/kuruluşun antetli kağıdına basılmış ve üzerinde; </a:t>
            </a:r>
          </a:p>
          <a:p>
            <a:pPr marL="0" indent="0">
              <a:buNone/>
            </a:pPr>
            <a:r>
              <a:rPr lang="tr-TR" dirty="0"/>
              <a:t>*adınız/soyadınız, bölümünüz</a:t>
            </a:r>
          </a:p>
          <a:p>
            <a:pPr marL="0" indent="0">
              <a:buNone/>
            </a:pPr>
            <a:r>
              <a:rPr lang="tr-TR" dirty="0"/>
              <a:t>* Staj tarih aralığı (süre </a:t>
            </a:r>
            <a:r>
              <a:rPr lang="tr-TR" b="1" dirty="0">
                <a:solidFill>
                  <a:srgbClr val="C00000"/>
                </a:solidFill>
              </a:rPr>
              <a:t>en az 60 gün </a:t>
            </a:r>
            <a:r>
              <a:rPr lang="tr-TR" dirty="0"/>
              <a:t>olmalıdır</a:t>
            </a:r>
            <a:r>
              <a:rPr lang="tr-TR" u="sng" dirty="0"/>
              <a:t>)</a:t>
            </a:r>
            <a:endParaRPr lang="tr-TR" dirty="0"/>
          </a:p>
          <a:p>
            <a:pPr marL="0" indent="0">
              <a:buNone/>
            </a:pPr>
            <a:r>
              <a:rPr lang="tr-TR" dirty="0"/>
              <a:t>* "</a:t>
            </a:r>
            <a:r>
              <a:rPr lang="tr-TR" dirty="0" err="1"/>
              <a:t>Erasmus</a:t>
            </a:r>
            <a:r>
              <a:rPr lang="tr-TR" dirty="0"/>
              <a:t>+ </a:t>
            </a:r>
            <a:r>
              <a:rPr lang="tr-TR" dirty="0" err="1"/>
              <a:t>Traineeship</a:t>
            </a:r>
            <a:r>
              <a:rPr lang="tr-TR" dirty="0"/>
              <a:t> </a:t>
            </a:r>
            <a:r>
              <a:rPr lang="tr-TR" dirty="0" err="1"/>
              <a:t>Mobility</a:t>
            </a:r>
            <a:r>
              <a:rPr lang="tr-TR" dirty="0"/>
              <a:t>" ifadesi</a:t>
            </a:r>
          </a:p>
          <a:p>
            <a:pPr marL="0" indent="0">
              <a:buNone/>
            </a:pPr>
            <a:r>
              <a:rPr lang="tr-TR" dirty="0"/>
              <a:t>*Söz konusu kurum/kuruluşun sizden ne gibi görevler yerine getirmenizi beklediği ve (belli ise) hangi departmanında staj yapacağınız  bilgisi</a:t>
            </a:r>
          </a:p>
          <a:p>
            <a:pPr marL="0" indent="0">
              <a:buNone/>
            </a:pPr>
            <a:r>
              <a:rPr lang="tr-TR" dirty="0"/>
              <a:t>*kurum yetkilisi imzası, kaşe/mühür</a:t>
            </a:r>
          </a:p>
          <a:p>
            <a:pPr marL="0" indent="0">
              <a:buNone/>
            </a:pPr>
            <a:r>
              <a:rPr lang="tr-TR" dirty="0"/>
              <a:t>bulunan bir staj davet/kabul mektubu edinmelisiniz. </a:t>
            </a:r>
          </a:p>
          <a:p>
            <a:r>
              <a:rPr lang="tr-TR" dirty="0"/>
              <a:t>Yurtdışından davet mektubu edinmek öğrencinin sorumluğundadır. Davet mektubu, </a:t>
            </a:r>
            <a:r>
              <a:rPr lang="tr-TR" dirty="0" err="1"/>
              <a:t>Erasmus</a:t>
            </a:r>
            <a:r>
              <a:rPr lang="tr-TR" dirty="0"/>
              <a:t> Bölüm Koordinatörüne </a:t>
            </a:r>
            <a:r>
              <a:rPr lang="tr-TR" dirty="0">
                <a:solidFill>
                  <a:srgbClr val="C00000"/>
                </a:solidFill>
              </a:rPr>
              <a:t>"</a:t>
            </a:r>
            <a:r>
              <a:rPr lang="tr-TR" b="1" dirty="0">
                <a:solidFill>
                  <a:srgbClr val="C00000"/>
                </a:solidFill>
              </a:rPr>
              <a:t>Uygundur" ifadesi ile imzalatıldıktan sonra</a:t>
            </a:r>
            <a:r>
              <a:rPr lang="tr-TR" dirty="0"/>
              <a:t>, öğrenci tarafından </a:t>
            </a:r>
            <a:r>
              <a:rPr lang="tr-TR" dirty="0" err="1"/>
              <a:t>TurnaPortal’a</a:t>
            </a:r>
            <a:r>
              <a:rPr lang="tr-TR" dirty="0"/>
              <a:t> yüklenmelidir.</a:t>
            </a:r>
          </a:p>
          <a:p>
            <a:r>
              <a:rPr lang="tr-TR" dirty="0"/>
              <a:t>Davet mektubunuzun içeriğinden, yapacağınız stajın size öğrenim alanınızla ilgili olarak mesleki deneyim kazandıran ve mesleki uygulama içeren bir faaliyet </a:t>
            </a:r>
            <a:r>
              <a:rPr lang="tr-TR"/>
              <a:t>olduğu anlaşılabilmelidir</a:t>
            </a:r>
            <a:r>
              <a:rPr lang="tr-TR" dirty="0"/>
              <a:t>. </a:t>
            </a:r>
          </a:p>
          <a:p>
            <a:endParaRPr lang="tr-TR" dirty="0"/>
          </a:p>
        </p:txBody>
      </p:sp>
    </p:spTree>
    <p:extLst>
      <p:ext uri="{BB962C8B-B14F-4D97-AF65-F5344CB8AC3E}">
        <p14:creationId xmlns:p14="http://schemas.microsoft.com/office/powerpoint/2010/main" val="3800010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A4C5623-7193-42D7-81A8-AA163CC8C33B}"/>
              </a:ext>
            </a:extLst>
          </p:cNvPr>
          <p:cNvSpPr>
            <a:spLocks noGrp="1"/>
          </p:cNvSpPr>
          <p:nvPr>
            <p:ph type="title"/>
          </p:nvPr>
        </p:nvSpPr>
        <p:spPr/>
        <p:txBody>
          <a:bodyPr/>
          <a:lstStyle/>
          <a:p>
            <a:r>
              <a:rPr lang="tr-TR" spc="-5" dirty="0" err="1">
                <a:cs typeface="Calibri"/>
              </a:rPr>
              <a:t>E</a:t>
            </a:r>
            <a:r>
              <a:rPr lang="tr-TR" spc="-85" dirty="0" err="1">
                <a:cs typeface="Calibri"/>
              </a:rPr>
              <a:t>r</a:t>
            </a:r>
            <a:r>
              <a:rPr lang="tr-TR" spc="-20" dirty="0" err="1">
                <a:cs typeface="Calibri"/>
              </a:rPr>
              <a:t>a</a:t>
            </a:r>
            <a:r>
              <a:rPr lang="tr-TR" spc="15" dirty="0" err="1">
                <a:cs typeface="Calibri"/>
              </a:rPr>
              <a:t>s</a:t>
            </a:r>
            <a:r>
              <a:rPr lang="tr-TR" spc="10" dirty="0" err="1">
                <a:cs typeface="Calibri"/>
              </a:rPr>
              <a:t>m</a:t>
            </a:r>
            <a:r>
              <a:rPr lang="tr-TR" spc="5" dirty="0" err="1">
                <a:cs typeface="Calibri"/>
              </a:rPr>
              <a:t>u</a:t>
            </a:r>
            <a:r>
              <a:rPr lang="tr-TR" spc="15" dirty="0" err="1">
                <a:cs typeface="Calibri"/>
              </a:rPr>
              <a:t>s</a:t>
            </a:r>
            <a:r>
              <a:rPr lang="tr-TR" dirty="0">
                <a:cs typeface="Calibri"/>
              </a:rPr>
              <a:t>+ </a:t>
            </a:r>
            <a:r>
              <a:rPr lang="tr-TR" spc="-25" dirty="0">
                <a:cs typeface="Calibri"/>
              </a:rPr>
              <a:t>H</a:t>
            </a:r>
            <a:r>
              <a:rPr lang="tr-TR" dirty="0">
                <a:cs typeface="Calibri"/>
              </a:rPr>
              <a:t>ib</a:t>
            </a:r>
            <a:r>
              <a:rPr lang="tr-TR" spc="30" dirty="0">
                <a:cs typeface="Calibri"/>
              </a:rPr>
              <a:t>e</a:t>
            </a:r>
            <a:r>
              <a:rPr lang="tr-TR" spc="5" dirty="0">
                <a:cs typeface="Calibri"/>
              </a:rPr>
              <a:t>leri</a:t>
            </a:r>
            <a:br>
              <a:rPr lang="tr-TR" spc="5" dirty="0">
                <a:cs typeface="Calibri"/>
              </a:rPr>
            </a:br>
            <a:endParaRPr lang="tr-TR" dirty="0"/>
          </a:p>
        </p:txBody>
      </p:sp>
      <p:sp>
        <p:nvSpPr>
          <p:cNvPr id="7" name="Başlık 1">
            <a:extLst>
              <a:ext uri="{FF2B5EF4-FFF2-40B4-BE49-F238E27FC236}">
                <a16:creationId xmlns:a16="http://schemas.microsoft.com/office/drawing/2014/main" id="{A7F47869-C8D4-4028-BBE3-F445AFA43980}"/>
              </a:ext>
            </a:extLst>
          </p:cNvPr>
          <p:cNvSpPr txBox="1">
            <a:spLocks/>
          </p:cNvSpPr>
          <p:nvPr/>
        </p:nvSpPr>
        <p:spPr>
          <a:xfrm>
            <a:off x="1143000" y="1825625"/>
            <a:ext cx="9144000" cy="946298"/>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gn="ctr"/>
            <a:br>
              <a:rPr lang="tr-TR" sz="2400" spc="-5" dirty="0">
                <a:cs typeface="Calibri"/>
              </a:rPr>
            </a:br>
            <a:br>
              <a:rPr lang="tr-TR" sz="2400" spc="-5" dirty="0">
                <a:cs typeface="Calibri"/>
              </a:rPr>
            </a:br>
            <a:br>
              <a:rPr lang="tr-TR" sz="2400" spc="5" dirty="0">
                <a:cs typeface="Calibri"/>
              </a:rPr>
            </a:br>
            <a:endParaRPr lang="tr-TR" dirty="0"/>
          </a:p>
        </p:txBody>
      </p:sp>
      <p:graphicFrame>
        <p:nvGraphicFramePr>
          <p:cNvPr id="8" name="Tablo 7">
            <a:extLst>
              <a:ext uri="{FF2B5EF4-FFF2-40B4-BE49-F238E27FC236}">
                <a16:creationId xmlns:a16="http://schemas.microsoft.com/office/drawing/2014/main" id="{A663A1B8-E491-4C15-A79D-F5306553C85C}"/>
              </a:ext>
            </a:extLst>
          </p:cNvPr>
          <p:cNvGraphicFramePr>
            <a:graphicFrameLocks noGrp="1"/>
          </p:cNvGraphicFramePr>
          <p:nvPr>
            <p:extLst>
              <p:ext uri="{D42A27DB-BD31-4B8C-83A1-F6EECF244321}">
                <p14:modId xmlns:p14="http://schemas.microsoft.com/office/powerpoint/2010/main" val="3449799112"/>
              </p:ext>
            </p:extLst>
          </p:nvPr>
        </p:nvGraphicFramePr>
        <p:xfrm>
          <a:off x="32112" y="1825625"/>
          <a:ext cx="11365775" cy="4062984"/>
        </p:xfrm>
        <a:graphic>
          <a:graphicData uri="http://schemas.openxmlformats.org/drawingml/2006/table">
            <a:tbl>
              <a:tblPr firstRow="1" firstCol="1" bandRow="1">
                <a:tableStyleId>{5DA37D80-6434-44D0-A028-1B22A696006F}</a:tableStyleId>
              </a:tblPr>
              <a:tblGrid>
                <a:gridCol w="2522848">
                  <a:extLst>
                    <a:ext uri="{9D8B030D-6E8A-4147-A177-3AD203B41FA5}">
                      <a16:colId xmlns:a16="http://schemas.microsoft.com/office/drawing/2014/main" val="20000"/>
                    </a:ext>
                  </a:extLst>
                </a:gridCol>
                <a:gridCol w="5856666">
                  <a:extLst>
                    <a:ext uri="{9D8B030D-6E8A-4147-A177-3AD203B41FA5}">
                      <a16:colId xmlns:a16="http://schemas.microsoft.com/office/drawing/2014/main" val="20001"/>
                    </a:ext>
                  </a:extLst>
                </a:gridCol>
                <a:gridCol w="1523224">
                  <a:extLst>
                    <a:ext uri="{9D8B030D-6E8A-4147-A177-3AD203B41FA5}">
                      <a16:colId xmlns:a16="http://schemas.microsoft.com/office/drawing/2014/main" val="20002"/>
                    </a:ext>
                  </a:extLst>
                </a:gridCol>
                <a:gridCol w="1463037">
                  <a:extLst>
                    <a:ext uri="{9D8B030D-6E8A-4147-A177-3AD203B41FA5}">
                      <a16:colId xmlns:a16="http://schemas.microsoft.com/office/drawing/2014/main" val="20003"/>
                    </a:ext>
                  </a:extLst>
                </a:gridCol>
              </a:tblGrid>
              <a:tr h="676959">
                <a:tc>
                  <a:txBody>
                    <a:bodyPr/>
                    <a:lstStyle/>
                    <a:p>
                      <a:pPr>
                        <a:lnSpc>
                          <a:spcPct val="107000"/>
                        </a:lnSpc>
                        <a:spcAft>
                          <a:spcPts val="0"/>
                        </a:spcAft>
                      </a:pPr>
                      <a:r>
                        <a:rPr lang="tr-TR" sz="2400" dirty="0">
                          <a:effectLst/>
                        </a:rPr>
                        <a:t> </a:t>
                      </a:r>
                      <a:endParaRPr lang="tr-TR" sz="2000" dirty="0">
                        <a:effectLst/>
                      </a:endParaRPr>
                    </a:p>
                    <a:p>
                      <a:pPr algn="ctr">
                        <a:lnSpc>
                          <a:spcPct val="107000"/>
                        </a:lnSpc>
                        <a:spcAft>
                          <a:spcPts val="0"/>
                        </a:spcAft>
                      </a:pPr>
                      <a:r>
                        <a:rPr lang="tr-TR" sz="2400" dirty="0">
                          <a:effectLst/>
                        </a:rPr>
                        <a:t> Hayat Pahalılığına Göre Ülke Türleri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tr-TR" sz="2000" dirty="0">
                        <a:effectLst/>
                      </a:endParaRPr>
                    </a:p>
                    <a:p>
                      <a:pPr algn="ctr">
                        <a:lnSpc>
                          <a:spcPct val="107000"/>
                        </a:lnSpc>
                        <a:spcAft>
                          <a:spcPts val="0"/>
                        </a:spcAft>
                      </a:pPr>
                      <a:endParaRPr lang="tr-TR" sz="2000" dirty="0">
                        <a:effectLst/>
                      </a:endParaRPr>
                    </a:p>
                    <a:p>
                      <a:pPr algn="ctr">
                        <a:lnSpc>
                          <a:spcPct val="107000"/>
                        </a:lnSpc>
                        <a:spcAft>
                          <a:spcPts val="0"/>
                        </a:spcAft>
                      </a:pPr>
                      <a:r>
                        <a:rPr lang="tr-TR" sz="2400" dirty="0">
                          <a:effectLst/>
                        </a:rPr>
                        <a:t>Hareketlilikte Misafir Olunan Ülkeler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400" dirty="0">
                          <a:effectLst/>
                        </a:rPr>
                        <a:t>Aylık Hibe Öğrenim</a:t>
                      </a:r>
                      <a:r>
                        <a:rPr lang="tr-TR" sz="2400" baseline="0" dirty="0">
                          <a:effectLst/>
                        </a:rPr>
                        <a:t> </a:t>
                      </a:r>
                      <a:r>
                        <a:rPr lang="tr-TR" sz="2400" dirty="0">
                          <a:effectLst/>
                        </a:rPr>
                        <a:t>(Avro)</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400" dirty="0">
                          <a:effectLst/>
                        </a:rPr>
                        <a:t>Aylık Hibe          Staj </a:t>
                      </a:r>
                    </a:p>
                    <a:p>
                      <a:pPr algn="ctr">
                        <a:lnSpc>
                          <a:spcPct val="107000"/>
                        </a:lnSpc>
                        <a:spcAft>
                          <a:spcPts val="0"/>
                        </a:spcAft>
                      </a:pPr>
                      <a:r>
                        <a:rPr lang="tr-TR" sz="2400" dirty="0">
                          <a:effectLst/>
                        </a:rPr>
                        <a:t>(Avro)</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95057">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1. ve 2. Grup Program Ülkeleri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Çek Cumhuriyeti, Danimarka, Estonya, Finlandiya, İrlanda, İsveç, İzlanda, Letonya, Lihtenştayn, Lüksemburg, Norveç, Almanya, Avusturya, Belçika, Fransa, Güney Kıbrıs, Hollanda, İspanya, İtalya, Malta, Portekiz, Slovakya, Slovenya, Yunanistan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600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750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30408">
                <a:tc>
                  <a:txBody>
                    <a:bodyPr/>
                    <a:lstStyle/>
                    <a:p>
                      <a:pPr>
                        <a:lnSpc>
                          <a:spcPct val="107000"/>
                        </a:lnSpc>
                        <a:spcAft>
                          <a:spcPts val="0"/>
                        </a:spcAft>
                      </a:pPr>
                      <a:r>
                        <a:rPr lang="tr-TR" sz="2000" dirty="0">
                          <a:effectLst/>
                        </a:rPr>
                        <a:t>3. Grup Program Ülkeleri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Bulgaristan, Hırvatistan, Litvanya, Macaristan, Makedonya, Polonya, Romanya, Sırbistan </a:t>
                      </a:r>
                    </a:p>
                    <a:p>
                      <a:pPr>
                        <a:lnSpc>
                          <a:spcPct val="107000"/>
                        </a:lnSpc>
                        <a:spcAft>
                          <a:spcPts val="0"/>
                        </a:spcAft>
                      </a:pPr>
                      <a:endParaRPr lang="tr-TR" sz="2000" dirty="0">
                        <a:effectLst/>
                      </a:endParaRPr>
                    </a:p>
                    <a:p>
                      <a:pPr>
                        <a:lnSpc>
                          <a:spcPct val="107000"/>
                        </a:lnSpc>
                        <a:spcAft>
                          <a:spcPts val="0"/>
                        </a:spcAft>
                      </a:pPr>
                      <a:endParaRPr lang="tr-TR" sz="2000" dirty="0">
                        <a:effectLst/>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450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600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39237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541BC10-C918-490E-87F7-A8C2C1F8ED9D}"/>
              </a:ext>
            </a:extLst>
          </p:cNvPr>
          <p:cNvSpPr>
            <a:spLocks noGrp="1"/>
          </p:cNvSpPr>
          <p:nvPr>
            <p:ph type="title"/>
          </p:nvPr>
        </p:nvSpPr>
        <p:spPr/>
        <p:txBody>
          <a:bodyPr/>
          <a:lstStyle/>
          <a:p>
            <a:r>
              <a:rPr lang="tr-TR" spc="-5" dirty="0" err="1">
                <a:cs typeface="Calibri"/>
              </a:rPr>
              <a:t>E</a:t>
            </a:r>
            <a:r>
              <a:rPr lang="tr-TR" spc="-85" dirty="0" err="1">
                <a:cs typeface="Calibri"/>
              </a:rPr>
              <a:t>r</a:t>
            </a:r>
            <a:r>
              <a:rPr lang="tr-TR" spc="-20" dirty="0" err="1">
                <a:cs typeface="Calibri"/>
              </a:rPr>
              <a:t>a</a:t>
            </a:r>
            <a:r>
              <a:rPr lang="tr-TR" spc="15" dirty="0" err="1">
                <a:cs typeface="Calibri"/>
              </a:rPr>
              <a:t>s</a:t>
            </a:r>
            <a:r>
              <a:rPr lang="tr-TR" spc="10" dirty="0" err="1">
                <a:cs typeface="Calibri"/>
              </a:rPr>
              <a:t>m</a:t>
            </a:r>
            <a:r>
              <a:rPr lang="tr-TR" spc="5" dirty="0" err="1">
                <a:cs typeface="Calibri"/>
              </a:rPr>
              <a:t>u</a:t>
            </a:r>
            <a:r>
              <a:rPr lang="tr-TR" spc="15" dirty="0" err="1">
                <a:cs typeface="Calibri"/>
              </a:rPr>
              <a:t>s</a:t>
            </a:r>
            <a:r>
              <a:rPr lang="tr-TR" dirty="0">
                <a:cs typeface="Calibri"/>
              </a:rPr>
              <a:t>+ </a:t>
            </a:r>
            <a:r>
              <a:rPr lang="tr-TR" spc="-25" dirty="0">
                <a:cs typeface="Calibri"/>
              </a:rPr>
              <a:t>H</a:t>
            </a:r>
            <a:r>
              <a:rPr lang="tr-TR" dirty="0">
                <a:cs typeface="Calibri"/>
              </a:rPr>
              <a:t>ib</a:t>
            </a:r>
            <a:r>
              <a:rPr lang="tr-TR" spc="30" dirty="0">
                <a:cs typeface="Calibri"/>
              </a:rPr>
              <a:t>e</a:t>
            </a:r>
            <a:r>
              <a:rPr lang="tr-TR" spc="5" dirty="0">
                <a:cs typeface="Calibri"/>
              </a:rPr>
              <a:t>leri</a:t>
            </a:r>
            <a:endParaRPr lang="tr-TR" dirty="0"/>
          </a:p>
        </p:txBody>
      </p:sp>
      <p:sp>
        <p:nvSpPr>
          <p:cNvPr id="3" name="İçerik Yer Tutucusu 2">
            <a:extLst>
              <a:ext uri="{FF2B5EF4-FFF2-40B4-BE49-F238E27FC236}">
                <a16:creationId xmlns:a16="http://schemas.microsoft.com/office/drawing/2014/main" id="{DF504686-547B-4EB9-AF5A-00AD462EE1A8}"/>
              </a:ext>
            </a:extLst>
          </p:cNvPr>
          <p:cNvSpPr>
            <a:spLocks noGrp="1"/>
          </p:cNvSpPr>
          <p:nvPr>
            <p:ph idx="1"/>
          </p:nvPr>
        </p:nvSpPr>
        <p:spPr>
          <a:xfrm>
            <a:off x="838200" y="1825625"/>
            <a:ext cx="10515600" cy="3614122"/>
          </a:xfrm>
        </p:spPr>
        <p:txBody>
          <a:bodyPr>
            <a:normAutofit fontScale="62500" lnSpcReduction="20000"/>
          </a:bodyPr>
          <a:lstStyle/>
          <a:p>
            <a:pPr>
              <a:lnSpc>
                <a:spcPct val="150000"/>
              </a:lnSpc>
            </a:pPr>
            <a:r>
              <a:rPr lang="tr-TR" dirty="0" err="1"/>
              <a:t>Erasmus</a:t>
            </a:r>
            <a:r>
              <a:rPr lang="tr-TR" dirty="0"/>
              <a:t>+ hibeleri UA tarafından üniversite aracılığıyla </a:t>
            </a:r>
            <a:r>
              <a:rPr lang="tr-TR" b="1" dirty="0">
                <a:solidFill>
                  <a:srgbClr val="C00000"/>
                </a:solidFill>
              </a:rPr>
              <a:t>karşılıksız</a:t>
            </a:r>
            <a:r>
              <a:rPr lang="tr-TR" dirty="0"/>
              <a:t> olarak verilir.</a:t>
            </a:r>
          </a:p>
          <a:p>
            <a:pPr>
              <a:lnSpc>
                <a:spcPct val="150000"/>
              </a:lnSpc>
            </a:pPr>
            <a:r>
              <a:rPr lang="tr-TR" dirty="0"/>
              <a:t>Hibeler yurtdışı öğrenim masraflarının tamamını karşılamaya yönelik değildir. </a:t>
            </a:r>
            <a:r>
              <a:rPr lang="tr-TR" b="1" dirty="0">
                <a:solidFill>
                  <a:srgbClr val="C00000"/>
                </a:solidFill>
              </a:rPr>
              <a:t>Sadece maddi bir destektir</a:t>
            </a:r>
          </a:p>
          <a:p>
            <a:pPr>
              <a:lnSpc>
                <a:spcPct val="150000"/>
              </a:lnSpc>
            </a:pPr>
            <a:r>
              <a:rPr lang="tr-TR" dirty="0"/>
              <a:t>Alacağınız hibe dışında size harcamalarınız için (konaklama, sigorta, pasaport/vize ücretleri) ödeme yapılmaz.</a:t>
            </a:r>
          </a:p>
          <a:p>
            <a:pPr>
              <a:lnSpc>
                <a:spcPct val="150000"/>
              </a:lnSpc>
            </a:pPr>
            <a:r>
              <a:rPr lang="nn-NO" dirty="0"/>
              <a:t>Hibenin ilk etapta maksimum </a:t>
            </a:r>
            <a:r>
              <a:rPr lang="nn-NO" b="1" dirty="0">
                <a:solidFill>
                  <a:srgbClr val="C00000"/>
                </a:solidFill>
              </a:rPr>
              <a:t>%</a:t>
            </a:r>
            <a:r>
              <a:rPr lang="tr-TR" b="1" dirty="0">
                <a:solidFill>
                  <a:srgbClr val="C00000"/>
                </a:solidFill>
              </a:rPr>
              <a:t>7</a:t>
            </a:r>
            <a:r>
              <a:rPr lang="nn-NO" b="1" dirty="0">
                <a:solidFill>
                  <a:srgbClr val="C00000"/>
                </a:solidFill>
              </a:rPr>
              <a:t>0’i </a:t>
            </a:r>
            <a:r>
              <a:rPr lang="nn-NO" dirty="0"/>
              <a:t>ödenir</a:t>
            </a:r>
            <a:r>
              <a:rPr lang="tr-TR" dirty="0"/>
              <a:t>. Ulusal Ajans tarafından bütçemiz aktarıldıktan sonra ödemeler gerçekleştirilebilir.</a:t>
            </a:r>
            <a:endParaRPr lang="nn-NO" dirty="0"/>
          </a:p>
          <a:p>
            <a:pPr>
              <a:lnSpc>
                <a:spcPct val="100000"/>
              </a:lnSpc>
            </a:pPr>
            <a:r>
              <a:rPr lang="tr-TR" dirty="0"/>
              <a:t>Kalan </a:t>
            </a:r>
            <a:r>
              <a:rPr lang="tr-TR" b="1" dirty="0">
                <a:solidFill>
                  <a:srgbClr val="C00000"/>
                </a:solidFill>
              </a:rPr>
              <a:t>%30</a:t>
            </a:r>
            <a:r>
              <a:rPr lang="tr-TR" dirty="0"/>
              <a:t>, değişim tamamlandıktan sonra dönüş belgelerinin eksiksiz olarak Ofis’e teslim edilmesinden sonra ödenir. </a:t>
            </a:r>
            <a:r>
              <a:rPr lang="tr-TR" b="1" dirty="0">
                <a:solidFill>
                  <a:srgbClr val="C00000"/>
                </a:solidFill>
              </a:rPr>
              <a:t>2/3 başarı </a:t>
            </a:r>
            <a:r>
              <a:rPr lang="tr-TR" dirty="0"/>
              <a:t>sağlamayan öğrenciye kalan %30 ödeme </a:t>
            </a:r>
            <a:r>
              <a:rPr lang="tr-TR" b="1" dirty="0">
                <a:solidFill>
                  <a:srgbClr val="C00000"/>
                </a:solidFill>
              </a:rPr>
              <a:t>kesinlikle yapılmaz.</a:t>
            </a:r>
          </a:p>
          <a:p>
            <a:endParaRPr lang="tr-TR" dirty="0"/>
          </a:p>
        </p:txBody>
      </p:sp>
    </p:spTree>
    <p:extLst>
      <p:ext uri="{BB962C8B-B14F-4D97-AF65-F5344CB8AC3E}">
        <p14:creationId xmlns:p14="http://schemas.microsoft.com/office/powerpoint/2010/main" val="3214571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8337455-69B9-4EAD-92CB-1A0941B8A377}"/>
              </a:ext>
            </a:extLst>
          </p:cNvPr>
          <p:cNvSpPr>
            <a:spLocks noGrp="1"/>
          </p:cNvSpPr>
          <p:nvPr>
            <p:ph type="title"/>
          </p:nvPr>
        </p:nvSpPr>
        <p:spPr/>
        <p:txBody>
          <a:bodyPr/>
          <a:lstStyle/>
          <a:p>
            <a:r>
              <a:rPr lang="tr-TR" dirty="0"/>
              <a:t>İLAVE HİBE DESTEĞİ</a:t>
            </a:r>
          </a:p>
        </p:txBody>
      </p:sp>
      <p:sp>
        <p:nvSpPr>
          <p:cNvPr id="3" name="İçerik Yer Tutucusu 2">
            <a:extLst>
              <a:ext uri="{FF2B5EF4-FFF2-40B4-BE49-F238E27FC236}">
                <a16:creationId xmlns:a16="http://schemas.microsoft.com/office/drawing/2014/main" id="{1CC3F020-37B6-4B1D-A383-32B6664C21DB}"/>
              </a:ext>
            </a:extLst>
          </p:cNvPr>
          <p:cNvSpPr>
            <a:spLocks noGrp="1"/>
          </p:cNvSpPr>
          <p:nvPr>
            <p:ph idx="1"/>
          </p:nvPr>
        </p:nvSpPr>
        <p:spPr>
          <a:xfrm>
            <a:off x="838200" y="1825625"/>
            <a:ext cx="10515600" cy="3782073"/>
          </a:xfrm>
        </p:spPr>
        <p:txBody>
          <a:bodyPr>
            <a:normAutofit lnSpcReduction="10000"/>
          </a:bodyPr>
          <a:lstStyle/>
          <a:p>
            <a:pPr marL="0" indent="0">
              <a:buNone/>
            </a:pPr>
            <a:r>
              <a:rPr lang="tr-TR" sz="2200" dirty="0"/>
              <a:t>İlave Hibe Desteği Başvuru ve değerlendirme süreci sonunda gerekli kriterleri sağlayıp </a:t>
            </a:r>
            <a:r>
              <a:rPr lang="tr-TR" sz="2200" dirty="0" err="1"/>
              <a:t>Erasmus</a:t>
            </a:r>
            <a:r>
              <a:rPr lang="tr-TR" sz="2200" dirty="0"/>
              <a:t>+ faaliyetine hak kazanmış dezavantajlı katılımcılara, hak ettikleri hibeye ek olarak İlave Hibe Desteği sağlanabilecektir. Söz konusu hibenin verilebilmesi için, dezavantajlı katılımcı, ekonomik ve sosyal açıdan imkânları kısıtlı olan ve aşağıdaki alt kategorilere uyan birey olarak tanımlanmıştır.</a:t>
            </a:r>
          </a:p>
          <a:p>
            <a:pPr marL="0" indent="0">
              <a:buNone/>
            </a:pPr>
            <a:r>
              <a:rPr lang="tr-TR" sz="2200" dirty="0"/>
              <a:t> 1. 2828 sayılı kanuna tabi olanlar (Aile ve Sosyal Hizmetler Bakanlığı tarafından haklarında 2828 sayılı Kanun uyarınca koruma, bakım veya barınma kararı olanlar)</a:t>
            </a:r>
          </a:p>
          <a:p>
            <a:pPr marL="0" indent="0">
              <a:buNone/>
            </a:pPr>
            <a:r>
              <a:rPr lang="tr-TR" sz="2200" dirty="0"/>
              <a:t> 2. 5395 sayılı Çocuk Koruma Kanunu Kapsamında haklarında korunma, bakım veya barınma kararı alınmış öğrencilere</a:t>
            </a:r>
          </a:p>
          <a:p>
            <a:pPr marL="0" indent="0">
              <a:buNone/>
            </a:pPr>
            <a:r>
              <a:rPr lang="tr-TR" sz="2200" dirty="0"/>
              <a:t>3. Yetim/ölüm aylığı bağlananlar</a:t>
            </a:r>
          </a:p>
          <a:p>
            <a:pPr marL="0" indent="0">
              <a:buNone/>
            </a:pPr>
            <a:r>
              <a:rPr lang="tr-TR" sz="2200" dirty="0"/>
              <a:t>4. Şehit/gazi eş ve çocukları ile gazilerin kendileri</a:t>
            </a:r>
          </a:p>
          <a:p>
            <a:endParaRPr lang="tr-TR" sz="2000" dirty="0"/>
          </a:p>
          <a:p>
            <a:endParaRPr lang="tr-TR" sz="2000" dirty="0"/>
          </a:p>
          <a:p>
            <a:endParaRPr lang="tr-TR" sz="1900" dirty="0"/>
          </a:p>
          <a:p>
            <a:endParaRPr lang="tr-TR" dirty="0"/>
          </a:p>
        </p:txBody>
      </p:sp>
    </p:spTree>
    <p:extLst>
      <p:ext uri="{BB962C8B-B14F-4D97-AF65-F5344CB8AC3E}">
        <p14:creationId xmlns:p14="http://schemas.microsoft.com/office/powerpoint/2010/main" val="2310707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7A51169-2B13-4533-88BC-3E679F095106}"/>
              </a:ext>
            </a:extLst>
          </p:cNvPr>
          <p:cNvSpPr>
            <a:spLocks noGrp="1"/>
          </p:cNvSpPr>
          <p:nvPr>
            <p:ph type="title"/>
          </p:nvPr>
        </p:nvSpPr>
        <p:spPr/>
        <p:txBody>
          <a:bodyPr/>
          <a:lstStyle/>
          <a:p>
            <a:r>
              <a:rPr lang="tr-TR" dirty="0" err="1"/>
              <a:t>Erasmus</a:t>
            </a:r>
            <a:r>
              <a:rPr lang="tr-TR" dirty="0"/>
              <a:t>+ (KA131) Programı Nedir?</a:t>
            </a:r>
          </a:p>
        </p:txBody>
      </p:sp>
      <p:sp>
        <p:nvSpPr>
          <p:cNvPr id="3" name="İçerik Yer Tutucusu 2">
            <a:extLst>
              <a:ext uri="{FF2B5EF4-FFF2-40B4-BE49-F238E27FC236}">
                <a16:creationId xmlns:a16="http://schemas.microsoft.com/office/drawing/2014/main" id="{7BB7B679-3C57-4946-9016-67AFFE3D6036}"/>
              </a:ext>
            </a:extLst>
          </p:cNvPr>
          <p:cNvSpPr>
            <a:spLocks noGrp="1"/>
          </p:cNvSpPr>
          <p:nvPr>
            <p:ph idx="1"/>
          </p:nvPr>
        </p:nvSpPr>
        <p:spPr>
          <a:xfrm>
            <a:off x="838200" y="1825625"/>
            <a:ext cx="10515600" cy="3772742"/>
          </a:xfrm>
        </p:spPr>
        <p:txBody>
          <a:bodyPr>
            <a:normAutofit lnSpcReduction="10000"/>
          </a:bodyPr>
          <a:lstStyle/>
          <a:p>
            <a:r>
              <a:rPr lang="tr-TR" dirty="0" err="1"/>
              <a:t>Erasmus</a:t>
            </a:r>
            <a:r>
              <a:rPr lang="tr-TR" dirty="0"/>
              <a:t>+ Programı, Avrupa Birliği tarafından desteklenen bir değişim programıdır. Avrupa Birliği ülkeleri ile Türkiye’deki yükseköğretim kurumları arasında kısa süreli öğrenci ve personel değişimi ile yükseköğretim kurumunda kayıtlı öğrencinin yurt dışındaki bir işletmede ya da organizasyonda mesleki eğitim alma / çalışma deneyimi kazanmasını sağlamayı amaçlamaktadır.</a:t>
            </a:r>
          </a:p>
          <a:p>
            <a:endParaRPr lang="tr-TR" dirty="0"/>
          </a:p>
          <a:p>
            <a:r>
              <a:rPr lang="tr-TR" dirty="0"/>
              <a:t>Coğrafi olarak, Avrupa Birliği’ne üye ülkelerin yanı sıra Norveç, İzlanda, Lihtenştayn, Kuzey Makedonya, Sırbistan ve Türkiye’yi de kapsayan bir programdır.</a:t>
            </a:r>
          </a:p>
          <a:p>
            <a:endParaRPr lang="tr-TR" dirty="0"/>
          </a:p>
          <a:p>
            <a:endParaRPr lang="tr-TR" dirty="0"/>
          </a:p>
        </p:txBody>
      </p:sp>
    </p:spTree>
    <p:extLst>
      <p:ext uri="{BB962C8B-B14F-4D97-AF65-F5344CB8AC3E}">
        <p14:creationId xmlns:p14="http://schemas.microsoft.com/office/powerpoint/2010/main" val="1595550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ABCFD63-2121-44FE-80AC-85A09E4883D8}"/>
              </a:ext>
            </a:extLst>
          </p:cNvPr>
          <p:cNvSpPr>
            <a:spLocks noGrp="1"/>
          </p:cNvSpPr>
          <p:nvPr>
            <p:ph type="title"/>
          </p:nvPr>
        </p:nvSpPr>
        <p:spPr/>
        <p:txBody>
          <a:bodyPr/>
          <a:lstStyle/>
          <a:p>
            <a:r>
              <a:rPr lang="tr-TR" dirty="0"/>
              <a:t>İLAVE HİBE DESTEĞİ</a:t>
            </a:r>
          </a:p>
        </p:txBody>
      </p:sp>
      <p:sp>
        <p:nvSpPr>
          <p:cNvPr id="3" name="İçerik Yer Tutucusu 2">
            <a:extLst>
              <a:ext uri="{FF2B5EF4-FFF2-40B4-BE49-F238E27FC236}">
                <a16:creationId xmlns:a16="http://schemas.microsoft.com/office/drawing/2014/main" id="{FF326825-0F4C-4DDC-BD7F-EA7211C35FF1}"/>
              </a:ext>
            </a:extLst>
          </p:cNvPr>
          <p:cNvSpPr>
            <a:spLocks noGrp="1"/>
          </p:cNvSpPr>
          <p:nvPr>
            <p:ph idx="1"/>
          </p:nvPr>
        </p:nvSpPr>
        <p:spPr/>
        <p:txBody>
          <a:bodyPr/>
          <a:lstStyle/>
          <a:p>
            <a:pPr marL="0" indent="0">
              <a:buNone/>
            </a:pPr>
            <a:r>
              <a:rPr lang="tr-TR" sz="2200" dirty="0"/>
              <a:t>5. Engelli bireyler </a:t>
            </a:r>
          </a:p>
          <a:p>
            <a:pPr marL="0" indent="0">
              <a:buNone/>
            </a:pPr>
            <a:r>
              <a:rPr lang="tr-TR" sz="2200" dirty="0"/>
              <a:t>6. Kendileri veya 1.derece yakınları </a:t>
            </a:r>
            <a:r>
              <a:rPr lang="tr-TR" sz="2200" dirty="0" err="1"/>
              <a:t>AFAD’dan</a:t>
            </a:r>
            <a:r>
              <a:rPr lang="tr-TR" sz="2200" dirty="0"/>
              <a:t> afetzede yardımı alanlar. </a:t>
            </a:r>
          </a:p>
          <a:p>
            <a:pPr marL="0" indent="0">
              <a:buNone/>
            </a:pPr>
            <a:r>
              <a:rPr lang="tr-TR" sz="2200" dirty="0"/>
              <a:t>7. Kendisine veya ailesine muhtaçlığı aylığı bağlananlar(öğrencinin kendisine, anne-babasına veya vasisine Belediyelerden, kamu kurum ve kuruluşlarından (Bakanlıklar, Sosyal Yardımlaşma ve Dayanışma Vakıfları, Vakıflar Genel Müdürlüğü, Kızılay, AFAD gibi kurumlardan </a:t>
            </a:r>
            <a:r>
              <a:rPr lang="tr-TR" sz="2200" dirty="0" err="1"/>
              <a:t>Erasmus</a:t>
            </a:r>
            <a:r>
              <a:rPr lang="tr-TR" sz="2200" dirty="0"/>
              <a:t>+ başvurusunu yaptığı esnada maddi destek aldığını kanıtlayan bir belge ibraz edilmesi yeterlidir.) </a:t>
            </a:r>
          </a:p>
          <a:p>
            <a:pPr marL="0" indent="0">
              <a:buNone/>
            </a:pPr>
            <a:r>
              <a:rPr lang="tr-TR" sz="2200" dirty="0"/>
              <a:t>8. 65 Yaşını Doldurmuş Muhtaç, Güçsüz Ve Kimsesiz Türk Vatandaşları ile Engelli ve Muhtaç Türk Vatandaşlarına Aylık Bağlanması Hakkında 01.07.1976 tarih ve 2022 sayılı Kanun kapsamında ebeveynlerinden biri veya vasisi engelli veya muhtaç aylığı alan öğrenciler </a:t>
            </a:r>
          </a:p>
          <a:p>
            <a:pPr marL="0" indent="0">
              <a:buNone/>
            </a:pPr>
            <a:endParaRPr lang="tr-TR" sz="1800" dirty="0"/>
          </a:p>
          <a:p>
            <a:endParaRPr lang="tr-TR" sz="1800" dirty="0"/>
          </a:p>
          <a:p>
            <a:endParaRPr lang="tr-TR" dirty="0"/>
          </a:p>
        </p:txBody>
      </p:sp>
    </p:spTree>
    <p:extLst>
      <p:ext uri="{BB962C8B-B14F-4D97-AF65-F5344CB8AC3E}">
        <p14:creationId xmlns:p14="http://schemas.microsoft.com/office/powerpoint/2010/main" val="4293677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7D3F4EE-BFF3-4984-82EA-E03414BA2540}"/>
              </a:ext>
            </a:extLst>
          </p:cNvPr>
          <p:cNvSpPr>
            <a:spLocks noGrp="1"/>
          </p:cNvSpPr>
          <p:nvPr>
            <p:ph type="title"/>
          </p:nvPr>
        </p:nvSpPr>
        <p:spPr/>
        <p:txBody>
          <a:bodyPr/>
          <a:lstStyle/>
          <a:p>
            <a:r>
              <a:rPr lang="tr-TR" dirty="0"/>
              <a:t>Seyahat Desteği Tutarları</a:t>
            </a:r>
          </a:p>
        </p:txBody>
      </p:sp>
      <p:pic>
        <p:nvPicPr>
          <p:cNvPr id="4" name="İçerik Yer Tutucusu 3">
            <a:extLst>
              <a:ext uri="{FF2B5EF4-FFF2-40B4-BE49-F238E27FC236}">
                <a16:creationId xmlns:a16="http://schemas.microsoft.com/office/drawing/2014/main" id="{1145C83E-5FB2-4266-8F09-FC3006CD1C7A}"/>
              </a:ext>
            </a:extLst>
          </p:cNvPr>
          <p:cNvPicPr>
            <a:picLocks noGrp="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32848" t="35022" r="20201" b="43562"/>
          <a:stretch/>
        </p:blipFill>
        <p:spPr bwMode="auto">
          <a:xfrm>
            <a:off x="304800" y="2240280"/>
            <a:ext cx="11887200" cy="30449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0199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81925E-B0E1-49AA-B3B6-861163D48E67}"/>
              </a:ext>
            </a:extLst>
          </p:cNvPr>
          <p:cNvSpPr>
            <a:spLocks noGrp="1"/>
          </p:cNvSpPr>
          <p:nvPr>
            <p:ph type="title"/>
          </p:nvPr>
        </p:nvSpPr>
        <p:spPr/>
        <p:txBody>
          <a:bodyPr/>
          <a:lstStyle/>
          <a:p>
            <a:r>
              <a:rPr lang="tr-TR" dirty="0"/>
              <a:t>Yeşil Seyahat Hibe Tutarı</a:t>
            </a:r>
          </a:p>
        </p:txBody>
      </p:sp>
      <p:sp>
        <p:nvSpPr>
          <p:cNvPr id="3" name="İçerik Yer Tutucusu 2">
            <a:extLst>
              <a:ext uri="{FF2B5EF4-FFF2-40B4-BE49-F238E27FC236}">
                <a16:creationId xmlns:a16="http://schemas.microsoft.com/office/drawing/2014/main" id="{A875B9C4-BE7F-4276-84F2-4B359C33EEC7}"/>
              </a:ext>
            </a:extLst>
          </p:cNvPr>
          <p:cNvSpPr>
            <a:spLocks noGrp="1"/>
          </p:cNvSpPr>
          <p:nvPr>
            <p:ph idx="1"/>
          </p:nvPr>
        </p:nvSpPr>
        <p:spPr/>
        <p:txBody>
          <a:bodyPr/>
          <a:lstStyle/>
          <a:p>
            <a:r>
              <a:rPr lang="tr-TR" dirty="0"/>
              <a:t>Seyahatin </a:t>
            </a:r>
            <a:r>
              <a:rPr lang="tr-TR" dirty="0">
                <a:solidFill>
                  <a:srgbClr val="C00000"/>
                </a:solidFill>
              </a:rPr>
              <a:t>düşük karbon </a:t>
            </a:r>
            <a:r>
              <a:rPr lang="tr-TR" dirty="0" err="1">
                <a:solidFill>
                  <a:srgbClr val="C00000"/>
                </a:solidFill>
              </a:rPr>
              <a:t>salımlı</a:t>
            </a:r>
            <a:r>
              <a:rPr lang="tr-TR" dirty="0">
                <a:solidFill>
                  <a:srgbClr val="C00000"/>
                </a:solidFill>
              </a:rPr>
              <a:t> toplu ulaşım araçlarının </a:t>
            </a:r>
            <a:r>
              <a:rPr lang="tr-TR" dirty="0"/>
              <a:t>kullanılarak gerçekleştirilmesidir. </a:t>
            </a:r>
            <a:r>
              <a:rPr lang="tr-TR" dirty="0">
                <a:solidFill>
                  <a:srgbClr val="C00000"/>
                </a:solidFill>
              </a:rPr>
              <a:t>Otobüs, tren, paylaşımlı otomobil </a:t>
            </a:r>
            <a:r>
              <a:rPr lang="tr-TR" dirty="0"/>
              <a:t>kullanımı yeşil seyahat kapsamında yer alır. </a:t>
            </a:r>
          </a:p>
          <a:p>
            <a:r>
              <a:rPr lang="tr-TR" dirty="0"/>
              <a:t>Yeşil seyahat desteği alınabilmesi için </a:t>
            </a:r>
            <a:r>
              <a:rPr lang="tr-TR" dirty="0">
                <a:solidFill>
                  <a:srgbClr val="C00000"/>
                </a:solidFill>
              </a:rPr>
              <a:t>gidişte ve dönüşte</a:t>
            </a:r>
            <a:r>
              <a:rPr lang="tr-TR" dirty="0"/>
              <a:t> yeşil seyahat kullanılması ve </a:t>
            </a:r>
            <a:r>
              <a:rPr lang="tr-TR" dirty="0">
                <a:solidFill>
                  <a:srgbClr val="C00000"/>
                </a:solidFill>
              </a:rPr>
              <a:t>seyahatin tamamının yarısından fazlasının </a:t>
            </a:r>
            <a:r>
              <a:rPr lang="tr-TR" dirty="0"/>
              <a:t>yeşil araçlar kullanılarak yapılması gerekmektedir. </a:t>
            </a:r>
          </a:p>
        </p:txBody>
      </p:sp>
    </p:spTree>
    <p:extLst>
      <p:ext uri="{BB962C8B-B14F-4D97-AF65-F5344CB8AC3E}">
        <p14:creationId xmlns:p14="http://schemas.microsoft.com/office/powerpoint/2010/main" val="389542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0EF9B7E-9F93-4E2D-991E-8EFCF39D0BB2}"/>
              </a:ext>
            </a:extLst>
          </p:cNvPr>
          <p:cNvSpPr>
            <a:spLocks noGrp="1"/>
          </p:cNvSpPr>
          <p:nvPr>
            <p:ph type="title"/>
          </p:nvPr>
        </p:nvSpPr>
        <p:spPr/>
        <p:txBody>
          <a:bodyPr/>
          <a:lstStyle/>
          <a:p>
            <a:r>
              <a:rPr lang="tr-TR" dirty="0"/>
              <a:t>DEÜ ULUSLARARASI AKADEMİK İLİŞKİLER KOORDİNATÖRLÜĞÜ</a:t>
            </a:r>
          </a:p>
        </p:txBody>
      </p:sp>
      <p:sp>
        <p:nvSpPr>
          <p:cNvPr id="3" name="İçerik Yer Tutucusu 2">
            <a:extLst>
              <a:ext uri="{FF2B5EF4-FFF2-40B4-BE49-F238E27FC236}">
                <a16:creationId xmlns:a16="http://schemas.microsoft.com/office/drawing/2014/main" id="{CB05F1D5-CBA8-48AC-BB19-C4BBD39FA0E7}"/>
              </a:ext>
            </a:extLst>
          </p:cNvPr>
          <p:cNvSpPr>
            <a:spLocks noGrp="1"/>
          </p:cNvSpPr>
          <p:nvPr>
            <p:ph idx="1"/>
          </p:nvPr>
        </p:nvSpPr>
        <p:spPr>
          <a:xfrm>
            <a:off x="838200" y="1825625"/>
            <a:ext cx="10515600" cy="4351338"/>
          </a:xfrm>
        </p:spPr>
        <p:txBody>
          <a:bodyPr/>
          <a:lstStyle/>
          <a:p>
            <a:pPr marL="0" indent="0" algn="ctr">
              <a:lnSpc>
                <a:spcPts val="1000"/>
              </a:lnSpc>
              <a:buNone/>
            </a:pPr>
            <a:endParaRPr lang="tr-TR" sz="1100" dirty="0"/>
          </a:p>
          <a:p>
            <a:pPr marL="0" indent="0" algn="ctr">
              <a:lnSpc>
                <a:spcPts val="1000"/>
              </a:lnSpc>
              <a:buNone/>
            </a:pPr>
            <a:r>
              <a:rPr lang="tr-TR" dirty="0"/>
              <a:t>E-posta: </a:t>
            </a:r>
            <a:r>
              <a:rPr lang="tr-TR" b="1" dirty="0"/>
              <a:t>erasmus@deu.edu.tr</a:t>
            </a:r>
          </a:p>
          <a:p>
            <a:pPr marL="0" indent="0" algn="ctr">
              <a:lnSpc>
                <a:spcPts val="1000"/>
              </a:lnSpc>
              <a:buNone/>
            </a:pPr>
            <a:r>
              <a:rPr lang="tr-TR" sz="2000" dirty="0"/>
              <a:t>	</a:t>
            </a:r>
          </a:p>
          <a:p>
            <a:pPr marL="0" indent="0" algn="ctr">
              <a:lnSpc>
                <a:spcPts val="1000"/>
              </a:lnSpc>
              <a:buNone/>
            </a:pPr>
            <a:r>
              <a:rPr lang="tr-TR" sz="2000" dirty="0"/>
              <a:t>Uluslararası Akademik İlişkiler Koordinatörlüğü </a:t>
            </a:r>
          </a:p>
          <a:p>
            <a:pPr marL="0" indent="0" algn="ctr">
              <a:lnSpc>
                <a:spcPts val="1000"/>
              </a:lnSpc>
              <a:buNone/>
            </a:pPr>
            <a:r>
              <a:rPr lang="tr-TR" sz="2000" dirty="0"/>
              <a:t>        Öğrenci Danışma Günleri</a:t>
            </a:r>
          </a:p>
          <a:p>
            <a:pPr marL="0" indent="0" algn="ctr">
              <a:lnSpc>
                <a:spcPts val="1000"/>
              </a:lnSpc>
              <a:buNone/>
            </a:pPr>
            <a:r>
              <a:rPr lang="tr-TR" sz="2000" dirty="0"/>
              <a:t>      Salı/Perşembe Saat: 16:00 – 17:00</a:t>
            </a:r>
          </a:p>
          <a:p>
            <a:pPr marL="0" indent="0" algn="ctr">
              <a:lnSpc>
                <a:spcPts val="1000"/>
              </a:lnSpc>
              <a:buNone/>
            </a:pPr>
            <a:endParaRPr lang="tr-TR" sz="1100" dirty="0">
              <a:solidFill>
                <a:srgbClr val="FF0000"/>
              </a:solidFill>
              <a:cs typeface="Calibri"/>
            </a:endParaRPr>
          </a:p>
          <a:p>
            <a:pPr marL="0" indent="0" algn="ctr">
              <a:lnSpc>
                <a:spcPct val="100000"/>
              </a:lnSpc>
              <a:buNone/>
            </a:pPr>
            <a:r>
              <a:rPr lang="tr-TR" dirty="0">
                <a:cs typeface="Calibri"/>
              </a:rPr>
              <a:t> İ</a:t>
            </a:r>
            <a:r>
              <a:rPr lang="tr-TR" spc="-80" dirty="0">
                <a:cs typeface="Calibri"/>
              </a:rPr>
              <a:t>L</a:t>
            </a:r>
            <a:r>
              <a:rPr lang="tr-TR" dirty="0">
                <a:cs typeface="Calibri"/>
              </a:rPr>
              <a:t>Gİ</a:t>
            </a:r>
            <a:r>
              <a:rPr lang="tr-TR" spc="-20" dirty="0">
                <a:cs typeface="Calibri"/>
              </a:rPr>
              <a:t>N</a:t>
            </a:r>
            <a:r>
              <a:rPr lang="tr-TR" dirty="0">
                <a:cs typeface="Calibri"/>
              </a:rPr>
              <a:t>İZ</a:t>
            </a:r>
            <a:r>
              <a:rPr lang="tr-TR" spc="35" dirty="0">
                <a:cs typeface="Calibri"/>
              </a:rPr>
              <a:t> </a:t>
            </a:r>
            <a:r>
              <a:rPr lang="tr-TR" dirty="0">
                <a:cs typeface="Calibri"/>
              </a:rPr>
              <a:t>İÇ</a:t>
            </a:r>
            <a:r>
              <a:rPr lang="tr-TR" spc="-10" dirty="0">
                <a:cs typeface="Calibri"/>
              </a:rPr>
              <a:t>İ</a:t>
            </a:r>
            <a:r>
              <a:rPr lang="tr-TR" dirty="0">
                <a:cs typeface="Calibri"/>
              </a:rPr>
              <a:t>N</a:t>
            </a:r>
            <a:r>
              <a:rPr lang="tr-TR" spc="10" dirty="0">
                <a:cs typeface="Calibri"/>
              </a:rPr>
              <a:t> </a:t>
            </a:r>
            <a:r>
              <a:rPr lang="tr-TR" dirty="0">
                <a:cs typeface="Calibri"/>
              </a:rPr>
              <a:t>T</a:t>
            </a:r>
            <a:r>
              <a:rPr lang="tr-TR" spc="-40" dirty="0">
                <a:cs typeface="Calibri"/>
              </a:rPr>
              <a:t>E</a:t>
            </a:r>
            <a:r>
              <a:rPr lang="tr-TR" dirty="0">
                <a:cs typeface="Calibri"/>
              </a:rPr>
              <a:t>ŞEK</a:t>
            </a:r>
            <a:r>
              <a:rPr lang="tr-TR" spc="-45" dirty="0">
                <a:cs typeface="Calibri"/>
              </a:rPr>
              <a:t>K</a:t>
            </a:r>
            <a:r>
              <a:rPr lang="tr-TR" dirty="0">
                <a:cs typeface="Calibri"/>
              </a:rPr>
              <a:t>ÜR </a:t>
            </a:r>
            <a:r>
              <a:rPr lang="tr-TR" spc="-15" dirty="0">
                <a:cs typeface="Calibri"/>
              </a:rPr>
              <a:t>E</a:t>
            </a:r>
            <a:r>
              <a:rPr lang="tr-TR" dirty="0">
                <a:cs typeface="Calibri"/>
              </a:rPr>
              <a:t>DERİZ.</a:t>
            </a:r>
          </a:p>
          <a:p>
            <a:endParaRPr lang="tr-TR" dirty="0"/>
          </a:p>
        </p:txBody>
      </p:sp>
      <p:pic>
        <p:nvPicPr>
          <p:cNvPr id="1026" name="Picture 2" descr="a73c51931ac08f93c3257851bd7f2ae7">
            <a:extLst>
              <a:ext uri="{FF2B5EF4-FFF2-40B4-BE49-F238E27FC236}">
                <a16:creationId xmlns:a16="http://schemas.microsoft.com/office/drawing/2014/main" id="{3EAA1998-5B2F-415D-93B9-9987ED223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362" y="4427473"/>
            <a:ext cx="715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660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FF49291-B0ED-4661-8F0C-52BE23CF6B63}"/>
              </a:ext>
            </a:extLst>
          </p:cNvPr>
          <p:cNvSpPr>
            <a:spLocks noGrp="1"/>
          </p:cNvSpPr>
          <p:nvPr>
            <p:ph type="title"/>
          </p:nvPr>
        </p:nvSpPr>
        <p:spPr/>
        <p:txBody>
          <a:bodyPr/>
          <a:lstStyle/>
          <a:p>
            <a:r>
              <a:rPr lang="tr-TR" dirty="0"/>
              <a:t>Coğrafi Kapsam</a:t>
            </a:r>
          </a:p>
        </p:txBody>
      </p:sp>
      <p:pic>
        <p:nvPicPr>
          <p:cNvPr id="4" name="Picture 2" descr="C:\Users\GOZDE~1.GEC\AppData\Local\Temp\Rar$DI00.981\erasmus-info-2016-09-07_tr.jpg">
            <a:extLst>
              <a:ext uri="{FF2B5EF4-FFF2-40B4-BE49-F238E27FC236}">
                <a16:creationId xmlns:a16="http://schemas.microsoft.com/office/drawing/2014/main" id="{300A156E-32ED-43DA-AFF9-87722F5921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48256"/>
            <a:ext cx="6858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a:extLst>
              <a:ext uri="{FF2B5EF4-FFF2-40B4-BE49-F238E27FC236}">
                <a16:creationId xmlns:a16="http://schemas.microsoft.com/office/drawing/2014/main" id="{1CEC5F73-BD28-45E3-841E-7FF4C51419D1}"/>
              </a:ext>
            </a:extLst>
          </p:cNvPr>
          <p:cNvSpPr/>
          <p:nvPr/>
        </p:nvSpPr>
        <p:spPr>
          <a:xfrm>
            <a:off x="8248260" y="2407298"/>
            <a:ext cx="3657601" cy="2308324"/>
          </a:xfrm>
          <a:prstGeom prst="rect">
            <a:avLst/>
          </a:prstGeom>
        </p:spPr>
        <p:txBody>
          <a:bodyPr wrap="square">
            <a:spAutoFit/>
          </a:bodyPr>
          <a:lstStyle/>
          <a:p>
            <a:r>
              <a:rPr lang="tr-TR" b="1" dirty="0">
                <a:solidFill>
                  <a:schemeClr val="accent6"/>
                </a:solidFill>
                <a:cs typeface="Segoe UI" panose="020B0502040204020203" pitchFamily="34" charset="0"/>
              </a:rPr>
              <a:t>*</a:t>
            </a:r>
            <a:r>
              <a:rPr lang="tr-TR" b="1" dirty="0">
                <a:solidFill>
                  <a:schemeClr val="accent1">
                    <a:lumMod val="75000"/>
                  </a:schemeClr>
                </a:solidFill>
                <a:cs typeface="Segoe UI" panose="020B0502040204020203" pitchFamily="34" charset="0"/>
              </a:rPr>
              <a:t>Birleşik Krallık, </a:t>
            </a:r>
            <a:r>
              <a:rPr lang="tr-TR" b="1" dirty="0" err="1">
                <a:solidFill>
                  <a:schemeClr val="accent1">
                    <a:lumMod val="75000"/>
                  </a:schemeClr>
                </a:solidFill>
                <a:cs typeface="Segoe UI" panose="020B0502040204020203" pitchFamily="34" charset="0"/>
              </a:rPr>
              <a:t>Erasmus</a:t>
            </a:r>
            <a:r>
              <a:rPr lang="tr-TR" b="1" dirty="0">
                <a:solidFill>
                  <a:schemeClr val="accent1">
                    <a:lumMod val="75000"/>
                  </a:schemeClr>
                </a:solidFill>
                <a:cs typeface="Segoe UI" panose="020B0502040204020203" pitchFamily="34" charset="0"/>
              </a:rPr>
              <a:t> kapsamı dışına çıkmıştır. Sırbistan, </a:t>
            </a:r>
            <a:r>
              <a:rPr lang="tr-TR" b="1" dirty="0" err="1">
                <a:solidFill>
                  <a:schemeClr val="accent1">
                    <a:lumMod val="75000"/>
                  </a:schemeClr>
                </a:solidFill>
                <a:cs typeface="Segoe UI" panose="020B0502040204020203" pitchFamily="34" charset="0"/>
              </a:rPr>
              <a:t>Erasmus</a:t>
            </a:r>
            <a:r>
              <a:rPr lang="tr-TR" b="1" dirty="0">
                <a:solidFill>
                  <a:schemeClr val="accent1">
                    <a:lumMod val="75000"/>
                  </a:schemeClr>
                </a:solidFill>
                <a:cs typeface="Segoe UI" panose="020B0502040204020203" pitchFamily="34" charset="0"/>
              </a:rPr>
              <a:t> kapsamına girmiştir.</a:t>
            </a:r>
          </a:p>
          <a:p>
            <a:endParaRPr lang="tr-TR" b="1" dirty="0">
              <a:solidFill>
                <a:schemeClr val="accent1">
                  <a:lumMod val="75000"/>
                </a:schemeClr>
              </a:solidFill>
              <a:cs typeface="Segoe UI" panose="020B0502040204020203" pitchFamily="34" charset="0"/>
            </a:endParaRPr>
          </a:p>
          <a:p>
            <a:r>
              <a:rPr lang="tr-TR" b="1" dirty="0">
                <a:solidFill>
                  <a:schemeClr val="accent1">
                    <a:lumMod val="75000"/>
                  </a:schemeClr>
                </a:solidFill>
                <a:cs typeface="Segoe UI" panose="020B0502040204020203" pitchFamily="34" charset="0"/>
              </a:rPr>
              <a:t>** Üniversitemiz 2004-2005 akademik yılından bu yana aktif bir biçimde </a:t>
            </a:r>
            <a:r>
              <a:rPr lang="tr-TR" b="1" dirty="0" err="1">
                <a:solidFill>
                  <a:schemeClr val="accent1">
                    <a:lumMod val="75000"/>
                  </a:schemeClr>
                </a:solidFill>
                <a:cs typeface="Segoe UI" panose="020B0502040204020203" pitchFamily="34" charset="0"/>
              </a:rPr>
              <a:t>Erasmus</a:t>
            </a:r>
            <a:r>
              <a:rPr lang="tr-TR" b="1" dirty="0">
                <a:solidFill>
                  <a:schemeClr val="accent1">
                    <a:lumMod val="75000"/>
                  </a:schemeClr>
                </a:solidFill>
                <a:cs typeface="Segoe UI" panose="020B0502040204020203" pitchFamily="34" charset="0"/>
              </a:rPr>
              <a:t> Değişim Programı’nın bir parçasıdır.</a:t>
            </a:r>
          </a:p>
        </p:txBody>
      </p:sp>
    </p:spTree>
    <p:extLst>
      <p:ext uri="{BB962C8B-B14F-4D97-AF65-F5344CB8AC3E}">
        <p14:creationId xmlns:p14="http://schemas.microsoft.com/office/powerpoint/2010/main" val="1551002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9399F30-CC1E-4DC9-A46A-EE3C2485249B}"/>
              </a:ext>
            </a:extLst>
          </p:cNvPr>
          <p:cNvSpPr>
            <a:spLocks noGrp="1"/>
          </p:cNvSpPr>
          <p:nvPr>
            <p:ph type="title"/>
          </p:nvPr>
        </p:nvSpPr>
        <p:spPr/>
        <p:txBody>
          <a:bodyPr/>
          <a:lstStyle/>
          <a:p>
            <a:r>
              <a:rPr lang="tr-TR" dirty="0" err="1"/>
              <a:t>Erasmus</a:t>
            </a:r>
            <a:r>
              <a:rPr lang="tr-TR" dirty="0"/>
              <a:t>+ Öğrenim ve Staj Hareketliliği</a:t>
            </a:r>
          </a:p>
        </p:txBody>
      </p:sp>
      <p:sp>
        <p:nvSpPr>
          <p:cNvPr id="3" name="İçerik Yer Tutucusu 2">
            <a:extLst>
              <a:ext uri="{FF2B5EF4-FFF2-40B4-BE49-F238E27FC236}">
                <a16:creationId xmlns:a16="http://schemas.microsoft.com/office/drawing/2014/main" id="{9190B15C-93FB-47D9-9615-8768E572C19A}"/>
              </a:ext>
            </a:extLst>
          </p:cNvPr>
          <p:cNvSpPr>
            <a:spLocks noGrp="1"/>
          </p:cNvSpPr>
          <p:nvPr>
            <p:ph idx="1"/>
          </p:nvPr>
        </p:nvSpPr>
        <p:spPr>
          <a:xfrm>
            <a:off x="838200" y="1825625"/>
            <a:ext cx="10515600" cy="3763412"/>
          </a:xfrm>
        </p:spPr>
        <p:txBody>
          <a:bodyPr>
            <a:normAutofit fontScale="92500" lnSpcReduction="10000"/>
          </a:bodyPr>
          <a:lstStyle/>
          <a:p>
            <a:pPr marL="0" indent="0">
              <a:buNone/>
            </a:pPr>
            <a:r>
              <a:rPr lang="tr-TR" dirty="0" err="1"/>
              <a:t>Erasmus</a:t>
            </a:r>
            <a:r>
              <a:rPr lang="tr-TR" dirty="0"/>
              <a:t>+ </a:t>
            </a:r>
            <a:r>
              <a:rPr lang="tr-TR" dirty="0">
                <a:solidFill>
                  <a:srgbClr val="C00000"/>
                </a:solidFill>
              </a:rPr>
              <a:t>Öğrenim</a:t>
            </a:r>
            <a:r>
              <a:rPr lang="tr-TR" dirty="0"/>
              <a:t> Hareketliliği </a:t>
            </a:r>
            <a:r>
              <a:rPr lang="tr-TR" dirty="0" err="1"/>
              <a:t>kurumlararası</a:t>
            </a:r>
            <a:r>
              <a:rPr lang="tr-TR" dirty="0"/>
              <a:t> anlaşmalar dahilinde yapılabilmektedir. Öğrenim Hareketliliği </a:t>
            </a:r>
            <a:r>
              <a:rPr lang="tr-TR" dirty="0">
                <a:solidFill>
                  <a:srgbClr val="C00000"/>
                </a:solidFill>
              </a:rPr>
              <a:t>yalnızca birbiri ile anlaşması olan kurumlar </a:t>
            </a:r>
            <a:r>
              <a:rPr lang="tr-TR" dirty="0"/>
              <a:t>arasında gerçekleştirilebilmektedir.</a:t>
            </a:r>
          </a:p>
          <a:p>
            <a:pPr marL="0" indent="0">
              <a:buNone/>
            </a:pPr>
            <a:r>
              <a:rPr lang="tr-TR" dirty="0" err="1"/>
              <a:t>Erasmus</a:t>
            </a:r>
            <a:r>
              <a:rPr lang="tr-TR" dirty="0"/>
              <a:t>+ </a:t>
            </a:r>
            <a:r>
              <a:rPr lang="tr-TR" dirty="0">
                <a:solidFill>
                  <a:srgbClr val="C00000"/>
                </a:solidFill>
              </a:rPr>
              <a:t>Staj</a:t>
            </a:r>
            <a:r>
              <a:rPr lang="tr-TR" dirty="0"/>
              <a:t> Hareketliliği için ise önceden imzalanmış bir </a:t>
            </a:r>
            <a:r>
              <a:rPr lang="tr-TR" dirty="0" err="1">
                <a:solidFill>
                  <a:srgbClr val="C00000"/>
                </a:solidFill>
              </a:rPr>
              <a:t>kurumlararası</a:t>
            </a:r>
            <a:r>
              <a:rPr lang="tr-TR" dirty="0">
                <a:solidFill>
                  <a:srgbClr val="C00000"/>
                </a:solidFill>
              </a:rPr>
              <a:t> anlaşma olması şartı yoktur.</a:t>
            </a:r>
            <a:r>
              <a:rPr lang="tr-TR" dirty="0"/>
              <a:t> Staj faaliyetine başvuracak öğrencilerin staj yapacakları kurumu kendilerinin bulmaları gerekmektedir. </a:t>
            </a:r>
          </a:p>
          <a:p>
            <a:pPr marL="0" indent="0">
              <a:buNone/>
            </a:pPr>
            <a:r>
              <a:rPr lang="tr-TR" dirty="0">
                <a:solidFill>
                  <a:srgbClr val="C00000"/>
                </a:solidFill>
              </a:rPr>
              <a:t>Staja </a:t>
            </a:r>
            <a:r>
              <a:rPr lang="tr-TR" dirty="0"/>
              <a:t>ev sahipliği yapacak kuruluşlar; işletmeler, eğitim merkezleri, araştırma merkezleri ve işletme tanımına uygun diğer kuruluşlar olabilir. </a:t>
            </a:r>
            <a:r>
              <a:rPr lang="tr-TR" u="sng" dirty="0"/>
              <a:t>Ancak; Avrupa Birliği Kurumları ile Avrupa Birliği (Topluluk) Programlarını yürüten kuruluşlar bu faaliyet kapsamında ev sahipliği yapamazlar.</a:t>
            </a:r>
          </a:p>
          <a:p>
            <a:endParaRPr lang="tr-TR" dirty="0"/>
          </a:p>
        </p:txBody>
      </p:sp>
    </p:spTree>
    <p:extLst>
      <p:ext uri="{BB962C8B-B14F-4D97-AF65-F5344CB8AC3E}">
        <p14:creationId xmlns:p14="http://schemas.microsoft.com/office/powerpoint/2010/main" val="1701124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0295C5C-BD8E-4A3B-AD41-6E5D00F66C4C}"/>
              </a:ext>
            </a:extLst>
          </p:cNvPr>
          <p:cNvSpPr>
            <a:spLocks noGrp="1"/>
          </p:cNvSpPr>
          <p:nvPr>
            <p:ph type="title"/>
          </p:nvPr>
        </p:nvSpPr>
        <p:spPr/>
        <p:txBody>
          <a:bodyPr>
            <a:normAutofit fontScale="90000"/>
          </a:bodyPr>
          <a:lstStyle/>
          <a:p>
            <a:r>
              <a:rPr lang="tr-TR" spc="10" dirty="0" err="1">
                <a:cs typeface="Calibri"/>
              </a:rPr>
              <a:t>E</a:t>
            </a:r>
            <a:r>
              <a:rPr lang="tr-TR" spc="-95" dirty="0" err="1">
                <a:cs typeface="Calibri"/>
              </a:rPr>
              <a:t>r</a:t>
            </a:r>
            <a:r>
              <a:rPr lang="tr-TR" spc="-15" dirty="0" err="1">
                <a:cs typeface="Calibri"/>
              </a:rPr>
              <a:t>a</a:t>
            </a:r>
            <a:r>
              <a:rPr lang="tr-TR" spc="20" dirty="0" err="1">
                <a:cs typeface="Calibri"/>
              </a:rPr>
              <a:t>s</a:t>
            </a:r>
            <a:r>
              <a:rPr lang="tr-TR" spc="15" dirty="0" err="1">
                <a:cs typeface="Calibri"/>
              </a:rPr>
              <a:t>mus</a:t>
            </a:r>
            <a:r>
              <a:rPr lang="tr-TR" spc="-5" dirty="0">
                <a:cs typeface="Calibri"/>
              </a:rPr>
              <a:t> </a:t>
            </a:r>
            <a:r>
              <a:rPr lang="tr-TR" spc="10" dirty="0">
                <a:cs typeface="Calibri"/>
              </a:rPr>
              <a:t>+</a:t>
            </a:r>
            <a:r>
              <a:rPr lang="tr-TR" spc="20" dirty="0">
                <a:cs typeface="Calibri"/>
              </a:rPr>
              <a:t> </a:t>
            </a:r>
            <a:r>
              <a:rPr lang="tr-TR" spc="10" dirty="0">
                <a:cs typeface="Calibri"/>
              </a:rPr>
              <a:t>Ö</a:t>
            </a:r>
            <a:r>
              <a:rPr lang="tr-TR" spc="40" dirty="0">
                <a:cs typeface="Calibri"/>
              </a:rPr>
              <a:t>ğ</a:t>
            </a:r>
            <a:r>
              <a:rPr lang="tr-TR" spc="-10" dirty="0">
                <a:cs typeface="Calibri"/>
              </a:rPr>
              <a:t>r</a:t>
            </a:r>
            <a:r>
              <a:rPr lang="tr-TR" spc="40" dirty="0">
                <a:cs typeface="Calibri"/>
              </a:rPr>
              <a:t>e</a:t>
            </a:r>
            <a:r>
              <a:rPr lang="tr-TR" spc="20" dirty="0">
                <a:cs typeface="Calibri"/>
              </a:rPr>
              <a:t>n</a:t>
            </a:r>
            <a:r>
              <a:rPr lang="tr-TR" spc="-10" dirty="0">
                <a:cs typeface="Calibri"/>
              </a:rPr>
              <a:t>i</a:t>
            </a:r>
            <a:r>
              <a:rPr lang="tr-TR" spc="20" dirty="0">
                <a:cs typeface="Calibri"/>
              </a:rPr>
              <a:t>m </a:t>
            </a:r>
            <a:r>
              <a:rPr lang="tr-TR" dirty="0">
                <a:cs typeface="Calibri"/>
              </a:rPr>
              <a:t>&amp; </a:t>
            </a:r>
            <a:r>
              <a:rPr lang="tr-TR" spc="-30" dirty="0">
                <a:cs typeface="Calibri"/>
              </a:rPr>
              <a:t>S</a:t>
            </a:r>
            <a:r>
              <a:rPr lang="tr-TR" spc="5" dirty="0">
                <a:cs typeface="Calibri"/>
              </a:rPr>
              <a:t>t</a:t>
            </a:r>
            <a:r>
              <a:rPr lang="tr-TR" spc="-10" dirty="0">
                <a:cs typeface="Calibri"/>
              </a:rPr>
              <a:t>a</a:t>
            </a:r>
            <a:r>
              <a:rPr lang="tr-TR" spc="5" dirty="0">
                <a:cs typeface="Calibri"/>
              </a:rPr>
              <a:t>j</a:t>
            </a:r>
            <a:r>
              <a:rPr lang="tr-TR" spc="-135" dirty="0">
                <a:cs typeface="Calibri"/>
              </a:rPr>
              <a:t> </a:t>
            </a:r>
            <a:r>
              <a:rPr lang="tr-TR" spc="-15" dirty="0">
                <a:cs typeface="Calibri"/>
              </a:rPr>
              <a:t>Ha</a:t>
            </a:r>
            <a:r>
              <a:rPr lang="tr-TR" spc="-10" dirty="0">
                <a:cs typeface="Calibri"/>
              </a:rPr>
              <a:t>r</a:t>
            </a:r>
            <a:r>
              <a:rPr lang="tr-TR" spc="35" dirty="0">
                <a:cs typeface="Calibri"/>
              </a:rPr>
              <a:t>e</a:t>
            </a:r>
            <a:r>
              <a:rPr lang="tr-TR" spc="-50" dirty="0">
                <a:cs typeface="Calibri"/>
              </a:rPr>
              <a:t>k</a:t>
            </a:r>
            <a:r>
              <a:rPr lang="tr-TR" spc="30" dirty="0">
                <a:cs typeface="Calibri"/>
              </a:rPr>
              <a:t>e</a:t>
            </a:r>
            <a:r>
              <a:rPr lang="tr-TR" spc="5" dirty="0">
                <a:cs typeface="Calibri"/>
              </a:rPr>
              <a:t>t</a:t>
            </a:r>
            <a:r>
              <a:rPr lang="tr-TR" spc="-5" dirty="0">
                <a:cs typeface="Calibri"/>
              </a:rPr>
              <a:t>l</a:t>
            </a:r>
            <a:r>
              <a:rPr lang="tr-TR" spc="-10" dirty="0">
                <a:cs typeface="Calibri"/>
              </a:rPr>
              <a:t>il</a:t>
            </a:r>
            <a:r>
              <a:rPr lang="tr-TR" spc="-5" dirty="0">
                <a:cs typeface="Calibri"/>
              </a:rPr>
              <a:t>i</a:t>
            </a:r>
            <a:r>
              <a:rPr lang="tr-TR" spc="40" dirty="0">
                <a:cs typeface="Calibri"/>
              </a:rPr>
              <a:t>ğ</a:t>
            </a:r>
            <a:r>
              <a:rPr lang="tr-TR" spc="-10" dirty="0">
                <a:cs typeface="Calibri"/>
              </a:rPr>
              <a:t>i</a:t>
            </a:r>
            <a:r>
              <a:rPr lang="tr-TR" spc="15" dirty="0">
                <a:cs typeface="Calibri"/>
              </a:rPr>
              <a:t>nd</a:t>
            </a:r>
            <a:r>
              <a:rPr lang="tr-TR" spc="30" dirty="0">
                <a:cs typeface="Calibri"/>
              </a:rPr>
              <a:t>e</a:t>
            </a:r>
            <a:r>
              <a:rPr lang="tr-TR" spc="10" dirty="0">
                <a:cs typeface="Calibri"/>
              </a:rPr>
              <a:t>n</a:t>
            </a:r>
            <a:r>
              <a:rPr lang="tr-TR" spc="-155" dirty="0">
                <a:cs typeface="Calibri"/>
              </a:rPr>
              <a:t> </a:t>
            </a:r>
            <a:r>
              <a:rPr lang="tr-TR" spc="-5" dirty="0">
                <a:cs typeface="Calibri"/>
              </a:rPr>
              <a:t>K</a:t>
            </a:r>
            <a:r>
              <a:rPr lang="tr-TR" spc="-10" dirty="0">
                <a:cs typeface="Calibri"/>
              </a:rPr>
              <a:t>i</a:t>
            </a:r>
            <a:r>
              <a:rPr lang="tr-TR" spc="10" dirty="0">
                <a:cs typeface="Calibri"/>
              </a:rPr>
              <a:t>m</a:t>
            </a:r>
            <a:r>
              <a:rPr lang="tr-TR" spc="-10" dirty="0">
                <a:cs typeface="Calibri"/>
              </a:rPr>
              <a:t>l</a:t>
            </a:r>
            <a:r>
              <a:rPr lang="tr-TR" spc="30" dirty="0">
                <a:cs typeface="Calibri"/>
              </a:rPr>
              <a:t>e</a:t>
            </a:r>
            <a:r>
              <a:rPr lang="tr-TR" spc="5" dirty="0">
                <a:cs typeface="Calibri"/>
              </a:rPr>
              <a:t>r</a:t>
            </a:r>
            <a:r>
              <a:rPr lang="tr-TR" spc="40" dirty="0">
                <a:cs typeface="Calibri"/>
              </a:rPr>
              <a:t> </a:t>
            </a:r>
            <a:r>
              <a:rPr lang="tr-TR" spc="-65" dirty="0">
                <a:cs typeface="Calibri"/>
              </a:rPr>
              <a:t>F</a:t>
            </a:r>
            <a:r>
              <a:rPr lang="tr-TR" spc="-90" dirty="0">
                <a:cs typeface="Calibri"/>
              </a:rPr>
              <a:t>a</a:t>
            </a:r>
            <a:r>
              <a:rPr lang="tr-TR" spc="40" dirty="0">
                <a:cs typeface="Calibri"/>
              </a:rPr>
              <a:t>y</a:t>
            </a:r>
            <a:r>
              <a:rPr lang="tr-TR" spc="15" dirty="0">
                <a:cs typeface="Calibri"/>
              </a:rPr>
              <a:t>d</a:t>
            </a:r>
            <a:r>
              <a:rPr lang="tr-TR" spc="-15" dirty="0">
                <a:cs typeface="Calibri"/>
              </a:rPr>
              <a:t>a</a:t>
            </a:r>
            <a:r>
              <a:rPr lang="tr-TR" spc="-10" dirty="0">
                <a:cs typeface="Calibri"/>
              </a:rPr>
              <a:t>l</a:t>
            </a:r>
            <a:r>
              <a:rPr lang="tr-TR" spc="-15" dirty="0">
                <a:cs typeface="Calibri"/>
              </a:rPr>
              <a:t>a</a:t>
            </a:r>
            <a:r>
              <a:rPr lang="tr-TR" spc="15" dirty="0">
                <a:cs typeface="Calibri"/>
              </a:rPr>
              <a:t>n</a:t>
            </a:r>
            <a:r>
              <a:rPr lang="tr-TR" spc="-15" dirty="0">
                <a:cs typeface="Calibri"/>
              </a:rPr>
              <a:t>a</a:t>
            </a:r>
            <a:r>
              <a:rPr lang="tr-TR" spc="25" dirty="0">
                <a:cs typeface="Calibri"/>
              </a:rPr>
              <a:t>b</a:t>
            </a:r>
            <a:r>
              <a:rPr lang="tr-TR" spc="-10" dirty="0">
                <a:cs typeface="Calibri"/>
              </a:rPr>
              <a:t>il</a:t>
            </a:r>
            <a:r>
              <a:rPr lang="tr-TR" spc="-5" dirty="0">
                <a:cs typeface="Calibri"/>
              </a:rPr>
              <a:t>i</a:t>
            </a:r>
            <a:r>
              <a:rPr lang="tr-TR" spc="5" dirty="0">
                <a:cs typeface="Calibri"/>
              </a:rPr>
              <a:t>r</a:t>
            </a:r>
            <a:r>
              <a:rPr lang="tr-TR" spc="10" dirty="0">
                <a:cs typeface="Calibri"/>
              </a:rPr>
              <a:t>?</a:t>
            </a:r>
            <a:br>
              <a:rPr lang="tr-TR" dirty="0"/>
            </a:br>
            <a:endParaRPr lang="tr-TR" dirty="0"/>
          </a:p>
        </p:txBody>
      </p:sp>
      <p:sp>
        <p:nvSpPr>
          <p:cNvPr id="3" name="İçerik Yer Tutucusu 2">
            <a:extLst>
              <a:ext uri="{FF2B5EF4-FFF2-40B4-BE49-F238E27FC236}">
                <a16:creationId xmlns:a16="http://schemas.microsoft.com/office/drawing/2014/main" id="{033325EB-8253-442A-9FA4-17D83A60BD12}"/>
              </a:ext>
            </a:extLst>
          </p:cNvPr>
          <p:cNvSpPr>
            <a:spLocks noGrp="1"/>
          </p:cNvSpPr>
          <p:nvPr>
            <p:ph idx="1"/>
          </p:nvPr>
        </p:nvSpPr>
        <p:spPr>
          <a:xfrm>
            <a:off x="838200" y="1825625"/>
            <a:ext cx="10515600" cy="3660775"/>
          </a:xfrm>
        </p:spPr>
        <p:txBody>
          <a:bodyPr>
            <a:normAutofit fontScale="70000" lnSpcReduction="20000"/>
          </a:bodyPr>
          <a:lstStyle/>
          <a:p>
            <a:r>
              <a:rPr lang="tr-TR" dirty="0">
                <a:cs typeface="Calibri"/>
              </a:rPr>
              <a:t>Türkiye Cumhuriyeti vatandaşı ya da başka ülkelerin vatandaşı olmakla beraber Dokuz Eylül Üniversitesi bünyesinde örgün eğitim/ikinci öğretim kademelerinin herhangi birinde (</a:t>
            </a:r>
            <a:r>
              <a:rPr lang="tr-TR" dirty="0" err="1">
                <a:cs typeface="Calibri"/>
              </a:rPr>
              <a:t>önlisans</a:t>
            </a:r>
            <a:r>
              <a:rPr lang="tr-TR" dirty="0">
                <a:cs typeface="Calibri"/>
              </a:rPr>
              <a:t>, lisans veya lisansüstü) bir yükseköğretim programına kayıtlı, tam zamanlı öğrenci olmalıdır.</a:t>
            </a:r>
          </a:p>
          <a:p>
            <a:pPr marL="0" indent="0">
              <a:buNone/>
            </a:pPr>
            <a:endParaRPr lang="tr-TR" dirty="0">
              <a:cs typeface="Calibri"/>
            </a:endParaRPr>
          </a:p>
          <a:p>
            <a:r>
              <a:rPr lang="tr-TR" dirty="0">
                <a:cs typeface="Calibri"/>
              </a:rPr>
              <a:t>Tam zamanlı öğrenci, değişimden yararlandığı dönemde 30 AKTS ders yükü olan öğrencidir. </a:t>
            </a:r>
          </a:p>
          <a:p>
            <a:pPr marL="0" indent="0">
              <a:buNone/>
            </a:pPr>
            <a:endParaRPr lang="tr-TR" dirty="0">
              <a:cs typeface="Calibri"/>
            </a:endParaRPr>
          </a:p>
          <a:p>
            <a:r>
              <a:rPr lang="tr-TR" dirty="0">
                <a:cs typeface="Calibri"/>
              </a:rPr>
              <a:t>Staj hareketliliğine başvuracak öğrencilerin seçildikleri dönemde üzerlerinde 30 </a:t>
            </a:r>
            <a:r>
              <a:rPr lang="tr-TR" dirty="0" err="1">
                <a:cs typeface="Calibri"/>
              </a:rPr>
              <a:t>AKTS’lik</a:t>
            </a:r>
            <a:r>
              <a:rPr lang="tr-TR" dirty="0">
                <a:cs typeface="Calibri"/>
              </a:rPr>
              <a:t> ders yükü olması şartı aranmaz. </a:t>
            </a:r>
          </a:p>
          <a:p>
            <a:pPr marL="0" indent="0">
              <a:buNone/>
            </a:pPr>
            <a:endParaRPr lang="tr-TR" dirty="0">
              <a:cs typeface="Calibri"/>
            </a:endParaRPr>
          </a:p>
          <a:p>
            <a:r>
              <a:rPr lang="tr-TR" dirty="0">
                <a:cs typeface="Calibri"/>
              </a:rPr>
              <a:t>Alttan dersinin kalmış olması, okulu uzatmış olması ya da disiplin cezası olması gibi durumlar öğrencinin </a:t>
            </a:r>
            <a:r>
              <a:rPr lang="tr-TR" dirty="0" err="1">
                <a:cs typeface="Calibri"/>
              </a:rPr>
              <a:t>Erasmus</a:t>
            </a:r>
            <a:r>
              <a:rPr lang="tr-TR" dirty="0">
                <a:cs typeface="Calibri"/>
              </a:rPr>
              <a:t>+ Öğrenim/Staj Faaliyetine başvurmasına engel teşkil etmez. </a:t>
            </a:r>
          </a:p>
          <a:p>
            <a:endParaRPr lang="tr-TR" dirty="0"/>
          </a:p>
        </p:txBody>
      </p:sp>
    </p:spTree>
    <p:extLst>
      <p:ext uri="{BB962C8B-B14F-4D97-AF65-F5344CB8AC3E}">
        <p14:creationId xmlns:p14="http://schemas.microsoft.com/office/powerpoint/2010/main" val="2454211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269CD51-47EC-44CF-96F3-F440204E3ABF}"/>
              </a:ext>
            </a:extLst>
          </p:cNvPr>
          <p:cNvSpPr>
            <a:spLocks noGrp="1"/>
          </p:cNvSpPr>
          <p:nvPr>
            <p:ph type="title"/>
          </p:nvPr>
        </p:nvSpPr>
        <p:spPr/>
        <p:txBody>
          <a:bodyPr>
            <a:normAutofit fontScale="90000"/>
          </a:bodyPr>
          <a:lstStyle/>
          <a:p>
            <a:r>
              <a:rPr lang="tr-TR" spc="10" dirty="0" err="1">
                <a:cs typeface="Calibri"/>
              </a:rPr>
              <a:t>E</a:t>
            </a:r>
            <a:r>
              <a:rPr lang="tr-TR" spc="-95" dirty="0" err="1">
                <a:cs typeface="Calibri"/>
              </a:rPr>
              <a:t>r</a:t>
            </a:r>
            <a:r>
              <a:rPr lang="tr-TR" spc="-15" dirty="0" err="1">
                <a:cs typeface="Calibri"/>
              </a:rPr>
              <a:t>a</a:t>
            </a:r>
            <a:r>
              <a:rPr lang="tr-TR" spc="20" dirty="0" err="1">
                <a:cs typeface="Calibri"/>
              </a:rPr>
              <a:t>s</a:t>
            </a:r>
            <a:r>
              <a:rPr lang="tr-TR" spc="15" dirty="0" err="1">
                <a:cs typeface="Calibri"/>
              </a:rPr>
              <a:t>mus</a:t>
            </a:r>
            <a:r>
              <a:rPr lang="tr-TR" spc="-5" dirty="0">
                <a:cs typeface="Calibri"/>
              </a:rPr>
              <a:t> </a:t>
            </a:r>
            <a:r>
              <a:rPr lang="tr-TR" spc="10" dirty="0">
                <a:cs typeface="Calibri"/>
              </a:rPr>
              <a:t>+</a:t>
            </a:r>
            <a:r>
              <a:rPr lang="tr-TR" spc="20" dirty="0">
                <a:cs typeface="Calibri"/>
              </a:rPr>
              <a:t> </a:t>
            </a:r>
            <a:r>
              <a:rPr lang="tr-TR" spc="10" dirty="0">
                <a:cs typeface="Calibri"/>
              </a:rPr>
              <a:t>Ö</a:t>
            </a:r>
            <a:r>
              <a:rPr lang="tr-TR" spc="40" dirty="0">
                <a:cs typeface="Calibri"/>
              </a:rPr>
              <a:t>ğ</a:t>
            </a:r>
            <a:r>
              <a:rPr lang="tr-TR" spc="-10" dirty="0">
                <a:cs typeface="Calibri"/>
              </a:rPr>
              <a:t>r</a:t>
            </a:r>
            <a:r>
              <a:rPr lang="tr-TR" spc="40" dirty="0">
                <a:cs typeface="Calibri"/>
              </a:rPr>
              <a:t>e</a:t>
            </a:r>
            <a:r>
              <a:rPr lang="tr-TR" spc="20" dirty="0">
                <a:cs typeface="Calibri"/>
              </a:rPr>
              <a:t>n</a:t>
            </a:r>
            <a:r>
              <a:rPr lang="tr-TR" spc="-10" dirty="0">
                <a:cs typeface="Calibri"/>
              </a:rPr>
              <a:t>i</a:t>
            </a:r>
            <a:r>
              <a:rPr lang="tr-TR" spc="20" dirty="0">
                <a:cs typeface="Calibri"/>
              </a:rPr>
              <a:t>m </a:t>
            </a:r>
            <a:r>
              <a:rPr lang="tr-TR" dirty="0">
                <a:cs typeface="Calibri"/>
              </a:rPr>
              <a:t>&amp; </a:t>
            </a:r>
            <a:r>
              <a:rPr lang="tr-TR" spc="-30" dirty="0">
                <a:cs typeface="Calibri"/>
              </a:rPr>
              <a:t>S</a:t>
            </a:r>
            <a:r>
              <a:rPr lang="tr-TR" spc="5" dirty="0">
                <a:cs typeface="Calibri"/>
              </a:rPr>
              <a:t>t</a:t>
            </a:r>
            <a:r>
              <a:rPr lang="tr-TR" spc="-10" dirty="0">
                <a:cs typeface="Calibri"/>
              </a:rPr>
              <a:t>a</a:t>
            </a:r>
            <a:r>
              <a:rPr lang="tr-TR" spc="5" dirty="0">
                <a:cs typeface="Calibri"/>
              </a:rPr>
              <a:t>j</a:t>
            </a:r>
            <a:r>
              <a:rPr lang="tr-TR" spc="-135" dirty="0">
                <a:cs typeface="Calibri"/>
              </a:rPr>
              <a:t> </a:t>
            </a:r>
            <a:r>
              <a:rPr lang="tr-TR" spc="-15" dirty="0">
                <a:cs typeface="Calibri"/>
              </a:rPr>
              <a:t>Ha</a:t>
            </a:r>
            <a:r>
              <a:rPr lang="tr-TR" spc="-10" dirty="0">
                <a:cs typeface="Calibri"/>
              </a:rPr>
              <a:t>r</a:t>
            </a:r>
            <a:r>
              <a:rPr lang="tr-TR" spc="35" dirty="0">
                <a:cs typeface="Calibri"/>
              </a:rPr>
              <a:t>e</a:t>
            </a:r>
            <a:r>
              <a:rPr lang="tr-TR" spc="-50" dirty="0">
                <a:cs typeface="Calibri"/>
              </a:rPr>
              <a:t>k</a:t>
            </a:r>
            <a:r>
              <a:rPr lang="tr-TR" spc="30" dirty="0">
                <a:cs typeface="Calibri"/>
              </a:rPr>
              <a:t>e</a:t>
            </a:r>
            <a:r>
              <a:rPr lang="tr-TR" spc="5" dirty="0">
                <a:cs typeface="Calibri"/>
              </a:rPr>
              <a:t>t</a:t>
            </a:r>
            <a:r>
              <a:rPr lang="tr-TR" spc="-5" dirty="0">
                <a:cs typeface="Calibri"/>
              </a:rPr>
              <a:t>l</a:t>
            </a:r>
            <a:r>
              <a:rPr lang="tr-TR" spc="-10" dirty="0">
                <a:cs typeface="Calibri"/>
              </a:rPr>
              <a:t>il</a:t>
            </a:r>
            <a:r>
              <a:rPr lang="tr-TR" spc="-5" dirty="0">
                <a:cs typeface="Calibri"/>
              </a:rPr>
              <a:t>i</a:t>
            </a:r>
            <a:r>
              <a:rPr lang="tr-TR" spc="40" dirty="0">
                <a:cs typeface="Calibri"/>
              </a:rPr>
              <a:t>ğ</a:t>
            </a:r>
            <a:r>
              <a:rPr lang="tr-TR" spc="-10" dirty="0">
                <a:cs typeface="Calibri"/>
              </a:rPr>
              <a:t>i</a:t>
            </a:r>
            <a:r>
              <a:rPr lang="tr-TR" spc="15" dirty="0">
                <a:cs typeface="Calibri"/>
              </a:rPr>
              <a:t>nd</a:t>
            </a:r>
            <a:r>
              <a:rPr lang="tr-TR" spc="30" dirty="0">
                <a:cs typeface="Calibri"/>
              </a:rPr>
              <a:t>e</a:t>
            </a:r>
            <a:r>
              <a:rPr lang="tr-TR" spc="10" dirty="0">
                <a:cs typeface="Calibri"/>
              </a:rPr>
              <a:t>n</a:t>
            </a:r>
            <a:r>
              <a:rPr lang="tr-TR" spc="-155" dirty="0">
                <a:cs typeface="Calibri"/>
              </a:rPr>
              <a:t> </a:t>
            </a:r>
            <a:r>
              <a:rPr lang="tr-TR" spc="-5" dirty="0">
                <a:cs typeface="Calibri"/>
              </a:rPr>
              <a:t>K</a:t>
            </a:r>
            <a:r>
              <a:rPr lang="tr-TR" spc="-10" dirty="0">
                <a:cs typeface="Calibri"/>
              </a:rPr>
              <a:t>i</a:t>
            </a:r>
            <a:r>
              <a:rPr lang="tr-TR" spc="10" dirty="0">
                <a:cs typeface="Calibri"/>
              </a:rPr>
              <a:t>m</a:t>
            </a:r>
            <a:r>
              <a:rPr lang="tr-TR" spc="-10" dirty="0">
                <a:cs typeface="Calibri"/>
              </a:rPr>
              <a:t>l</a:t>
            </a:r>
            <a:r>
              <a:rPr lang="tr-TR" spc="30" dirty="0">
                <a:cs typeface="Calibri"/>
              </a:rPr>
              <a:t>e</a:t>
            </a:r>
            <a:r>
              <a:rPr lang="tr-TR" spc="5" dirty="0">
                <a:cs typeface="Calibri"/>
              </a:rPr>
              <a:t>r</a:t>
            </a:r>
            <a:r>
              <a:rPr lang="tr-TR" spc="40" dirty="0">
                <a:cs typeface="Calibri"/>
              </a:rPr>
              <a:t> </a:t>
            </a:r>
            <a:r>
              <a:rPr lang="tr-TR" spc="-65" dirty="0">
                <a:cs typeface="Calibri"/>
              </a:rPr>
              <a:t>F</a:t>
            </a:r>
            <a:r>
              <a:rPr lang="tr-TR" spc="-90" dirty="0">
                <a:cs typeface="Calibri"/>
              </a:rPr>
              <a:t>a</a:t>
            </a:r>
            <a:r>
              <a:rPr lang="tr-TR" spc="40" dirty="0">
                <a:cs typeface="Calibri"/>
              </a:rPr>
              <a:t>y</a:t>
            </a:r>
            <a:r>
              <a:rPr lang="tr-TR" spc="15" dirty="0">
                <a:cs typeface="Calibri"/>
              </a:rPr>
              <a:t>d</a:t>
            </a:r>
            <a:r>
              <a:rPr lang="tr-TR" spc="-15" dirty="0">
                <a:cs typeface="Calibri"/>
              </a:rPr>
              <a:t>a</a:t>
            </a:r>
            <a:r>
              <a:rPr lang="tr-TR" spc="-10" dirty="0">
                <a:cs typeface="Calibri"/>
              </a:rPr>
              <a:t>l</a:t>
            </a:r>
            <a:r>
              <a:rPr lang="tr-TR" spc="-15" dirty="0">
                <a:cs typeface="Calibri"/>
              </a:rPr>
              <a:t>a</a:t>
            </a:r>
            <a:r>
              <a:rPr lang="tr-TR" spc="15" dirty="0">
                <a:cs typeface="Calibri"/>
              </a:rPr>
              <a:t>n</a:t>
            </a:r>
            <a:r>
              <a:rPr lang="tr-TR" spc="-15" dirty="0">
                <a:cs typeface="Calibri"/>
              </a:rPr>
              <a:t>a</a:t>
            </a:r>
            <a:r>
              <a:rPr lang="tr-TR" spc="25" dirty="0">
                <a:cs typeface="Calibri"/>
              </a:rPr>
              <a:t>b</a:t>
            </a:r>
            <a:r>
              <a:rPr lang="tr-TR" spc="-10" dirty="0">
                <a:cs typeface="Calibri"/>
              </a:rPr>
              <a:t>il</a:t>
            </a:r>
            <a:r>
              <a:rPr lang="tr-TR" spc="-5" dirty="0">
                <a:cs typeface="Calibri"/>
              </a:rPr>
              <a:t>i</a:t>
            </a:r>
            <a:r>
              <a:rPr lang="tr-TR" spc="5" dirty="0">
                <a:cs typeface="Calibri"/>
              </a:rPr>
              <a:t>r</a:t>
            </a:r>
            <a:r>
              <a:rPr lang="tr-TR" spc="10" dirty="0">
                <a:cs typeface="Calibri"/>
              </a:rPr>
              <a:t>?</a:t>
            </a:r>
            <a:endParaRPr lang="tr-TR" dirty="0"/>
          </a:p>
        </p:txBody>
      </p:sp>
      <p:sp>
        <p:nvSpPr>
          <p:cNvPr id="3" name="İçerik Yer Tutucusu 2">
            <a:extLst>
              <a:ext uri="{FF2B5EF4-FFF2-40B4-BE49-F238E27FC236}">
                <a16:creationId xmlns:a16="http://schemas.microsoft.com/office/drawing/2014/main" id="{7A55AF42-248B-4BF1-9895-29696C714EC4}"/>
              </a:ext>
            </a:extLst>
          </p:cNvPr>
          <p:cNvSpPr>
            <a:spLocks noGrp="1"/>
          </p:cNvSpPr>
          <p:nvPr>
            <p:ph idx="1"/>
          </p:nvPr>
        </p:nvSpPr>
        <p:spPr>
          <a:xfrm>
            <a:off x="838200" y="1825625"/>
            <a:ext cx="10515600" cy="3520816"/>
          </a:xfrm>
        </p:spPr>
        <p:txBody>
          <a:bodyPr>
            <a:normAutofit fontScale="70000" lnSpcReduction="20000"/>
          </a:bodyPr>
          <a:lstStyle/>
          <a:p>
            <a:pPr>
              <a:lnSpc>
                <a:spcPct val="100000"/>
              </a:lnSpc>
            </a:pPr>
            <a:r>
              <a:rPr lang="tr-TR" dirty="0" err="1"/>
              <a:t>Erasmus</a:t>
            </a:r>
            <a:r>
              <a:rPr lang="tr-TR" dirty="0"/>
              <a:t> Öğrenim &amp; Staj Hareketliliğine başvuru yapacak </a:t>
            </a:r>
            <a:r>
              <a:rPr lang="tr-TR" dirty="0" err="1"/>
              <a:t>Önlisans</a:t>
            </a:r>
            <a:r>
              <a:rPr lang="tr-TR" dirty="0"/>
              <a:t>/Lisans Öğrencileri için akademik başarı ortalaması en az </a:t>
            </a:r>
            <a:r>
              <a:rPr lang="tr-TR" b="1" dirty="0">
                <a:solidFill>
                  <a:srgbClr val="C00000"/>
                </a:solidFill>
              </a:rPr>
              <a:t>2.20/4.00 (58/100) </a:t>
            </a:r>
            <a:r>
              <a:rPr lang="tr-TR" dirty="0"/>
              <a:t>olmalıdır.</a:t>
            </a:r>
          </a:p>
          <a:p>
            <a:pPr>
              <a:lnSpc>
                <a:spcPct val="100000"/>
              </a:lnSpc>
            </a:pPr>
            <a:r>
              <a:rPr lang="tr-TR" dirty="0"/>
              <a:t>Yüksek Lisans ve doktora öğrencileri için ise akademik başarı ortalaması en az </a:t>
            </a:r>
            <a:r>
              <a:rPr lang="tr-TR" b="1" dirty="0">
                <a:solidFill>
                  <a:srgbClr val="C00000"/>
                </a:solidFill>
              </a:rPr>
              <a:t>2.50/4.00</a:t>
            </a:r>
            <a:r>
              <a:rPr lang="tr-TR" b="1" dirty="0">
                <a:solidFill>
                  <a:schemeClr val="bg1"/>
                </a:solidFill>
              </a:rPr>
              <a:t> </a:t>
            </a:r>
            <a:r>
              <a:rPr lang="tr-TR" b="1" dirty="0">
                <a:solidFill>
                  <a:srgbClr val="C00000"/>
                </a:solidFill>
              </a:rPr>
              <a:t>(65/100) </a:t>
            </a:r>
            <a:r>
              <a:rPr lang="tr-TR" dirty="0"/>
              <a:t>olmalıdır.</a:t>
            </a:r>
          </a:p>
          <a:p>
            <a:pPr>
              <a:lnSpc>
                <a:spcPct val="100000"/>
              </a:lnSpc>
            </a:pPr>
            <a:r>
              <a:rPr lang="tr-TR" dirty="0"/>
              <a:t>Öğrencinin seçilmesi halinde, hareketlilikten faydalanacağı dönem itibariyle kümülatif not ortalamasının en az </a:t>
            </a:r>
            <a:r>
              <a:rPr lang="tr-TR" b="1" dirty="0">
                <a:solidFill>
                  <a:srgbClr val="C00000"/>
                </a:solidFill>
              </a:rPr>
              <a:t>1.80/4.00 (48,66/100) </a:t>
            </a:r>
            <a:r>
              <a:rPr lang="tr-TR" dirty="0"/>
              <a:t>olması gerekmektedir. Aksi takdirde hareketlilikten faydalanamayacaktır.</a:t>
            </a:r>
          </a:p>
          <a:p>
            <a:pPr>
              <a:lnSpc>
                <a:spcPct val="100000"/>
              </a:lnSpc>
            </a:pPr>
            <a:r>
              <a:rPr lang="tr-TR" dirty="0"/>
              <a:t>Hazırlık sınıfında okuyan öğrenciler başvuru yapamaz. </a:t>
            </a:r>
          </a:p>
          <a:p>
            <a:pPr>
              <a:lnSpc>
                <a:spcPct val="100000"/>
              </a:lnSpc>
            </a:pPr>
            <a:r>
              <a:rPr lang="tr-TR" dirty="0"/>
              <a:t>Öğrenimlerinin son senesinde </a:t>
            </a:r>
            <a:r>
              <a:rPr lang="tr-TR" dirty="0" err="1"/>
              <a:t>Erasmus</a:t>
            </a:r>
            <a:r>
              <a:rPr lang="tr-TR" dirty="0"/>
              <a:t>+ Staj Hareketliliğine hak kazanmış öğrenciler, mezuniyet tarihinden itibaren </a:t>
            </a:r>
            <a:r>
              <a:rPr lang="tr-TR" dirty="0">
                <a:solidFill>
                  <a:srgbClr val="FF0000"/>
                </a:solidFill>
              </a:rPr>
              <a:t>12 ay</a:t>
            </a:r>
            <a:r>
              <a:rPr lang="tr-TR" dirty="0"/>
              <a:t> içinde en az </a:t>
            </a:r>
            <a:r>
              <a:rPr lang="tr-TR" dirty="0">
                <a:solidFill>
                  <a:srgbClr val="FF0000"/>
                </a:solidFill>
              </a:rPr>
              <a:t>60 gün </a:t>
            </a:r>
            <a:r>
              <a:rPr lang="tr-TR" dirty="0"/>
              <a:t>süreli bir </a:t>
            </a:r>
            <a:r>
              <a:rPr lang="tr-TR" dirty="0" err="1"/>
              <a:t>Erasmus</a:t>
            </a:r>
            <a:r>
              <a:rPr lang="tr-TR" dirty="0"/>
              <a:t>+ stajı tamamlayıp kazandıkları haktan yararlanabilirler. </a:t>
            </a:r>
            <a:endParaRPr lang="tr-TR" dirty="0">
              <a:solidFill>
                <a:srgbClr val="FF0000"/>
              </a:solidFill>
            </a:endParaRPr>
          </a:p>
          <a:p>
            <a:endParaRPr lang="tr-TR" dirty="0"/>
          </a:p>
        </p:txBody>
      </p:sp>
    </p:spTree>
    <p:extLst>
      <p:ext uri="{BB962C8B-B14F-4D97-AF65-F5344CB8AC3E}">
        <p14:creationId xmlns:p14="http://schemas.microsoft.com/office/powerpoint/2010/main" val="545910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99E8AFE-5474-4687-A4E4-35825B3B8265}"/>
              </a:ext>
            </a:extLst>
          </p:cNvPr>
          <p:cNvSpPr>
            <a:spLocks noGrp="1"/>
          </p:cNvSpPr>
          <p:nvPr>
            <p:ph type="title"/>
          </p:nvPr>
        </p:nvSpPr>
        <p:spPr/>
        <p:txBody>
          <a:bodyPr>
            <a:normAutofit fontScale="90000"/>
          </a:bodyPr>
          <a:lstStyle/>
          <a:p>
            <a:r>
              <a:rPr lang="tr-TR" dirty="0" err="1"/>
              <a:t>Erasmus</a:t>
            </a:r>
            <a:r>
              <a:rPr lang="tr-TR" dirty="0"/>
              <a:t> + Öğrenim &amp; Staj Hareketliliği Süreleri Nelerdir?</a:t>
            </a:r>
            <a:br>
              <a:rPr lang="tr-TR" dirty="0"/>
            </a:br>
            <a:endParaRPr lang="tr-TR" dirty="0"/>
          </a:p>
        </p:txBody>
      </p:sp>
      <p:sp>
        <p:nvSpPr>
          <p:cNvPr id="3" name="İçerik Yer Tutucusu 2">
            <a:extLst>
              <a:ext uri="{FF2B5EF4-FFF2-40B4-BE49-F238E27FC236}">
                <a16:creationId xmlns:a16="http://schemas.microsoft.com/office/drawing/2014/main" id="{86D8638C-5E51-4BD2-9291-C0564E4009E9}"/>
              </a:ext>
            </a:extLst>
          </p:cNvPr>
          <p:cNvSpPr>
            <a:spLocks noGrp="1"/>
          </p:cNvSpPr>
          <p:nvPr>
            <p:ph idx="1"/>
          </p:nvPr>
        </p:nvSpPr>
        <p:spPr>
          <a:xfrm>
            <a:off x="838200" y="1825625"/>
            <a:ext cx="10515600" cy="3539477"/>
          </a:xfrm>
        </p:spPr>
        <p:txBody>
          <a:bodyPr>
            <a:normAutofit fontScale="77500" lnSpcReduction="20000"/>
          </a:bodyPr>
          <a:lstStyle/>
          <a:p>
            <a:r>
              <a:rPr lang="tr-TR" dirty="0"/>
              <a:t>Her öğrenci  </a:t>
            </a:r>
            <a:r>
              <a:rPr lang="tr-TR" dirty="0" err="1"/>
              <a:t>Erasmus</a:t>
            </a:r>
            <a:r>
              <a:rPr lang="tr-TR" dirty="0"/>
              <a:t>+ Programı kapsamında bulunduğu her öğrenim kademesinde (lisans,  </a:t>
            </a:r>
            <a:r>
              <a:rPr lang="tr-TR" dirty="0" err="1"/>
              <a:t>yükseklisans</a:t>
            </a:r>
            <a:r>
              <a:rPr lang="tr-TR" dirty="0"/>
              <a:t>, doktora) daha  önce  yararlandığı faaliyet  süresi  dahil  hibeli  veya </a:t>
            </a:r>
            <a:r>
              <a:rPr lang="tr-TR" dirty="0" err="1"/>
              <a:t>hibesiz</a:t>
            </a:r>
            <a:r>
              <a:rPr lang="tr-TR" dirty="0"/>
              <a:t> </a:t>
            </a:r>
            <a:r>
              <a:rPr lang="tr-TR" b="1" dirty="0">
                <a:solidFill>
                  <a:srgbClr val="C00000"/>
                </a:solidFill>
              </a:rPr>
              <a:t>en fazla toplam 12 ay </a:t>
            </a:r>
            <a:r>
              <a:rPr lang="tr-TR" dirty="0"/>
              <a:t>öğrenim  ve/veya staj hareketliliğinden  yararlanabilir.</a:t>
            </a:r>
          </a:p>
          <a:p>
            <a:endParaRPr lang="tr-TR" b="1" u="sng" dirty="0"/>
          </a:p>
          <a:p>
            <a:r>
              <a:rPr lang="tr-TR" dirty="0"/>
              <a:t>Her  öğrenim  kademesinde  </a:t>
            </a:r>
            <a:r>
              <a:rPr lang="tr-TR" dirty="0" err="1"/>
              <a:t>Erasmus</a:t>
            </a:r>
            <a:r>
              <a:rPr lang="tr-TR" dirty="0"/>
              <a:t>+ Öğrenim  Hareketliliğinden  </a:t>
            </a:r>
            <a:r>
              <a:rPr lang="tr-TR" b="1" dirty="0">
                <a:solidFill>
                  <a:srgbClr val="C00000"/>
                </a:solidFill>
              </a:rPr>
              <a:t>minimum  2 ay maksimum 12 ay</a:t>
            </a:r>
            <a:r>
              <a:rPr lang="tr-TR" dirty="0"/>
              <a:t>; </a:t>
            </a:r>
            <a:r>
              <a:rPr lang="tr-TR" dirty="0" err="1"/>
              <a:t>Erasmus</a:t>
            </a:r>
            <a:r>
              <a:rPr lang="tr-TR" dirty="0"/>
              <a:t>+ Staj Hareketliliğinden </a:t>
            </a:r>
            <a:r>
              <a:rPr lang="tr-TR" b="1" dirty="0">
                <a:solidFill>
                  <a:srgbClr val="C00000"/>
                </a:solidFill>
              </a:rPr>
              <a:t>minimum 2 ay maksimum 12 ay </a:t>
            </a:r>
            <a:r>
              <a:rPr lang="tr-TR" dirty="0" err="1"/>
              <a:t>faydalanılabilinir</a:t>
            </a:r>
            <a:r>
              <a:rPr lang="tr-TR" dirty="0"/>
              <a:t> (staj hareketliliğinde öğrencinin toplam staj süresi daha uzun olsa bile 60 gün hibe verilmektedir)</a:t>
            </a:r>
          </a:p>
          <a:p>
            <a:endParaRPr lang="tr-TR" dirty="0"/>
          </a:p>
          <a:p>
            <a:r>
              <a:rPr lang="tr-TR" dirty="0"/>
              <a:t>Aynı öğrenim kademesinde daha önce Hayat Boyu Öğrenme Programı veya </a:t>
            </a:r>
            <a:r>
              <a:rPr lang="tr-TR" dirty="0" err="1"/>
              <a:t>Erasmus</a:t>
            </a:r>
            <a:r>
              <a:rPr lang="tr-TR" dirty="0"/>
              <a:t>+ puanları hesaplanırken, daha önce yararlanılmış her bir faaliyet için (Öğrenim &amp; Staj ayrımı olmaksızın) 10’ar puan azaltma uygulanır.</a:t>
            </a:r>
          </a:p>
          <a:p>
            <a:endParaRPr lang="tr-TR" dirty="0"/>
          </a:p>
        </p:txBody>
      </p:sp>
    </p:spTree>
    <p:extLst>
      <p:ext uri="{BB962C8B-B14F-4D97-AF65-F5344CB8AC3E}">
        <p14:creationId xmlns:p14="http://schemas.microsoft.com/office/powerpoint/2010/main" val="2731296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CBA575-1A79-4536-B9F9-FA286EBE5E45}"/>
              </a:ext>
            </a:extLst>
          </p:cNvPr>
          <p:cNvSpPr>
            <a:spLocks noGrp="1"/>
          </p:cNvSpPr>
          <p:nvPr>
            <p:ph type="title"/>
          </p:nvPr>
        </p:nvSpPr>
        <p:spPr/>
        <p:txBody>
          <a:bodyPr/>
          <a:lstStyle/>
          <a:p>
            <a:r>
              <a:rPr lang="tr-TR" dirty="0" err="1"/>
              <a:t>Erasmus</a:t>
            </a:r>
            <a:r>
              <a:rPr lang="tr-TR" dirty="0"/>
              <a:t>+ Öğrenim &amp; Staj Hareketliliği Başvuru Süreci</a:t>
            </a:r>
          </a:p>
        </p:txBody>
      </p:sp>
      <p:sp>
        <p:nvSpPr>
          <p:cNvPr id="3" name="İçerik Yer Tutucusu 2">
            <a:extLst>
              <a:ext uri="{FF2B5EF4-FFF2-40B4-BE49-F238E27FC236}">
                <a16:creationId xmlns:a16="http://schemas.microsoft.com/office/drawing/2014/main" id="{DBE5801B-C413-42B6-A374-E22F92754C82}"/>
              </a:ext>
            </a:extLst>
          </p:cNvPr>
          <p:cNvSpPr>
            <a:spLocks noGrp="1"/>
          </p:cNvSpPr>
          <p:nvPr>
            <p:ph idx="1"/>
          </p:nvPr>
        </p:nvSpPr>
        <p:spPr>
          <a:xfrm>
            <a:off x="838200" y="1825625"/>
            <a:ext cx="10515600" cy="3623453"/>
          </a:xfrm>
        </p:spPr>
        <p:txBody>
          <a:bodyPr>
            <a:normAutofit fontScale="70000" lnSpcReduction="20000"/>
          </a:bodyPr>
          <a:lstStyle/>
          <a:p>
            <a:pPr algn="just"/>
            <a:r>
              <a:rPr lang="tr-TR" dirty="0" err="1"/>
              <a:t>Erasmus</a:t>
            </a:r>
            <a:r>
              <a:rPr lang="tr-TR" dirty="0"/>
              <a:t>+ Öğrenim ve Staj Hareketliliği Online Başvuru Süreci (</a:t>
            </a:r>
            <a:r>
              <a:rPr lang="tr-TR" b="1" dirty="0">
                <a:solidFill>
                  <a:srgbClr val="C00000"/>
                </a:solidFill>
              </a:rPr>
              <a:t>turnaportal.ua.gov.tr </a:t>
            </a:r>
            <a:r>
              <a:rPr lang="tr-TR" dirty="0"/>
              <a:t>adresinden </a:t>
            </a:r>
            <a:r>
              <a:rPr lang="tr-TR" b="1" dirty="0">
                <a:solidFill>
                  <a:srgbClr val="C00000"/>
                </a:solidFill>
              </a:rPr>
              <a:t>E-Devlet şifresi </a:t>
            </a:r>
            <a:r>
              <a:rPr lang="tr-TR" dirty="0"/>
              <a:t>ile </a:t>
            </a:r>
            <a:r>
              <a:rPr lang="tr-TR" b="1" dirty="0">
                <a:solidFill>
                  <a:srgbClr val="C00000"/>
                </a:solidFill>
              </a:rPr>
              <a:t>online</a:t>
            </a:r>
            <a:r>
              <a:rPr lang="tr-TR" dirty="0"/>
              <a:t> başvuru).</a:t>
            </a:r>
          </a:p>
          <a:p>
            <a:pPr algn="just"/>
            <a:r>
              <a:rPr lang="tr-TR" dirty="0" err="1"/>
              <a:t>Erasmus</a:t>
            </a:r>
            <a:r>
              <a:rPr lang="tr-TR" dirty="0"/>
              <a:t>+ Öğrenim Hareketliliğine başvuracak öğrencilerimizin öğrencisi oldukları bölüme ait </a:t>
            </a:r>
            <a:r>
              <a:rPr lang="tr-TR" dirty="0" err="1"/>
              <a:t>kurumlararası</a:t>
            </a:r>
            <a:r>
              <a:rPr lang="tr-TR" dirty="0"/>
              <a:t> anlaşma olup olmadığını ve talep edilen </a:t>
            </a:r>
            <a:r>
              <a:rPr lang="tr-TR" b="1" dirty="0">
                <a:solidFill>
                  <a:srgbClr val="C00000"/>
                </a:solidFill>
              </a:rPr>
              <a:t>dil/dillerin yeterlilik koşullarını </a:t>
            </a:r>
            <a:r>
              <a:rPr lang="tr-TR" dirty="0"/>
              <a:t>sağlayıp sağlamadığını kontrol etmeleri gerekir. </a:t>
            </a:r>
            <a:r>
              <a:rPr lang="tr-TR" dirty="0">
                <a:solidFill>
                  <a:srgbClr val="C00000"/>
                </a:solidFill>
              </a:rPr>
              <a:t>https://international.deu.edu.tr/erasmus-anlasmalari/ </a:t>
            </a:r>
          </a:p>
          <a:p>
            <a:pPr algn="just"/>
            <a:r>
              <a:rPr lang="tr-TR" dirty="0" err="1"/>
              <a:t>Erasmus</a:t>
            </a:r>
            <a:r>
              <a:rPr lang="tr-TR" dirty="0"/>
              <a:t>+ Staj Hareketliliği için ise stajınızı gerçekleştirmek üzere kabul aldığınız kurumda hangi yabancı dil ile iletişim kurmanızın mümkün olduğu önem taşır. Staj kurumunun bulunduğu ülkenin ana dili ve/veya tüm </a:t>
            </a:r>
            <a:r>
              <a:rPr lang="tr-TR" dirty="0" err="1"/>
              <a:t>Erasmus</a:t>
            </a:r>
            <a:r>
              <a:rPr lang="tr-TR" dirty="0"/>
              <a:t>+ ülkelerindeki kurumların çoğu için iletişim kurmanızı mümkün kılabilecek İngilizce için dil yeterliliğinizi yabancı dil sınav sonucunuz ile kanıtlamanız gerekecektir.</a:t>
            </a:r>
          </a:p>
          <a:p>
            <a:pPr algn="just"/>
            <a:r>
              <a:rPr lang="tr-TR" b="1" dirty="0"/>
              <a:t>2025/2026 </a:t>
            </a:r>
            <a:r>
              <a:rPr lang="tr-TR" dirty="0"/>
              <a:t>Akademik Yılı </a:t>
            </a:r>
            <a:r>
              <a:rPr lang="tr-TR" dirty="0" err="1"/>
              <a:t>Erasmus</a:t>
            </a:r>
            <a:r>
              <a:rPr lang="tr-TR" dirty="0"/>
              <a:t>+ Öğrenim ve Staj Hareketliliği için, seçim süreci kriterleri, başvuru takvimi ve </a:t>
            </a:r>
            <a:r>
              <a:rPr lang="tr-TR" dirty="0" err="1"/>
              <a:t>TurnaPortal</a:t>
            </a:r>
            <a:r>
              <a:rPr lang="tr-TR" dirty="0"/>
              <a:t> online başvuru rehberi en güncel haliyle </a:t>
            </a:r>
            <a:r>
              <a:rPr lang="tr-TR" b="1" dirty="0">
                <a:solidFill>
                  <a:srgbClr val="C00000"/>
                </a:solidFill>
              </a:rPr>
              <a:t>Uluslararası Akademik İlişkiler Koordinatörlüğü internet sayfasından </a:t>
            </a:r>
            <a:r>
              <a:rPr lang="tr-TR" dirty="0"/>
              <a:t>duyurulacaktır. </a:t>
            </a:r>
          </a:p>
          <a:p>
            <a:pPr algn="just"/>
            <a:endParaRPr lang="tr-TR" dirty="0"/>
          </a:p>
          <a:p>
            <a:endParaRPr lang="tr-TR" dirty="0"/>
          </a:p>
        </p:txBody>
      </p:sp>
    </p:spTree>
    <p:extLst>
      <p:ext uri="{BB962C8B-B14F-4D97-AF65-F5344CB8AC3E}">
        <p14:creationId xmlns:p14="http://schemas.microsoft.com/office/powerpoint/2010/main" val="2996807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9A5A04B-F729-4F7A-9ED5-8E4CC11FB516}"/>
              </a:ext>
            </a:extLst>
          </p:cNvPr>
          <p:cNvSpPr>
            <a:spLocks noGrp="1"/>
          </p:cNvSpPr>
          <p:nvPr>
            <p:ph type="title"/>
          </p:nvPr>
        </p:nvSpPr>
        <p:spPr/>
        <p:txBody>
          <a:bodyPr/>
          <a:lstStyle/>
          <a:p>
            <a:r>
              <a:rPr lang="tr-TR" dirty="0" err="1"/>
              <a:t>Erasmus</a:t>
            </a:r>
            <a:r>
              <a:rPr lang="tr-TR" dirty="0"/>
              <a:t>+ Öğrenim &amp; Staj Hareketliliği Başvuru Süreci</a:t>
            </a:r>
          </a:p>
        </p:txBody>
      </p:sp>
      <p:sp>
        <p:nvSpPr>
          <p:cNvPr id="3" name="İçerik Yer Tutucusu 2">
            <a:extLst>
              <a:ext uri="{FF2B5EF4-FFF2-40B4-BE49-F238E27FC236}">
                <a16:creationId xmlns:a16="http://schemas.microsoft.com/office/drawing/2014/main" id="{8BC4F8E6-953D-48D8-A87E-628AD011A570}"/>
              </a:ext>
            </a:extLst>
          </p:cNvPr>
          <p:cNvSpPr>
            <a:spLocks noGrp="1"/>
          </p:cNvSpPr>
          <p:nvPr>
            <p:ph idx="1"/>
          </p:nvPr>
        </p:nvSpPr>
        <p:spPr>
          <a:xfrm>
            <a:off x="838200" y="1825625"/>
            <a:ext cx="10515600" cy="3782073"/>
          </a:xfrm>
        </p:spPr>
        <p:txBody>
          <a:bodyPr>
            <a:normAutofit lnSpcReduction="10000"/>
          </a:bodyPr>
          <a:lstStyle/>
          <a:p>
            <a:pPr algn="just"/>
            <a:r>
              <a:rPr lang="tr-TR" dirty="0"/>
              <a:t>Başvuracak öğrencilerimizin ilgili duyuruları takip ederek duyurularda yer alan iş akışındaki prosedürleri aşama </a:t>
            </a:r>
            <a:r>
              <a:rPr lang="tr-TR" dirty="0" err="1"/>
              <a:t>aşama</a:t>
            </a:r>
            <a:r>
              <a:rPr lang="tr-TR" dirty="0"/>
              <a:t> yerine getirmesi gerekmektedir.</a:t>
            </a:r>
          </a:p>
          <a:p>
            <a:pPr algn="just"/>
            <a:r>
              <a:rPr lang="tr-TR" dirty="0"/>
              <a:t>İngilizce, Almanca ve Fransızca dil puanı ile başvuracak öğrencilerin DEÜ Yabancı Diller Yüksekokulu’nun (YDY) düzenleyeceği </a:t>
            </a:r>
            <a:r>
              <a:rPr lang="tr-TR" b="1" dirty="0">
                <a:solidFill>
                  <a:srgbClr val="C00000"/>
                </a:solidFill>
              </a:rPr>
              <a:t>sınava katılmaları zorunludur</a:t>
            </a:r>
            <a:r>
              <a:rPr lang="tr-TR" dirty="0"/>
              <a:t>. Diğer diller için (İtalyanca, İspanyolca…) ÖSYM tarafından denkliği kabul edilen yabancı dil belgesi ibrazı istenmektedir.</a:t>
            </a:r>
          </a:p>
          <a:p>
            <a:pPr algn="just"/>
            <a:r>
              <a:rPr lang="tr-TR" dirty="0"/>
              <a:t>DEÜ YDY tarafından yapılacak yabancı dil sınavı dört beceriye (okuma, yazma, dinleme, konuşma) yönelik olacaktır.</a:t>
            </a:r>
          </a:p>
          <a:p>
            <a:endParaRPr lang="tr-TR" dirty="0"/>
          </a:p>
        </p:txBody>
      </p:sp>
    </p:spTree>
    <p:extLst>
      <p:ext uri="{BB962C8B-B14F-4D97-AF65-F5344CB8AC3E}">
        <p14:creationId xmlns:p14="http://schemas.microsoft.com/office/powerpoint/2010/main" val="50175393"/>
      </p:ext>
    </p:extLst>
  </p:cSld>
  <p:clrMapOvr>
    <a:masterClrMapping/>
  </p:clrMapOvr>
</p:sld>
</file>

<file path=ppt/theme/theme1.xml><?xml version="1.0" encoding="utf-8"?>
<a:theme xmlns:a="http://schemas.openxmlformats.org/drawingml/2006/main" name="Office Theme">
  <a:themeElements>
    <a:clrScheme name="DEU_1 1">
      <a:dk1>
        <a:srgbClr val="000000"/>
      </a:dk1>
      <a:lt1>
        <a:srgbClr val="FFFFFF"/>
      </a:lt1>
      <a:dk2>
        <a:srgbClr val="44546A"/>
      </a:dk2>
      <a:lt2>
        <a:srgbClr val="E7E6E6"/>
      </a:lt2>
      <a:accent1>
        <a:srgbClr val="015092"/>
      </a:accent1>
      <a:accent2>
        <a:srgbClr val="4470C3"/>
      </a:accent2>
      <a:accent3>
        <a:srgbClr val="2FB2E4"/>
      </a:accent3>
      <a:accent4>
        <a:srgbClr val="70CEF2"/>
      </a:accent4>
      <a:accent5>
        <a:srgbClr val="97D9F5"/>
      </a:accent5>
      <a:accent6>
        <a:srgbClr val="007BAF"/>
      </a:accent6>
      <a:hlink>
        <a:srgbClr val="2252A1"/>
      </a:hlink>
      <a:folHlink>
        <a:srgbClr val="00A8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1456</TotalTime>
  <Words>2201</Words>
  <Application>Microsoft Office PowerPoint</Application>
  <PresentationFormat>Geniş ekran</PresentationFormat>
  <Paragraphs>170</Paragraphs>
  <Slides>23</Slides>
  <Notes>1</Notes>
  <HiddenSlides>0</HiddenSlides>
  <MMClips>0</MMClips>
  <ScaleCrop>false</ScaleCrop>
  <HeadingPairs>
    <vt:vector size="6" baseType="variant">
      <vt:variant>
        <vt:lpstr>Kullanılan Yazı Tipleri</vt:lpstr>
      </vt:variant>
      <vt:variant>
        <vt:i4>8</vt:i4>
      </vt:variant>
      <vt:variant>
        <vt:lpstr>Tema</vt:lpstr>
      </vt:variant>
      <vt:variant>
        <vt:i4>3</vt:i4>
      </vt:variant>
      <vt:variant>
        <vt:lpstr>Slayt Başlıkları</vt:lpstr>
      </vt:variant>
      <vt:variant>
        <vt:i4>23</vt:i4>
      </vt:variant>
    </vt:vector>
  </HeadingPairs>
  <TitlesOfParts>
    <vt:vector size="34" baseType="lpstr">
      <vt:lpstr>arial</vt:lpstr>
      <vt:lpstr>arial</vt:lpstr>
      <vt:lpstr>Calibri</vt:lpstr>
      <vt:lpstr>Calibri Light</vt:lpstr>
      <vt:lpstr>Eastman Condensed Bold</vt:lpstr>
      <vt:lpstr>EC Square Sans Pro Light</vt:lpstr>
      <vt:lpstr>Segoe UI</vt:lpstr>
      <vt:lpstr>Times New Roman</vt:lpstr>
      <vt:lpstr>Office Theme</vt:lpstr>
      <vt:lpstr>1_Office Theme</vt:lpstr>
      <vt:lpstr>4_Conception personnalisée</vt:lpstr>
      <vt:lpstr>PowerPoint Sunusu</vt:lpstr>
      <vt:lpstr>Erasmus+ (KA131) Programı Nedir?</vt:lpstr>
      <vt:lpstr>Coğrafi Kapsam</vt:lpstr>
      <vt:lpstr>Erasmus+ Öğrenim ve Staj Hareketliliği</vt:lpstr>
      <vt:lpstr>Erasmus + Öğrenim &amp; Staj Hareketliliğinden Kimler Faydalanabilir? </vt:lpstr>
      <vt:lpstr>Erasmus + Öğrenim &amp; Staj Hareketliliğinden Kimler Faydalanabilir?</vt:lpstr>
      <vt:lpstr>Erasmus + Öğrenim &amp; Staj Hareketliliği Süreleri Nelerdir? </vt:lpstr>
      <vt:lpstr>Erasmus+ Öğrenim &amp; Staj Hareketliliği Başvuru Süreci</vt:lpstr>
      <vt:lpstr>Erasmus+ Öğrenim &amp; Staj Hareketliliği Başvuru Süreci</vt:lpstr>
      <vt:lpstr>2025 Yılı Erasmus+ Başvuru Takvimi</vt:lpstr>
      <vt:lpstr>Erasmus+ Puanı Hesaplamasında Kullanılan Artı Puan Kriterleri</vt:lpstr>
      <vt:lpstr>Erasmus+ Puanı Hesaplamasında Kullanılan Eksi Puan Kriterleri</vt:lpstr>
      <vt:lpstr>INCLUSION SUPPORT (İçerme/Kapsayıcılık Desteği)</vt:lpstr>
      <vt:lpstr>Erasmus+ Öğrenim &amp; Staj Hareketliliği Yerleştirme Kriterleri</vt:lpstr>
      <vt:lpstr>Erasmus+ Öğrenim &amp; Staj Hareketliliği Yerleştirme Kriterleri</vt:lpstr>
      <vt:lpstr>Erasmus+ Staj Davet/Kabul Mektubu</vt:lpstr>
      <vt:lpstr>Erasmus+ Hibeleri </vt:lpstr>
      <vt:lpstr>Erasmus+ Hibeleri</vt:lpstr>
      <vt:lpstr>İLAVE HİBE DESTEĞİ</vt:lpstr>
      <vt:lpstr>İLAVE HİBE DESTEĞİ</vt:lpstr>
      <vt:lpstr>Seyahat Desteği Tutarları</vt:lpstr>
      <vt:lpstr>Yeşil Seyahat Hibe Tutarı</vt:lpstr>
      <vt:lpstr>DEÜ ULUSLARARASI AKADEMİK İLİŞKİLER KOORDİNATÖRLÜĞÜ</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Deniz Kuru</dc:creator>
  <cp:keywords/>
  <dc:description/>
  <cp:lastModifiedBy>Dokuz Eylul Universitesi  Dış İlişkiler Koordinatörlüğü</cp:lastModifiedBy>
  <cp:revision>86</cp:revision>
  <dcterms:created xsi:type="dcterms:W3CDTF">2019-09-12T13:37:31Z</dcterms:created>
  <dcterms:modified xsi:type="dcterms:W3CDTF">2025-01-20T13:33:58Z</dcterms:modified>
  <cp:category/>
</cp:coreProperties>
</file>