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DM Sans Bold" panose="020B0604020202020204" charset="-94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4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28675" y="0"/>
            <a:ext cx="19116675" cy="10287000"/>
          </a:xfrm>
          <a:custGeom>
            <a:avLst/>
            <a:gdLst/>
            <a:ahLst/>
            <a:cxnLst/>
            <a:rect l="l" t="t" r="r" b="b"/>
            <a:pathLst>
              <a:path w="19116675" h="10287000">
                <a:moveTo>
                  <a:pt x="0" y="0"/>
                </a:moveTo>
                <a:lnTo>
                  <a:pt x="19116675" y="0"/>
                </a:lnTo>
                <a:lnTo>
                  <a:pt x="1911667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</a:blip>
            <a:stretch>
              <a:fillRect l="-16637" r="-14775" b="-7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914102" y="5546842"/>
            <a:ext cx="8459795" cy="614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1"/>
              </a:lnSpc>
            </a:pPr>
            <a:r>
              <a:rPr lang="en-US" sz="4681" b="1" spc="-93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FACULTY OF BUSINESS 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4798181"/>
            <a:ext cx="4663736" cy="4840840"/>
          </a:xfrm>
          <a:custGeom>
            <a:avLst/>
            <a:gdLst/>
            <a:ahLst/>
            <a:cxnLst/>
            <a:rect l="l" t="t" r="r" b="b"/>
            <a:pathLst>
              <a:path w="4663736" h="4840840">
                <a:moveTo>
                  <a:pt x="0" y="0"/>
                </a:moveTo>
                <a:lnTo>
                  <a:pt x="4663736" y="0"/>
                </a:lnTo>
                <a:lnTo>
                  <a:pt x="4663736" y="4840840"/>
                </a:lnTo>
                <a:lnTo>
                  <a:pt x="0" y="48408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305289" y="1942530"/>
            <a:ext cx="13570498" cy="320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18"/>
              </a:lnSpc>
            </a:pPr>
            <a:r>
              <a:rPr lang="en-US" sz="1299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DOKUZ EYLUL UNIVERSITY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4067856" cy="11106773"/>
          </a:xfrm>
          <a:custGeom>
            <a:avLst/>
            <a:gdLst/>
            <a:ahLst/>
            <a:cxnLst/>
            <a:rect l="l" t="t" r="r" b="b"/>
            <a:pathLst>
              <a:path w="4067856" h="11106773">
                <a:moveTo>
                  <a:pt x="0" y="0"/>
                </a:moveTo>
                <a:lnTo>
                  <a:pt x="4067856" y="0"/>
                </a:lnTo>
                <a:lnTo>
                  <a:pt x="4067856" y="11106773"/>
                </a:lnTo>
                <a:lnTo>
                  <a:pt x="0" y="111067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637254" y="1757250"/>
            <a:ext cx="11723036" cy="776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60"/>
              </a:lnSpc>
            </a:pPr>
            <a:endParaRPr/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•Applied to be a member of AASCB in September 2018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•To be a full member completed "Eligibility Application" process in May 2019 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•Awarded as ‘’ Business Education Alliance Member’’ in July 2019 and then mentor is appointed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•To be a Business Education Alliance Member enables Faculty of Business to start its accreditation process </a:t>
            </a:r>
          </a:p>
          <a:p>
            <a:pPr algn="l">
              <a:lnSpc>
                <a:spcPts val="3920"/>
              </a:lnSpc>
            </a:pPr>
            <a:endParaRPr lang="en-US" sz="28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•Faculty of Business targets to be accredited by AACSB in 2026</a:t>
            </a:r>
          </a:p>
          <a:p>
            <a:pPr algn="l">
              <a:lnSpc>
                <a:spcPts val="3500"/>
              </a:lnSpc>
            </a:pPr>
            <a:endParaRPr lang="en-US" sz="28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500"/>
              </a:lnSpc>
            </a:pPr>
            <a:endParaRPr lang="en-US" sz="28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3500"/>
              </a:lnSpc>
              <a:spcBef>
                <a:spcPct val="0"/>
              </a:spcBef>
            </a:pPr>
            <a:endParaRPr lang="en-US" sz="28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3919522" y="-46857"/>
            <a:ext cx="4368478" cy="1861256"/>
          </a:xfrm>
          <a:custGeom>
            <a:avLst/>
            <a:gdLst/>
            <a:ahLst/>
            <a:cxnLst/>
            <a:rect l="l" t="t" r="r" b="b"/>
            <a:pathLst>
              <a:path w="4368478" h="1861256">
                <a:moveTo>
                  <a:pt x="0" y="0"/>
                </a:moveTo>
                <a:lnTo>
                  <a:pt x="4368478" y="0"/>
                </a:lnTo>
                <a:lnTo>
                  <a:pt x="4368478" y="1861257"/>
                </a:lnTo>
                <a:lnTo>
                  <a:pt x="0" y="18612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4432579" y="8166518"/>
            <a:ext cx="3855421" cy="2120482"/>
          </a:xfrm>
          <a:custGeom>
            <a:avLst/>
            <a:gdLst/>
            <a:ahLst/>
            <a:cxnLst/>
            <a:rect l="l" t="t" r="r" b="b"/>
            <a:pathLst>
              <a:path w="3855421" h="2120482">
                <a:moveTo>
                  <a:pt x="0" y="0"/>
                </a:moveTo>
                <a:lnTo>
                  <a:pt x="3855421" y="0"/>
                </a:lnTo>
                <a:lnTo>
                  <a:pt x="3855421" y="2120482"/>
                </a:lnTo>
                <a:lnTo>
                  <a:pt x="0" y="21204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6747063" y="442533"/>
            <a:ext cx="5474555" cy="137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1"/>
              </a:lnSpc>
              <a:spcBef>
                <a:spcPct val="0"/>
              </a:spcBef>
            </a:pPr>
            <a:r>
              <a:rPr lang="en-US" sz="795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AACSB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9056" y="2042973"/>
            <a:ext cx="9825175" cy="5236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2"/>
              </a:lnSpc>
            </a:pPr>
            <a:r>
              <a:rPr lang="en-US" sz="303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PROJECTS &amp; SHORT PROGRAMS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•GEW 2020- Virtual Global Entrepreneurship Week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•POWERS - Peace, War and the World in European Security Challenges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•DIGIMATES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•EQUA-BUSINESS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•VSL on Finance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•Online winter and summer schools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•Online COIL Modules</a:t>
            </a:r>
          </a:p>
          <a:p>
            <a:pPr algn="l">
              <a:lnSpc>
                <a:spcPts val="3402"/>
              </a:lnSpc>
            </a:pPr>
            <a:r>
              <a:rPr lang="en-US" sz="243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•Hybrid modules and courses such as blended intensive programs (BIPs)</a:t>
            </a:r>
          </a:p>
          <a:p>
            <a:pPr algn="ctr">
              <a:lnSpc>
                <a:spcPts val="3402"/>
              </a:lnSpc>
              <a:spcBef>
                <a:spcPct val="0"/>
              </a:spcBef>
            </a:pPr>
            <a:endParaRPr lang="en-US" sz="243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673328" y="2167508"/>
            <a:ext cx="3146538" cy="314653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42304" y="613756"/>
            <a:ext cx="16563756" cy="1162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1"/>
              </a:lnSpc>
              <a:spcBef>
                <a:spcPct val="0"/>
              </a:spcBef>
            </a:pPr>
            <a:r>
              <a:rPr lang="en-US" sz="6751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International Projects and Networks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9056" y="7221893"/>
            <a:ext cx="6603355" cy="1807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41"/>
              </a:lnSpc>
              <a:spcBef>
                <a:spcPct val="0"/>
              </a:spcBef>
            </a:pPr>
            <a:r>
              <a:rPr lang="en-US" sz="3029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NETWORKS </a:t>
            </a:r>
          </a:p>
          <a:p>
            <a:pPr algn="l">
              <a:lnSpc>
                <a:spcPts val="3401"/>
              </a:lnSpc>
              <a:spcBef>
                <a:spcPct val="0"/>
              </a:spcBef>
            </a:pPr>
            <a:r>
              <a:rPr lang="en-US" sz="242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•NICE Network (since 2006)</a:t>
            </a:r>
          </a:p>
          <a:p>
            <a:pPr algn="l">
              <a:lnSpc>
                <a:spcPts val="3401"/>
              </a:lnSpc>
              <a:spcBef>
                <a:spcPct val="0"/>
              </a:spcBef>
            </a:pPr>
            <a:r>
              <a:rPr lang="en-US" sz="242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•BUSINET (since 2015)</a:t>
            </a:r>
          </a:p>
          <a:p>
            <a:pPr algn="l">
              <a:lnSpc>
                <a:spcPts val="3401"/>
              </a:lnSpc>
              <a:spcBef>
                <a:spcPct val="0"/>
              </a:spcBef>
            </a:pPr>
            <a:r>
              <a:rPr lang="en-US" sz="242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•NIBS (since 2021) – NIBS accredited in 2023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790516" y="5705774"/>
            <a:ext cx="3146538" cy="314653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625715" y="5705774"/>
            <a:ext cx="3146538" cy="314653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6666" r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-125256" y="9352826"/>
            <a:ext cx="2307912" cy="934174"/>
          </a:xfrm>
          <a:custGeom>
            <a:avLst/>
            <a:gdLst/>
            <a:ahLst/>
            <a:cxnLst/>
            <a:rect l="l" t="t" r="r" b="b"/>
            <a:pathLst>
              <a:path w="2307912" h="934174">
                <a:moveTo>
                  <a:pt x="0" y="0"/>
                </a:moveTo>
                <a:lnTo>
                  <a:pt x="2307912" y="0"/>
                </a:lnTo>
                <a:lnTo>
                  <a:pt x="2307912" y="934174"/>
                </a:lnTo>
                <a:lnTo>
                  <a:pt x="0" y="9341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</a:blip>
            <a:stretch>
              <a:fillRect b="-21982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997651" y="1469032"/>
            <a:ext cx="5132407" cy="1909664"/>
          </a:xfrm>
          <a:custGeom>
            <a:avLst/>
            <a:gdLst/>
            <a:ahLst/>
            <a:cxnLst/>
            <a:rect l="l" t="t" r="r" b="b"/>
            <a:pathLst>
              <a:path w="5132407" h="1909664">
                <a:moveTo>
                  <a:pt x="0" y="0"/>
                </a:moveTo>
                <a:lnTo>
                  <a:pt x="5132408" y="0"/>
                </a:lnTo>
                <a:lnTo>
                  <a:pt x="5132408" y="1909664"/>
                </a:lnTo>
                <a:lnTo>
                  <a:pt x="0" y="19096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69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997651" y="3909775"/>
            <a:ext cx="5126462" cy="2937545"/>
          </a:xfrm>
          <a:custGeom>
            <a:avLst/>
            <a:gdLst/>
            <a:ahLst/>
            <a:cxnLst/>
            <a:rect l="l" t="t" r="r" b="b"/>
            <a:pathLst>
              <a:path w="5126462" h="2937545">
                <a:moveTo>
                  <a:pt x="0" y="0"/>
                </a:moveTo>
                <a:lnTo>
                  <a:pt x="5126462" y="0"/>
                </a:lnTo>
                <a:lnTo>
                  <a:pt x="5126462" y="2937544"/>
                </a:lnTo>
                <a:lnTo>
                  <a:pt x="0" y="29375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449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997651" y="7312436"/>
            <a:ext cx="5126462" cy="2663866"/>
          </a:xfrm>
          <a:custGeom>
            <a:avLst/>
            <a:gdLst/>
            <a:ahLst/>
            <a:cxnLst/>
            <a:rect l="l" t="t" r="r" b="b"/>
            <a:pathLst>
              <a:path w="5126462" h="2663866">
                <a:moveTo>
                  <a:pt x="0" y="0"/>
                </a:moveTo>
                <a:lnTo>
                  <a:pt x="5126462" y="0"/>
                </a:lnTo>
                <a:lnTo>
                  <a:pt x="5126462" y="2663866"/>
                </a:lnTo>
                <a:lnTo>
                  <a:pt x="0" y="26638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393" b="-48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-703461" y="471460"/>
            <a:ext cx="17833519" cy="1890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1"/>
              </a:lnSpc>
            </a:pPr>
            <a:r>
              <a:rPr lang="en-US" sz="5451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International Students and Scholars Office</a:t>
            </a:r>
          </a:p>
          <a:p>
            <a:pPr algn="ctr">
              <a:lnSpc>
                <a:spcPts val="7631"/>
              </a:lnSpc>
              <a:spcBef>
                <a:spcPct val="0"/>
              </a:spcBef>
            </a:pPr>
            <a:r>
              <a:rPr lang="en-US" sz="5451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ISSO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849151"/>
            <a:ext cx="9778940" cy="5795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64"/>
              </a:lnSpc>
            </a:pPr>
            <a:r>
              <a:rPr lang="en-US" sz="27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•1st International Office at the Faculty level since 1992 </a:t>
            </a:r>
          </a:p>
          <a:p>
            <a:pPr algn="l">
              <a:lnSpc>
                <a:spcPts val="3864"/>
              </a:lnSpc>
            </a:pPr>
            <a:r>
              <a:rPr lang="en-US" sz="27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Orientation, assistance, information  and guidance for international students and scholars</a:t>
            </a:r>
          </a:p>
          <a:p>
            <a:pPr algn="l">
              <a:lnSpc>
                <a:spcPts val="3864"/>
              </a:lnSpc>
            </a:pPr>
            <a:r>
              <a:rPr lang="en-US" sz="27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•Runs all activities related to inbound / outbound student&amp; staff exchange </a:t>
            </a:r>
          </a:p>
          <a:p>
            <a:pPr algn="l">
              <a:lnSpc>
                <a:spcPts val="3864"/>
              </a:lnSpc>
            </a:pPr>
            <a:r>
              <a:rPr lang="en-US" sz="27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•Organize International Week since 2007</a:t>
            </a:r>
          </a:p>
          <a:p>
            <a:pPr algn="l">
              <a:lnSpc>
                <a:spcPts val="3864"/>
              </a:lnSpc>
            </a:pPr>
            <a:r>
              <a:rPr lang="en-US" sz="27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•Manage and co- organize short term online programs &amp; activities for students like COIL, BIP and Global Entrepreneurship Week </a:t>
            </a:r>
          </a:p>
          <a:p>
            <a:pPr algn="l">
              <a:lnSpc>
                <a:spcPts val="3864"/>
              </a:lnSpc>
            </a:pPr>
            <a:r>
              <a:rPr lang="en-US" sz="27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•Online International Week &amp; summer/ winter school </a:t>
            </a:r>
          </a:p>
          <a:p>
            <a:pPr algn="l">
              <a:lnSpc>
                <a:spcPts val="3864"/>
              </a:lnSpc>
              <a:spcBef>
                <a:spcPct val="0"/>
              </a:spcBef>
            </a:pPr>
            <a:r>
              <a:rPr lang="en-US" sz="276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Deals &amp; follow the activities of the Faculty to improve the internationalization process of the Faculty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255158" y="6770469"/>
            <a:ext cx="4312872" cy="3346880"/>
          </a:xfrm>
          <a:custGeom>
            <a:avLst/>
            <a:gdLst/>
            <a:ahLst/>
            <a:cxnLst/>
            <a:rect l="l" t="t" r="r" b="b"/>
            <a:pathLst>
              <a:path w="4312872" h="3346880">
                <a:moveTo>
                  <a:pt x="0" y="0"/>
                </a:moveTo>
                <a:lnTo>
                  <a:pt x="4312873" y="0"/>
                </a:lnTo>
                <a:lnTo>
                  <a:pt x="4312873" y="3346880"/>
                </a:lnTo>
                <a:lnTo>
                  <a:pt x="0" y="33468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255158" y="3717592"/>
            <a:ext cx="4184166" cy="3584069"/>
          </a:xfrm>
          <a:custGeom>
            <a:avLst/>
            <a:gdLst/>
            <a:ahLst/>
            <a:cxnLst/>
            <a:rect l="l" t="t" r="r" b="b"/>
            <a:pathLst>
              <a:path w="4184166" h="3584069">
                <a:moveTo>
                  <a:pt x="0" y="0"/>
                </a:moveTo>
                <a:lnTo>
                  <a:pt x="4184167" y="0"/>
                </a:lnTo>
                <a:lnTo>
                  <a:pt x="4184167" y="3584069"/>
                </a:lnTo>
                <a:lnTo>
                  <a:pt x="0" y="35840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55158" y="436581"/>
            <a:ext cx="4004142" cy="3380806"/>
          </a:xfrm>
          <a:custGeom>
            <a:avLst/>
            <a:gdLst/>
            <a:ahLst/>
            <a:cxnLst/>
            <a:rect l="l" t="t" r="r" b="b"/>
            <a:pathLst>
              <a:path w="4004142" h="3380806">
                <a:moveTo>
                  <a:pt x="0" y="0"/>
                </a:moveTo>
                <a:lnTo>
                  <a:pt x="4004142" y="0"/>
                </a:lnTo>
                <a:lnTo>
                  <a:pt x="4004142" y="3380806"/>
                </a:lnTo>
                <a:lnTo>
                  <a:pt x="0" y="3380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516362"/>
            <a:ext cx="13560420" cy="91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3"/>
              </a:lnSpc>
              <a:spcBef>
                <a:spcPct val="0"/>
              </a:spcBef>
            </a:pPr>
            <a:r>
              <a:rPr lang="en-US" sz="5395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Some Facts &amp; Figures About ISS0 </a:t>
            </a:r>
          </a:p>
        </p:txBody>
      </p:sp>
      <p:pic>
        <p:nvPicPr>
          <p:cNvPr id="5" name="table">
            <a:extLst>
              <a:ext uri="{FF2B5EF4-FFF2-40B4-BE49-F238E27FC236}">
                <a16:creationId xmlns:a16="http://schemas.microsoft.com/office/drawing/2014/main" id="{929A84F0-D2BA-5E37-CDE9-42887335A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600" y="1794255"/>
            <a:ext cx="11166589" cy="797638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33900" y="-186751"/>
            <a:ext cx="18621900" cy="10664980"/>
          </a:xfrm>
          <a:custGeom>
            <a:avLst/>
            <a:gdLst/>
            <a:ahLst/>
            <a:cxnLst/>
            <a:rect l="l" t="t" r="r" b="b"/>
            <a:pathLst>
              <a:path w="18621900" h="10664980">
                <a:moveTo>
                  <a:pt x="0" y="0"/>
                </a:moveTo>
                <a:lnTo>
                  <a:pt x="18621900" y="0"/>
                </a:lnTo>
                <a:lnTo>
                  <a:pt x="18621900" y="10664980"/>
                </a:lnTo>
                <a:lnTo>
                  <a:pt x="0" y="10664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07" r="-90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9463" y="1028700"/>
            <a:ext cx="7589074" cy="7895005"/>
          </a:xfrm>
          <a:custGeom>
            <a:avLst/>
            <a:gdLst/>
            <a:ahLst/>
            <a:cxnLst/>
            <a:rect l="l" t="t" r="r" b="b"/>
            <a:pathLst>
              <a:path w="7589074" h="7895005">
                <a:moveTo>
                  <a:pt x="0" y="0"/>
                </a:moveTo>
                <a:lnTo>
                  <a:pt x="7589074" y="0"/>
                </a:lnTo>
                <a:lnTo>
                  <a:pt x="7589074" y="7895005"/>
                </a:lnTo>
                <a:lnTo>
                  <a:pt x="0" y="7895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582226" y="1647687"/>
            <a:ext cx="3658191" cy="2132039"/>
          </a:xfrm>
          <a:custGeom>
            <a:avLst/>
            <a:gdLst/>
            <a:ahLst/>
            <a:cxnLst/>
            <a:rect l="l" t="t" r="r" b="b"/>
            <a:pathLst>
              <a:path w="3658191" h="2132039">
                <a:moveTo>
                  <a:pt x="0" y="0"/>
                </a:moveTo>
                <a:lnTo>
                  <a:pt x="3658191" y="0"/>
                </a:lnTo>
                <a:lnTo>
                  <a:pt x="3658191" y="2132039"/>
                </a:lnTo>
                <a:lnTo>
                  <a:pt x="0" y="2132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28700" y="348642"/>
            <a:ext cx="8012801" cy="9938358"/>
          </a:xfrm>
          <a:custGeom>
            <a:avLst/>
            <a:gdLst/>
            <a:ahLst/>
            <a:cxnLst/>
            <a:rect l="l" t="t" r="r" b="b"/>
            <a:pathLst>
              <a:path w="8012801" h="9938358">
                <a:moveTo>
                  <a:pt x="0" y="0"/>
                </a:moveTo>
                <a:lnTo>
                  <a:pt x="8012801" y="0"/>
                </a:lnTo>
                <a:lnTo>
                  <a:pt x="8012801" y="9938358"/>
                </a:lnTo>
                <a:lnTo>
                  <a:pt x="0" y="99383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53862" y="4325549"/>
            <a:ext cx="7588938" cy="265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Address: İşletme Fakültesi,Tınaztepe Yerleşkesi 35390 - Buca / İZMİR 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E-mail: isletmeforeign@gmail.com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Phone: +90 232 381 8172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Fax: +90 232 453 50 62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9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257602"/>
            <a:ext cx="18288000" cy="6103620"/>
          </a:xfrm>
          <a:custGeom>
            <a:avLst/>
            <a:gdLst/>
            <a:ahLst/>
            <a:cxnLst/>
            <a:rect l="l" t="t" r="r" b="b"/>
            <a:pathLst>
              <a:path w="18288000" h="6103620">
                <a:moveTo>
                  <a:pt x="0" y="0"/>
                </a:moveTo>
                <a:lnTo>
                  <a:pt x="18288000" y="0"/>
                </a:lnTo>
                <a:lnTo>
                  <a:pt x="18288000" y="6103620"/>
                </a:lnTo>
                <a:lnTo>
                  <a:pt x="0" y="61036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79398" y="731844"/>
            <a:ext cx="9593865" cy="2155925"/>
          </a:xfrm>
          <a:custGeom>
            <a:avLst/>
            <a:gdLst/>
            <a:ahLst/>
            <a:cxnLst/>
            <a:rect l="l" t="t" r="r" b="b"/>
            <a:pathLst>
              <a:path w="9593865" h="2155925">
                <a:moveTo>
                  <a:pt x="0" y="0"/>
                </a:moveTo>
                <a:lnTo>
                  <a:pt x="9593864" y="0"/>
                </a:lnTo>
                <a:lnTo>
                  <a:pt x="9593864" y="2155925"/>
                </a:lnTo>
                <a:lnTo>
                  <a:pt x="0" y="21559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1049240" y="1414195"/>
            <a:ext cx="6837313" cy="705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b="1">
                <a:solidFill>
                  <a:srgbClr val="F1F1F1"/>
                </a:solidFill>
                <a:latin typeface="DM Sans Bold"/>
                <a:ea typeface="DM Sans Bold"/>
                <a:cs typeface="DM Sans Bold"/>
                <a:sym typeface="DM Sans Bold"/>
              </a:rPr>
              <a:t>“LEARN, THINK, PROGRESS”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21726" y="-190035"/>
            <a:ext cx="5666274" cy="2508285"/>
          </a:xfrm>
          <a:custGeom>
            <a:avLst/>
            <a:gdLst/>
            <a:ahLst/>
            <a:cxnLst/>
            <a:rect l="l" t="t" r="r" b="b"/>
            <a:pathLst>
              <a:path w="5666274" h="2508285">
                <a:moveTo>
                  <a:pt x="0" y="0"/>
                </a:moveTo>
                <a:lnTo>
                  <a:pt x="5666274" y="0"/>
                </a:lnTo>
                <a:lnTo>
                  <a:pt x="5666274" y="2508285"/>
                </a:lnTo>
                <a:lnTo>
                  <a:pt x="0" y="25082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70" b="-129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336710" y="7332236"/>
            <a:ext cx="4434918" cy="2954764"/>
          </a:xfrm>
          <a:custGeom>
            <a:avLst/>
            <a:gdLst/>
            <a:ahLst/>
            <a:cxnLst/>
            <a:rect l="l" t="t" r="r" b="b"/>
            <a:pathLst>
              <a:path w="4434918" h="2954764">
                <a:moveTo>
                  <a:pt x="0" y="0"/>
                </a:moveTo>
                <a:lnTo>
                  <a:pt x="4434919" y="0"/>
                </a:lnTo>
                <a:lnTo>
                  <a:pt x="4434919" y="2954764"/>
                </a:lnTo>
                <a:lnTo>
                  <a:pt x="0" y="2954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901792" y="7332236"/>
            <a:ext cx="4434918" cy="2954764"/>
          </a:xfrm>
          <a:custGeom>
            <a:avLst/>
            <a:gdLst/>
            <a:ahLst/>
            <a:cxnLst/>
            <a:rect l="l" t="t" r="r" b="b"/>
            <a:pathLst>
              <a:path w="4434918" h="2954764">
                <a:moveTo>
                  <a:pt x="0" y="0"/>
                </a:moveTo>
                <a:lnTo>
                  <a:pt x="4434918" y="0"/>
                </a:lnTo>
                <a:lnTo>
                  <a:pt x="4434918" y="2954764"/>
                </a:lnTo>
                <a:lnTo>
                  <a:pt x="0" y="29547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5771629" y="7332236"/>
            <a:ext cx="2516371" cy="3355162"/>
          </a:xfrm>
          <a:custGeom>
            <a:avLst/>
            <a:gdLst/>
            <a:ahLst/>
            <a:cxnLst/>
            <a:rect l="l" t="t" r="r" b="b"/>
            <a:pathLst>
              <a:path w="2516371" h="3355162">
                <a:moveTo>
                  <a:pt x="0" y="0"/>
                </a:moveTo>
                <a:lnTo>
                  <a:pt x="2516371" y="0"/>
                </a:lnTo>
                <a:lnTo>
                  <a:pt x="2516371" y="3355161"/>
                </a:lnTo>
                <a:lnTo>
                  <a:pt x="0" y="335516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857328" y="0"/>
            <a:ext cx="2806901" cy="2318250"/>
          </a:xfrm>
          <a:custGeom>
            <a:avLst/>
            <a:gdLst/>
            <a:ahLst/>
            <a:cxnLst/>
            <a:rect l="l" t="t" r="r" b="b"/>
            <a:pathLst>
              <a:path w="2806901" h="2318250">
                <a:moveTo>
                  <a:pt x="0" y="0"/>
                </a:moveTo>
                <a:lnTo>
                  <a:pt x="2806901" y="0"/>
                </a:lnTo>
                <a:lnTo>
                  <a:pt x="2806901" y="2318250"/>
                </a:lnTo>
                <a:lnTo>
                  <a:pt x="0" y="2318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730499" y="-875198"/>
            <a:ext cx="2757405" cy="8207434"/>
          </a:xfrm>
          <a:custGeom>
            <a:avLst/>
            <a:gdLst/>
            <a:ahLst/>
            <a:cxnLst/>
            <a:rect l="l" t="t" r="r" b="b"/>
            <a:pathLst>
              <a:path w="2757405" h="8207434">
                <a:moveTo>
                  <a:pt x="0" y="0"/>
                </a:moveTo>
                <a:lnTo>
                  <a:pt x="2757405" y="0"/>
                </a:lnTo>
                <a:lnTo>
                  <a:pt x="2757405" y="8207434"/>
                </a:lnTo>
                <a:lnTo>
                  <a:pt x="0" y="8207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9000"/>
            </a:blip>
            <a:stretch>
              <a:fillRect l="-37024" r="-635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641879" y="7332236"/>
            <a:ext cx="2259913" cy="3013217"/>
          </a:xfrm>
          <a:custGeom>
            <a:avLst/>
            <a:gdLst/>
            <a:ahLst/>
            <a:cxnLst/>
            <a:rect l="l" t="t" r="r" b="b"/>
            <a:pathLst>
              <a:path w="2259913" h="3013217">
                <a:moveTo>
                  <a:pt x="0" y="0"/>
                </a:moveTo>
                <a:lnTo>
                  <a:pt x="2259913" y="0"/>
                </a:lnTo>
                <a:lnTo>
                  <a:pt x="2259913" y="3013217"/>
                </a:lnTo>
                <a:lnTo>
                  <a:pt x="0" y="30132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026906" y="7332236"/>
            <a:ext cx="2614973" cy="3527168"/>
          </a:xfrm>
          <a:custGeom>
            <a:avLst/>
            <a:gdLst/>
            <a:ahLst/>
            <a:cxnLst/>
            <a:rect l="l" t="t" r="r" b="b"/>
            <a:pathLst>
              <a:path w="2614973" h="3527168">
                <a:moveTo>
                  <a:pt x="0" y="0"/>
                </a:moveTo>
                <a:lnTo>
                  <a:pt x="2614973" y="0"/>
                </a:lnTo>
                <a:lnTo>
                  <a:pt x="2614973" y="3527167"/>
                </a:lnTo>
                <a:lnTo>
                  <a:pt x="0" y="35271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867947" y="2614953"/>
            <a:ext cx="14502610" cy="4382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 historic trade hub that has connected civilizations for millennia</a:t>
            </a:r>
          </a:p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 multicultural city with a rich and diverse lifestyle</a:t>
            </a:r>
          </a:p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One of the oldest cities in the world, with a history spanning 8,500 years</a:t>
            </a:r>
          </a:p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Known as the "Cradle of Civilizations", home to ancient cultures and historical treasures</a:t>
            </a:r>
          </a:p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A center for education and innovation, hosting 9 universities (both public and private)</a:t>
            </a:r>
          </a:p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Surrounded by world-famous ancient cities like Ephesus, Pergamon, Teos, and Urla, offering a journey through history</a:t>
            </a:r>
          </a:p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Close to stunning Aegean coastal destinations, including Çeşme, Gümüldür, Kuşadası, and Urla, perfect for summer getaways</a:t>
            </a:r>
          </a:p>
          <a:p>
            <a:pPr marL="489825" lvl="1" indent="-244912" algn="l">
              <a:lnSpc>
                <a:spcPts val="3176"/>
              </a:lnSpc>
              <a:buFont typeface="Arial"/>
              <a:buChar char="•"/>
            </a:pPr>
            <a:r>
              <a:rPr lang="en-US" sz="226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Enjoys a Mediterranean climate, with mild winters and warm, sunny summers</a:t>
            </a:r>
          </a:p>
          <a:p>
            <a:pPr algn="l">
              <a:lnSpc>
                <a:spcPts val="3176"/>
              </a:lnSpc>
              <a:spcBef>
                <a:spcPct val="0"/>
              </a:spcBef>
            </a:pPr>
            <a:endParaRPr lang="en-US" sz="2268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0" y="7332236"/>
            <a:ext cx="2026906" cy="3527168"/>
          </a:xfrm>
          <a:custGeom>
            <a:avLst/>
            <a:gdLst/>
            <a:ahLst/>
            <a:cxnLst/>
            <a:rect l="l" t="t" r="r" b="b"/>
            <a:pathLst>
              <a:path w="2026906" h="3527168">
                <a:moveTo>
                  <a:pt x="0" y="0"/>
                </a:moveTo>
                <a:lnTo>
                  <a:pt x="2026906" y="0"/>
                </a:lnTo>
                <a:lnTo>
                  <a:pt x="2026906" y="3527167"/>
                </a:lnTo>
                <a:lnTo>
                  <a:pt x="0" y="3527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134" b="-11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771629" y="2318250"/>
            <a:ext cx="2630758" cy="5013985"/>
          </a:xfrm>
          <a:custGeom>
            <a:avLst/>
            <a:gdLst/>
            <a:ahLst/>
            <a:cxnLst/>
            <a:rect l="l" t="t" r="r" b="b"/>
            <a:pathLst>
              <a:path w="2630758" h="5013985">
                <a:moveTo>
                  <a:pt x="0" y="0"/>
                </a:moveTo>
                <a:lnTo>
                  <a:pt x="2630758" y="0"/>
                </a:lnTo>
                <a:lnTo>
                  <a:pt x="2630758" y="5013986"/>
                </a:lnTo>
                <a:lnTo>
                  <a:pt x="0" y="5013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777" r="-14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915875" y="183749"/>
            <a:ext cx="3711922" cy="1767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18"/>
              </a:lnSpc>
              <a:spcBef>
                <a:spcPct val="0"/>
              </a:spcBef>
            </a:pPr>
            <a:r>
              <a:rPr lang="en-US" sz="10298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IZMIR</a:t>
            </a:r>
            <a:r>
              <a:rPr lang="en-US" sz="10298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7227" y="-421824"/>
            <a:ext cx="9680124" cy="9680124"/>
          </a:xfrm>
          <a:custGeom>
            <a:avLst/>
            <a:gdLst/>
            <a:ahLst/>
            <a:cxnLst/>
            <a:rect l="l" t="t" r="r" b="b"/>
            <a:pathLst>
              <a:path w="9680124" h="9680124">
                <a:moveTo>
                  <a:pt x="0" y="0"/>
                </a:moveTo>
                <a:lnTo>
                  <a:pt x="9680124" y="0"/>
                </a:lnTo>
                <a:lnTo>
                  <a:pt x="9680124" y="9680124"/>
                </a:lnTo>
                <a:lnTo>
                  <a:pt x="0" y="96801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05576" y="2614783"/>
            <a:ext cx="11071442" cy="587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•University was founded in 1982 </a:t>
            </a:r>
          </a:p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It is a city university with 13 campuses </a:t>
            </a:r>
          </a:p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Presently has 18 Faculties, 6 Graduate Schools, 6 Vocational Schools , 4 Institutes , 62 Research Centers and Technopark</a:t>
            </a:r>
          </a:p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Student population is around 75000</a:t>
            </a:r>
          </a:p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Academic and Administrative Staff population is around 7000</a:t>
            </a:r>
          </a:p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Accredited University (Offers Blue Print for all graduates)</a:t>
            </a:r>
          </a:p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One of the pilot universities in internationalization</a:t>
            </a:r>
          </a:p>
          <a:p>
            <a:pPr algn="just">
              <a:lnSpc>
                <a:spcPts val="3871"/>
              </a:lnSpc>
            </a:pPr>
            <a:r>
              <a:rPr lang="en-US" sz="2765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 As of November 2024, the name of its University Campus; “Tınaztepe Campus” has been changed to “Dokuz Eylül University Central Campus”</a:t>
            </a:r>
          </a:p>
          <a:p>
            <a:pPr algn="just">
              <a:lnSpc>
                <a:spcPts val="3871"/>
              </a:lnSpc>
              <a:spcBef>
                <a:spcPct val="0"/>
              </a:spcBef>
            </a:pPr>
            <a:endParaRPr lang="en-US" sz="2765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905576" y="8288667"/>
            <a:ext cx="9817538" cy="1939267"/>
          </a:xfrm>
          <a:custGeom>
            <a:avLst/>
            <a:gdLst/>
            <a:ahLst/>
            <a:cxnLst/>
            <a:rect l="l" t="t" r="r" b="b"/>
            <a:pathLst>
              <a:path w="9817538" h="1939267">
                <a:moveTo>
                  <a:pt x="0" y="0"/>
                </a:moveTo>
                <a:lnTo>
                  <a:pt x="9817538" y="0"/>
                </a:lnTo>
                <a:lnTo>
                  <a:pt x="9817538" y="1939266"/>
                </a:lnTo>
                <a:lnTo>
                  <a:pt x="0" y="1939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05576" y="866775"/>
            <a:ext cx="8115300" cy="137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1"/>
              </a:lnSpc>
              <a:spcBef>
                <a:spcPct val="0"/>
              </a:spcBef>
            </a:pPr>
            <a:r>
              <a:rPr lang="en-US" sz="795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DEU AT GLANCE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22282" y="2449127"/>
            <a:ext cx="10093008" cy="7755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OUR VISION</a:t>
            </a:r>
          </a:p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To become one of the outstanding higher education institutions at the national and international level.</a:t>
            </a:r>
          </a:p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just">
              <a:lnSpc>
                <a:spcPts val="3779"/>
              </a:lnSpc>
            </a:pPr>
            <a:r>
              <a:rPr lang="en-US" sz="2699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OUR MISSION</a:t>
            </a:r>
          </a:p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To educate entrepreneurs and leaders who have an international perspective, can keep pace with contemporary needs, and have learned lifelong learning; conduct activities that support sustainable development goals, and quality research.</a:t>
            </a:r>
          </a:p>
          <a:p>
            <a:pPr algn="just">
              <a:lnSpc>
                <a:spcPts val="3359"/>
              </a:lnSpc>
            </a:pPr>
            <a:endParaRPr lang="en-US" sz="24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just">
              <a:lnSpc>
                <a:spcPts val="3779"/>
              </a:lnSpc>
            </a:pPr>
            <a:r>
              <a:rPr lang="en-US" sz="2699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OUR CORE VALUES (TUSEC)</a:t>
            </a:r>
          </a:p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Tolerance, Unity, Self-Confidence, Entrepreneurship, Creativity</a:t>
            </a:r>
          </a:p>
          <a:p>
            <a:pPr algn="just">
              <a:lnSpc>
                <a:spcPts val="3359"/>
              </a:lnSpc>
            </a:pPr>
            <a:endParaRPr lang="en-US" sz="24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just">
              <a:lnSpc>
                <a:spcPts val="3779"/>
              </a:lnSpc>
            </a:pPr>
            <a:r>
              <a:rPr lang="en-US" sz="2699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OUR MOTTO </a:t>
            </a:r>
          </a:p>
          <a:p>
            <a:pPr algn="just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“LEARN, THINK, PROGRESS”</a:t>
            </a:r>
          </a:p>
          <a:p>
            <a:pPr algn="just">
              <a:lnSpc>
                <a:spcPts val="3359"/>
              </a:lnSpc>
            </a:pPr>
            <a:endParaRPr lang="en-US" sz="24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just">
              <a:lnSpc>
                <a:spcPts val="3359"/>
              </a:lnSpc>
            </a:pPr>
            <a:endParaRPr lang="en-US" sz="24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2104580" y="7200900"/>
            <a:ext cx="6183420" cy="3086100"/>
            <a:chOff x="0" y="0"/>
            <a:chExt cx="8244560" cy="411480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244560" cy="4114800"/>
              <a:chOff x="0" y="0"/>
              <a:chExt cx="1628555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628555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1628555" h="812800">
                    <a:moveTo>
                      <a:pt x="0" y="0"/>
                    </a:moveTo>
                    <a:lnTo>
                      <a:pt x="1628555" y="0"/>
                    </a:lnTo>
                    <a:lnTo>
                      <a:pt x="1628555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28575"/>
                <a:ext cx="1628555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" name="Freeform 7"/>
            <p:cNvSpPr/>
            <p:nvPr/>
          </p:nvSpPr>
          <p:spPr>
            <a:xfrm>
              <a:off x="221718" y="419164"/>
              <a:ext cx="7801124" cy="3276472"/>
            </a:xfrm>
            <a:custGeom>
              <a:avLst/>
              <a:gdLst/>
              <a:ahLst/>
              <a:cxnLst/>
              <a:rect l="l" t="t" r="r" b="b"/>
              <a:pathLst>
                <a:path w="7801124" h="3276472">
                  <a:moveTo>
                    <a:pt x="0" y="0"/>
                  </a:moveTo>
                  <a:lnTo>
                    <a:pt x="7801124" y="0"/>
                  </a:lnTo>
                  <a:lnTo>
                    <a:pt x="7801124" y="3276472"/>
                  </a:lnTo>
                  <a:lnTo>
                    <a:pt x="0" y="32764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-193582" y="866775"/>
            <a:ext cx="13657185" cy="137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1"/>
              </a:lnSpc>
              <a:spcBef>
                <a:spcPct val="0"/>
              </a:spcBef>
            </a:pPr>
            <a:r>
              <a:rPr lang="en-US" sz="795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FACULTY OF BUSINESS</a:t>
            </a:r>
          </a:p>
        </p:txBody>
      </p:sp>
      <p:sp>
        <p:nvSpPr>
          <p:cNvPr id="9" name="Freeform 9"/>
          <p:cNvSpPr/>
          <p:nvPr/>
        </p:nvSpPr>
        <p:spPr>
          <a:xfrm>
            <a:off x="12104580" y="269017"/>
            <a:ext cx="6356958" cy="6356958"/>
          </a:xfrm>
          <a:custGeom>
            <a:avLst/>
            <a:gdLst/>
            <a:ahLst/>
            <a:cxnLst/>
            <a:rect l="l" t="t" r="r" b="b"/>
            <a:pathLst>
              <a:path w="6356958" h="6356958">
                <a:moveTo>
                  <a:pt x="0" y="0"/>
                </a:moveTo>
                <a:lnTo>
                  <a:pt x="6356958" y="0"/>
                </a:lnTo>
                <a:lnTo>
                  <a:pt x="635695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4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7548" y="866775"/>
            <a:ext cx="8949803" cy="137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1"/>
              </a:lnSpc>
              <a:spcBef>
                <a:spcPct val="0"/>
              </a:spcBef>
            </a:pPr>
            <a:r>
              <a:rPr lang="en-US" sz="795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DEPARTMENS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854844" y="2227241"/>
            <a:ext cx="9215735" cy="320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Department of Business Administration (1988)</a:t>
            </a:r>
          </a:p>
          <a:p>
            <a:pPr algn="just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Department of Economics (1992)</a:t>
            </a:r>
          </a:p>
          <a:p>
            <a:pPr algn="just">
              <a:lnSpc>
                <a:spcPts val="3779"/>
              </a:lnSpc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Department of International Relations (1992)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Department of Tourism Management (1994)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Department of International Trade and Business (2009)</a:t>
            </a:r>
          </a:p>
          <a:p>
            <a:pPr algn="just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854844" y="5701644"/>
            <a:ext cx="8630245" cy="426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  <a:spcBef>
                <a:spcPct val="0"/>
              </a:spcBef>
            </a:pPr>
            <a:endParaRPr/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English medium instruction (1988)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Foreign Language Education at the University (1989)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Student Club (BAClub) (1989)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Double Degree Program (1992)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Career Days (1992 )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Faculty International Office (1992) 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Gender Equality Course in the curriculum (2016) </a:t>
            </a:r>
          </a:p>
          <a:p>
            <a:pPr algn="just">
              <a:lnSpc>
                <a:spcPts val="3779"/>
              </a:lnSpc>
              <a:spcBef>
                <a:spcPct val="0"/>
              </a:spcBef>
            </a:pPr>
            <a:endParaRPr lang="en-US" sz="2699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-2792423"/>
            <a:ext cx="18288000" cy="13746657"/>
          </a:xfrm>
          <a:custGeom>
            <a:avLst/>
            <a:gdLst/>
            <a:ahLst/>
            <a:cxnLst/>
            <a:rect l="l" t="t" r="r" b="b"/>
            <a:pathLst>
              <a:path w="18288000" h="13746657">
                <a:moveTo>
                  <a:pt x="0" y="0"/>
                </a:moveTo>
                <a:lnTo>
                  <a:pt x="18288000" y="0"/>
                </a:lnTo>
                <a:lnTo>
                  <a:pt x="18288000" y="13746657"/>
                </a:lnTo>
                <a:lnTo>
                  <a:pt x="0" y="1374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8234" t="-2123" r="-182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561987" y="5400971"/>
            <a:ext cx="8949803" cy="629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Firsts of Faculty of Business </a:t>
            </a:r>
          </a:p>
        </p:txBody>
      </p:sp>
      <p:sp>
        <p:nvSpPr>
          <p:cNvPr id="7" name="Freeform 7"/>
          <p:cNvSpPr/>
          <p:nvPr/>
        </p:nvSpPr>
        <p:spPr>
          <a:xfrm>
            <a:off x="12509872" y="7283522"/>
            <a:ext cx="6082994" cy="3003478"/>
          </a:xfrm>
          <a:custGeom>
            <a:avLst/>
            <a:gdLst/>
            <a:ahLst/>
            <a:cxnLst/>
            <a:rect l="l" t="t" r="r" b="b"/>
            <a:pathLst>
              <a:path w="6082994" h="3003478">
                <a:moveTo>
                  <a:pt x="0" y="0"/>
                </a:moveTo>
                <a:lnTo>
                  <a:pt x="6082994" y="0"/>
                </a:lnTo>
                <a:lnTo>
                  <a:pt x="6082994" y="3003478"/>
                </a:lnTo>
                <a:lnTo>
                  <a:pt x="0" y="30034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960909"/>
            <a:ext cx="18288000" cy="5242113"/>
            <a:chOff x="0" y="0"/>
            <a:chExt cx="4816593" cy="1380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380639"/>
            </a:xfrm>
            <a:custGeom>
              <a:avLst/>
              <a:gdLst/>
              <a:ahLst/>
              <a:cxnLst/>
              <a:rect l="l" t="t" r="r" b="b"/>
              <a:pathLst>
                <a:path w="4816592" h="1380639">
                  <a:moveTo>
                    <a:pt x="0" y="0"/>
                  </a:moveTo>
                  <a:lnTo>
                    <a:pt x="4816592" y="0"/>
                  </a:lnTo>
                  <a:lnTo>
                    <a:pt x="4816592" y="1380639"/>
                  </a:lnTo>
                  <a:lnTo>
                    <a:pt x="0" y="13806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4816593" cy="1409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2960909"/>
            <a:ext cx="18288000" cy="5242113"/>
          </a:xfrm>
          <a:custGeom>
            <a:avLst/>
            <a:gdLst/>
            <a:ahLst/>
            <a:cxnLst/>
            <a:rect l="l" t="t" r="r" b="b"/>
            <a:pathLst>
              <a:path w="18288000" h="5242113">
                <a:moveTo>
                  <a:pt x="0" y="0"/>
                </a:moveTo>
                <a:lnTo>
                  <a:pt x="18288000" y="0"/>
                </a:lnTo>
                <a:lnTo>
                  <a:pt x="18288000" y="5242113"/>
                </a:lnTo>
                <a:lnTo>
                  <a:pt x="0" y="52421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571" b="-97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0" y="4069332"/>
            <a:ext cx="1855210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901232" y="1182707"/>
            <a:ext cx="6485536" cy="137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1"/>
              </a:lnSpc>
              <a:spcBef>
                <a:spcPct val="0"/>
              </a:spcBef>
            </a:pPr>
            <a:r>
              <a:rPr lang="en-US" sz="795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PROGRAMS </a:t>
            </a:r>
          </a:p>
        </p:txBody>
      </p:sp>
      <p:sp>
        <p:nvSpPr>
          <p:cNvPr id="8" name="Freeform 8"/>
          <p:cNvSpPr/>
          <p:nvPr/>
        </p:nvSpPr>
        <p:spPr>
          <a:xfrm>
            <a:off x="11786498" y="0"/>
            <a:ext cx="3339811" cy="3339811"/>
          </a:xfrm>
          <a:custGeom>
            <a:avLst/>
            <a:gdLst/>
            <a:ahLst/>
            <a:cxnLst/>
            <a:rect l="l" t="t" r="r" b="b"/>
            <a:pathLst>
              <a:path w="3339811" h="3339811">
                <a:moveTo>
                  <a:pt x="0" y="0"/>
                </a:moveTo>
                <a:lnTo>
                  <a:pt x="3339811" y="0"/>
                </a:lnTo>
                <a:lnTo>
                  <a:pt x="3339811" y="3339811"/>
                </a:lnTo>
                <a:lnTo>
                  <a:pt x="0" y="33398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288064" y="363321"/>
            <a:ext cx="2613168" cy="2613168"/>
          </a:xfrm>
          <a:custGeom>
            <a:avLst/>
            <a:gdLst/>
            <a:ahLst/>
            <a:cxnLst/>
            <a:rect l="l" t="t" r="r" b="b"/>
            <a:pathLst>
              <a:path w="2613168" h="2613168">
                <a:moveTo>
                  <a:pt x="0" y="0"/>
                </a:moveTo>
                <a:lnTo>
                  <a:pt x="2613168" y="0"/>
                </a:lnTo>
                <a:lnTo>
                  <a:pt x="2613168" y="2613168"/>
                </a:lnTo>
                <a:lnTo>
                  <a:pt x="0" y="26131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792423"/>
            <a:ext cx="18288000" cy="13746657"/>
          </a:xfrm>
          <a:custGeom>
            <a:avLst/>
            <a:gdLst/>
            <a:ahLst/>
            <a:cxnLst/>
            <a:rect l="l" t="t" r="r" b="b"/>
            <a:pathLst>
              <a:path w="18288000" h="13746657">
                <a:moveTo>
                  <a:pt x="0" y="0"/>
                </a:moveTo>
                <a:lnTo>
                  <a:pt x="18288000" y="0"/>
                </a:lnTo>
                <a:lnTo>
                  <a:pt x="18288000" y="13746657"/>
                </a:lnTo>
                <a:lnTo>
                  <a:pt x="0" y="1374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8234" t="-2123" r="-182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895513" y="2965862"/>
            <a:ext cx="5363787" cy="5385800"/>
          </a:xfrm>
          <a:custGeom>
            <a:avLst/>
            <a:gdLst/>
            <a:ahLst/>
            <a:cxnLst/>
            <a:rect l="l" t="t" r="r" b="b"/>
            <a:pathLst>
              <a:path w="5363787" h="5385800">
                <a:moveTo>
                  <a:pt x="0" y="0"/>
                </a:moveTo>
                <a:lnTo>
                  <a:pt x="5363787" y="0"/>
                </a:lnTo>
                <a:lnTo>
                  <a:pt x="5363787" y="5385800"/>
                </a:lnTo>
                <a:lnTo>
                  <a:pt x="0" y="53858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94" y="866775"/>
            <a:ext cx="17258806" cy="137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1"/>
              </a:lnSpc>
              <a:spcBef>
                <a:spcPct val="0"/>
              </a:spcBef>
            </a:pPr>
            <a:r>
              <a:rPr lang="en-US" sz="795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Faculty of Business at Glance 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13038" y="2611755"/>
            <a:ext cx="9448328" cy="6646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•App. 20% of the academic staff obtained their Phd. &amp; master degrees from leading universities in North America, Asia – Pasific or Europe</a:t>
            </a:r>
          </a:p>
          <a:p>
            <a:pPr algn="l">
              <a:lnSpc>
                <a:spcPts val="3780"/>
              </a:lnSpc>
            </a:pPr>
            <a:endParaRPr lang="en-US" sz="27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•More than 20 ongoing research projects from Horizon, COST, European Science Foundation, Erasmus+ and Scientific &amp; Technological Research Council of Turkiye</a:t>
            </a:r>
          </a:p>
          <a:p>
            <a:pPr algn="l">
              <a:lnSpc>
                <a:spcPts val="3780"/>
              </a:lnSpc>
            </a:pPr>
            <a:endParaRPr lang="en-US" sz="27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•Student Population is app 2700 and 20% is international degree seeking students </a:t>
            </a:r>
          </a:p>
          <a:p>
            <a:pPr algn="l">
              <a:lnSpc>
                <a:spcPts val="3780"/>
              </a:lnSpc>
            </a:pPr>
            <a:endParaRPr lang="en-US" sz="27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  <a:p>
            <a:pPr algn="l">
              <a:lnSpc>
                <a:spcPts val="3780"/>
              </a:lnSpc>
            </a:pPr>
            <a:r>
              <a:rPr lang="en-US" sz="27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•Academic Staff population is approx. 90 including research assistants</a:t>
            </a:r>
          </a:p>
          <a:p>
            <a:pPr algn="ctr">
              <a:lnSpc>
                <a:spcPts val="3780"/>
              </a:lnSpc>
              <a:spcBef>
                <a:spcPct val="0"/>
              </a:spcBef>
            </a:pPr>
            <a:endParaRPr lang="en-US" sz="27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CC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583357"/>
            <a:ext cx="18288000" cy="13746657"/>
          </a:xfrm>
          <a:custGeom>
            <a:avLst/>
            <a:gdLst/>
            <a:ahLst/>
            <a:cxnLst/>
            <a:rect l="l" t="t" r="r" b="b"/>
            <a:pathLst>
              <a:path w="18288000" h="13746657">
                <a:moveTo>
                  <a:pt x="0" y="0"/>
                </a:moveTo>
                <a:lnTo>
                  <a:pt x="18288000" y="0"/>
                </a:lnTo>
                <a:lnTo>
                  <a:pt x="18288000" y="13746657"/>
                </a:lnTo>
                <a:lnTo>
                  <a:pt x="0" y="13746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l="-18234" t="-2123" r="-182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60944" y="1783080"/>
            <a:ext cx="4998356" cy="2129625"/>
          </a:xfrm>
          <a:custGeom>
            <a:avLst/>
            <a:gdLst/>
            <a:ahLst/>
            <a:cxnLst/>
            <a:rect l="l" t="t" r="r" b="b"/>
            <a:pathLst>
              <a:path w="4998356" h="2129625">
                <a:moveTo>
                  <a:pt x="0" y="0"/>
                </a:moveTo>
                <a:lnTo>
                  <a:pt x="4998356" y="0"/>
                </a:lnTo>
                <a:lnTo>
                  <a:pt x="4998356" y="2129626"/>
                </a:lnTo>
                <a:lnTo>
                  <a:pt x="0" y="21296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424827" y="4289971"/>
            <a:ext cx="2463582" cy="3041923"/>
          </a:xfrm>
          <a:custGeom>
            <a:avLst/>
            <a:gdLst/>
            <a:ahLst/>
            <a:cxnLst/>
            <a:rect l="l" t="t" r="r" b="b"/>
            <a:pathLst>
              <a:path w="2463582" h="3041923">
                <a:moveTo>
                  <a:pt x="0" y="0"/>
                </a:moveTo>
                <a:lnTo>
                  <a:pt x="2463582" y="0"/>
                </a:lnTo>
                <a:lnTo>
                  <a:pt x="2463582" y="3041924"/>
                </a:lnTo>
                <a:lnTo>
                  <a:pt x="0" y="30419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1751013" y="4289971"/>
            <a:ext cx="3049218" cy="3041923"/>
          </a:xfrm>
          <a:custGeom>
            <a:avLst/>
            <a:gdLst/>
            <a:ahLst/>
            <a:cxnLst/>
            <a:rect l="l" t="t" r="r" b="b"/>
            <a:pathLst>
              <a:path w="3049218" h="3041923">
                <a:moveTo>
                  <a:pt x="0" y="0"/>
                </a:moveTo>
                <a:lnTo>
                  <a:pt x="3049218" y="0"/>
                </a:lnTo>
                <a:lnTo>
                  <a:pt x="3049218" y="3041924"/>
                </a:lnTo>
                <a:lnTo>
                  <a:pt x="0" y="30419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751013" y="7785293"/>
            <a:ext cx="6031075" cy="2146398"/>
          </a:xfrm>
          <a:custGeom>
            <a:avLst/>
            <a:gdLst/>
            <a:ahLst/>
            <a:cxnLst/>
            <a:rect l="l" t="t" r="r" b="b"/>
            <a:pathLst>
              <a:path w="6031075" h="2146398">
                <a:moveTo>
                  <a:pt x="0" y="0"/>
                </a:moveTo>
                <a:lnTo>
                  <a:pt x="6031075" y="0"/>
                </a:lnTo>
                <a:lnTo>
                  <a:pt x="6031075" y="2146397"/>
                </a:lnTo>
                <a:lnTo>
                  <a:pt x="0" y="21463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725930"/>
            <a:ext cx="9448328" cy="7880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•AACSB accreditation in progress since 2018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•NIBS Accredited in 2023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•ACC and FIN coded courses accredited by ACCA 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•Finance major is affiliated under CFA university affiliation program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•Minors / Concentration opportunities 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•Interdisciplinary Course Options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•Double Majors 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•Double Degrees with SUNY – Albany Campus since 2017 in Business, Economics and International Relations 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•International Week since 2007 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•Faculty based Alumni Office organizes "Welcome Home" , ‘’Career Meet Up’’ and ‘’IFNetworkingNightout’’ 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•Continuous relations with the business world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•Career Kitchen and Tourism Summit organized by student clubs</a:t>
            </a:r>
          </a:p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•Orange Week</a:t>
            </a:r>
          </a:p>
          <a:p>
            <a:pPr algn="ctr">
              <a:lnSpc>
                <a:spcPts val="3500"/>
              </a:lnSpc>
              <a:spcBef>
                <a:spcPct val="0"/>
              </a:spcBef>
            </a:pPr>
            <a:endParaRPr lang="en-US" sz="2500" b="1">
              <a:solidFill>
                <a:srgbClr val="000000"/>
              </a:solidFill>
              <a:latin typeface="DM Sans Bold"/>
              <a:ea typeface="DM Sans Bold"/>
              <a:cs typeface="DM Sans Bold"/>
              <a:sym typeface="DM Sans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221152" y="261804"/>
            <a:ext cx="17258806" cy="1371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1"/>
              </a:lnSpc>
              <a:spcBef>
                <a:spcPct val="0"/>
              </a:spcBef>
            </a:pPr>
            <a:r>
              <a:rPr lang="en-US" sz="7950" b="1">
                <a:solidFill>
                  <a:srgbClr val="260C54"/>
                </a:solidFill>
                <a:latin typeface="DM Sans Bold"/>
                <a:ea typeface="DM Sans Bold"/>
                <a:cs typeface="DM Sans Bold"/>
                <a:sym typeface="DM Sans Bold"/>
              </a:rPr>
              <a:t>Faculty of Business at Glance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897</Words>
  <Application>Microsoft Office PowerPoint</Application>
  <PresentationFormat>Custom</PresentationFormat>
  <Paragraphs>113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DM Sans Bold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DOKUZ EYLUL UNIVERSITY</dc:title>
  <cp:lastModifiedBy>Zeynep Esra Yolcu</cp:lastModifiedBy>
  <cp:revision>3</cp:revision>
  <dcterms:created xsi:type="dcterms:W3CDTF">2006-08-16T00:00:00Z</dcterms:created>
  <dcterms:modified xsi:type="dcterms:W3CDTF">2025-05-20T13:45:24Z</dcterms:modified>
  <dc:identifier>DAGiDfH56eY</dc:identifier>
</cp:coreProperties>
</file>