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8" r:id="rId3"/>
    <p:sldId id="290" r:id="rId4"/>
    <p:sldId id="272" r:id="rId5"/>
    <p:sldId id="305" r:id="rId6"/>
    <p:sldId id="301" r:id="rId7"/>
    <p:sldId id="292" r:id="rId8"/>
    <p:sldId id="306" r:id="rId9"/>
    <p:sldId id="307" r:id="rId10"/>
    <p:sldId id="308" r:id="rId11"/>
    <p:sldId id="285" r:id="rId12"/>
    <p:sldId id="284" r:id="rId13"/>
  </p:sldIdLst>
  <p:sldSz cx="9144000" cy="6858000" type="screen4x3"/>
  <p:notesSz cx="7010400" cy="92964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000"/>
    <a:srgbClr val="5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89037" autoAdjust="0"/>
  </p:normalViewPr>
  <p:slideViewPr>
    <p:cSldViewPr>
      <p:cViewPr varScale="1">
        <p:scale>
          <a:sx n="103" d="100"/>
          <a:sy n="103" d="100"/>
        </p:scale>
        <p:origin x="188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46" cy="46504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02" y="0"/>
            <a:ext cx="3038445" cy="46504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FB903-E627-4C5C-81C6-E55B29E96A77}" type="datetimeFigureOut">
              <a:rPr lang="tr-TR" smtClean="0"/>
              <a:pPr/>
              <a:t>28.07.2026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860"/>
            <a:ext cx="3038446" cy="46504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02" y="8829860"/>
            <a:ext cx="3038445" cy="46504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F0892D-EC8F-49D5-856C-36870A3EA5D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03194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46" cy="46504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970302" y="0"/>
            <a:ext cx="3038445" cy="46504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E1D77D-4E88-44B7-9EA8-F68D0ED3D34F}" type="datetimeFigureOut">
              <a:rPr lang="tr-TR" smtClean="0"/>
              <a:pPr/>
              <a:t>28.07.2026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79513" y="696913"/>
            <a:ext cx="4651375" cy="34877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700545" y="4415679"/>
            <a:ext cx="5609311" cy="41839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1" y="8829860"/>
            <a:ext cx="3038446" cy="46504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970302" y="8829860"/>
            <a:ext cx="3038445" cy="46504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0DCD1A-F77B-48A1-982E-25A054AC2FA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2436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0DCD1A-F77B-48A1-982E-25A054AC2FA7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27019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0DCD1A-F77B-48A1-982E-25A054AC2FA7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4063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0DCD1A-F77B-48A1-982E-25A054AC2FA7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75022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0DCD1A-F77B-48A1-982E-25A054AC2FA7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9662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8CB18-B87D-4C65-9593-233CA107E0EE}" type="datetimeFigureOut">
              <a:rPr lang="tr-TR" smtClean="0"/>
              <a:pPr/>
              <a:t>28.07.2026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9B72C-4E5A-4D93-9302-30CBFA98339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8CB18-B87D-4C65-9593-233CA107E0EE}" type="datetimeFigureOut">
              <a:rPr lang="tr-TR" smtClean="0"/>
              <a:pPr/>
              <a:t>28.07.2026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9B72C-4E5A-4D93-9302-30CBFA98339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8CB18-B87D-4C65-9593-233CA107E0EE}" type="datetimeFigureOut">
              <a:rPr lang="tr-TR" smtClean="0"/>
              <a:pPr/>
              <a:t>28.07.2026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9B72C-4E5A-4D93-9302-30CBFA98339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8CB18-B87D-4C65-9593-233CA107E0EE}" type="datetimeFigureOut">
              <a:rPr lang="tr-TR" smtClean="0"/>
              <a:pPr/>
              <a:t>28.07.2026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9B72C-4E5A-4D93-9302-30CBFA98339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8CB18-B87D-4C65-9593-233CA107E0EE}" type="datetimeFigureOut">
              <a:rPr lang="tr-TR" smtClean="0"/>
              <a:pPr/>
              <a:t>28.07.2026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9B72C-4E5A-4D93-9302-30CBFA98339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8CB18-B87D-4C65-9593-233CA107E0EE}" type="datetimeFigureOut">
              <a:rPr lang="tr-TR" smtClean="0"/>
              <a:pPr/>
              <a:t>28.07.2026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9B72C-4E5A-4D93-9302-30CBFA98339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8CB18-B87D-4C65-9593-233CA107E0EE}" type="datetimeFigureOut">
              <a:rPr lang="tr-TR" smtClean="0"/>
              <a:pPr/>
              <a:t>28.07.2026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9B72C-4E5A-4D93-9302-30CBFA98339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8CB18-B87D-4C65-9593-233CA107E0EE}" type="datetimeFigureOut">
              <a:rPr lang="tr-TR" smtClean="0"/>
              <a:pPr/>
              <a:t>28.07.2026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9B72C-4E5A-4D93-9302-30CBFA98339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8CB18-B87D-4C65-9593-233CA107E0EE}" type="datetimeFigureOut">
              <a:rPr lang="tr-TR" smtClean="0"/>
              <a:pPr/>
              <a:t>28.07.2026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9B72C-4E5A-4D93-9302-30CBFA98339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8CB18-B87D-4C65-9593-233CA107E0EE}" type="datetimeFigureOut">
              <a:rPr lang="tr-TR" smtClean="0"/>
              <a:pPr/>
              <a:t>28.07.2026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9B72C-4E5A-4D93-9302-30CBFA98339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8CB18-B87D-4C65-9593-233CA107E0EE}" type="datetimeFigureOut">
              <a:rPr lang="tr-TR" smtClean="0"/>
              <a:pPr/>
              <a:t>28.07.2026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0D9B72C-4E5A-4D93-9302-30CBFA98339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A58CB18-B87D-4C65-9593-233CA107E0EE}" type="datetimeFigureOut">
              <a:rPr lang="tr-TR" smtClean="0"/>
              <a:pPr/>
              <a:t>28.07.2026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0D9B72C-4E5A-4D93-9302-30CBFA98339D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in/kleijkers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linkedin.com/in/lars-kortenschijl-3031761aa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792" y="5229200"/>
            <a:ext cx="7851648" cy="1139552"/>
          </a:xfrm>
        </p:spPr>
        <p:txBody>
          <a:bodyPr/>
          <a:lstStyle/>
          <a:p>
            <a:pPr algn="l"/>
            <a:r>
              <a:rPr lang="tr-TR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     11-13 May 2022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633" y="1268760"/>
            <a:ext cx="7675831" cy="388843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20" y="0"/>
            <a:ext cx="9144000" cy="141277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/>
            <a:r>
              <a:rPr lang="tr-T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Lecturer Ralf Kleijkers &amp; Lecturer Lars Kortenschijl</a:t>
            </a:r>
            <a:br>
              <a:rPr lang="tr-TR" sz="1800" dirty="0"/>
            </a:br>
            <a:r>
              <a:rPr lang="tr-TR" sz="1800" b="1" dirty="0"/>
              <a:t>Saxion School of Commerce and Entrepreneurship ,Netherlands </a:t>
            </a:r>
            <a:br>
              <a:rPr lang="tr-TR" sz="1800" b="1" dirty="0"/>
            </a:br>
            <a:r>
              <a:rPr lang="tr-TR" sz="1800" b="1" dirty="0"/>
              <a:t>Managing Digital Transformation ( an overview)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20" y="1628800"/>
            <a:ext cx="9135480" cy="518457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tr-TR" sz="3400" b="1" u="sng" dirty="0">
                <a:solidFill>
                  <a:srgbClr val="C00000"/>
                </a:solidFill>
              </a:rPr>
              <a:t>Course Objective: </a:t>
            </a:r>
          </a:p>
          <a:p>
            <a:pPr>
              <a:buNone/>
            </a:pPr>
            <a:r>
              <a:rPr lang="en-GB" sz="3400" b="1" dirty="0"/>
              <a:t>The course will be designed for students with a high interest in entrepreneurship </a:t>
            </a:r>
            <a:endParaRPr lang="tr-TR" sz="3400" b="1" dirty="0"/>
          </a:p>
          <a:p>
            <a:pPr>
              <a:buNone/>
            </a:pPr>
            <a:r>
              <a:rPr lang="en-GB" sz="3400" b="1" dirty="0"/>
              <a:t>and management. The course will address the core elements of the Digital Transformation</a:t>
            </a:r>
            <a:endParaRPr lang="tr-TR" sz="3400" b="1" dirty="0"/>
          </a:p>
          <a:p>
            <a:pPr>
              <a:buNone/>
            </a:pPr>
            <a:r>
              <a:rPr lang="en-GB" sz="3400" b="1" dirty="0"/>
              <a:t>Model. The main objective of the course is to make future digital leaders aware of the</a:t>
            </a:r>
            <a:r>
              <a:rPr lang="tr-TR" sz="3400" b="1" dirty="0"/>
              <a:t> </a:t>
            </a:r>
            <a:r>
              <a:rPr lang="en-GB" sz="3400" b="1" dirty="0"/>
              <a:t>elements</a:t>
            </a:r>
            <a:r>
              <a:rPr lang="tr-TR" sz="3400" b="1" dirty="0"/>
              <a:t> </a:t>
            </a:r>
            <a:r>
              <a:rPr lang="en-GB" sz="3400" b="1" dirty="0"/>
              <a:t>that enable  and threat successful digital transformations.</a:t>
            </a:r>
            <a:endParaRPr lang="tr-TR" sz="3400" b="1" dirty="0"/>
          </a:p>
          <a:p>
            <a:pPr>
              <a:buNone/>
            </a:pPr>
            <a:endParaRPr lang="tr-TR" sz="3400" b="1" dirty="0"/>
          </a:p>
          <a:p>
            <a:pPr>
              <a:buNone/>
            </a:pPr>
            <a:r>
              <a:rPr lang="tr-TR" sz="3400" b="1" u="sng" dirty="0">
                <a:solidFill>
                  <a:srgbClr val="C00000"/>
                </a:solidFill>
              </a:rPr>
              <a:t>Learning Outcomes:</a:t>
            </a:r>
          </a:p>
          <a:p>
            <a:pPr lvl="0"/>
            <a:r>
              <a:rPr lang="en-US" sz="3400" b="1" dirty="0"/>
              <a:t>Understand the critical components of digital transformation</a:t>
            </a:r>
          </a:p>
          <a:p>
            <a:pPr lvl="0"/>
            <a:r>
              <a:rPr lang="en-US" sz="3400" b="1" dirty="0"/>
              <a:t>Understand the technologies drivers of data driven organizations</a:t>
            </a:r>
          </a:p>
          <a:p>
            <a:pPr lvl="0" fontAlgn="base"/>
            <a:r>
              <a:rPr lang="en-GB" sz="3400" b="1" dirty="0"/>
              <a:t>Recognize and identify the key technologies and trends that drive data. Learners will be able to assess the impact of these technologies and trends.  </a:t>
            </a:r>
            <a:endParaRPr lang="en-US" sz="3400" b="1" dirty="0"/>
          </a:p>
          <a:p>
            <a:pPr lvl="0" fontAlgn="base"/>
            <a:r>
              <a:rPr lang="en-GB" sz="3400" b="1" dirty="0"/>
              <a:t>Understand how to create business value triggered by improved data-driven decision making. </a:t>
            </a:r>
            <a:endParaRPr lang="en-US" sz="3400" b="1" dirty="0"/>
          </a:p>
          <a:p>
            <a:pPr lvl="0" fontAlgn="base"/>
            <a:r>
              <a:rPr lang="en-GB" sz="3400" b="1" dirty="0"/>
              <a:t>Understand the foundations of ethics, digital and automated decision making. </a:t>
            </a:r>
            <a:endParaRPr lang="en-US" sz="3400" b="1" dirty="0"/>
          </a:p>
          <a:p>
            <a:r>
              <a:rPr lang="en-GB" sz="3400" b="1" dirty="0"/>
              <a:t>Understand and assess the risks related to applicable ethical principles (like transparency, responsibility, competence, trust and empathy) and guidelines. </a:t>
            </a:r>
            <a:endParaRPr lang="tr-TR" sz="3400" b="1" u="sng" dirty="0">
              <a:solidFill>
                <a:srgbClr val="C00000"/>
              </a:solidFill>
            </a:endParaRPr>
          </a:p>
          <a:p>
            <a:pPr>
              <a:buNone/>
            </a:pPr>
            <a:endParaRPr lang="tr-TR" sz="3400" b="1" dirty="0"/>
          </a:p>
          <a:p>
            <a:pPr marL="0" indent="0">
              <a:buNone/>
            </a:pPr>
            <a:r>
              <a:rPr lang="en-GB" sz="3400" u="sng" dirty="0">
                <a:hlinkClick r:id="rId3"/>
              </a:rPr>
              <a:t>https://www.linkedin.com/in/kleijkers/</a:t>
            </a:r>
            <a:endParaRPr lang="en-US" sz="3400" dirty="0"/>
          </a:p>
          <a:p>
            <a:pPr marL="0" indent="0">
              <a:buNone/>
            </a:pPr>
            <a:r>
              <a:rPr lang="en-GB" sz="3400" u="sng" dirty="0">
                <a:hlinkClick r:id="rId4"/>
              </a:rPr>
              <a:t>https://www.linkedin.com/in/lars-kortenschijl-3031761aa/</a:t>
            </a:r>
            <a:endParaRPr lang="en-US" sz="3400" dirty="0"/>
          </a:p>
          <a:p>
            <a:pPr>
              <a:buNone/>
            </a:pPr>
            <a:endParaRPr lang="tr-TR" sz="2900" b="1" dirty="0">
              <a:solidFill>
                <a:schemeClr val="tx2"/>
              </a:solidFill>
            </a:endParaRPr>
          </a:p>
          <a:p>
            <a:pPr>
              <a:buNone/>
            </a:pPr>
            <a:r>
              <a:rPr lang="tr-TR" sz="3400" b="1" dirty="0">
                <a:solidFill>
                  <a:schemeClr val="tx2"/>
                </a:solidFill>
              </a:rPr>
              <a:t> 	 3rd &amp; 4th year and graduate students </a:t>
            </a:r>
          </a:p>
          <a:p>
            <a:pPr>
              <a:buNone/>
            </a:pPr>
            <a:endParaRPr lang="tr-TR" sz="3400" dirty="0"/>
          </a:p>
          <a:p>
            <a:endParaRPr lang="tr-TR" b="1" u="sng" dirty="0">
              <a:solidFill>
                <a:srgbClr val="C00000"/>
              </a:solidFill>
            </a:endParaRPr>
          </a:p>
          <a:p>
            <a:endParaRPr lang="tr-TR" b="1" u="sng" dirty="0">
              <a:solidFill>
                <a:srgbClr val="C00000"/>
              </a:solidFill>
            </a:endParaRPr>
          </a:p>
          <a:p>
            <a:endParaRPr lang="tr-TR" b="1" u="sng" dirty="0">
              <a:solidFill>
                <a:srgbClr val="C00000"/>
              </a:solidFill>
            </a:endParaRPr>
          </a:p>
          <a:p>
            <a:endParaRPr lang="tr-TR" b="1" u="sng" dirty="0">
              <a:solidFill>
                <a:srgbClr val="C00000"/>
              </a:solidFill>
            </a:endParaRPr>
          </a:p>
          <a:p>
            <a:endParaRPr lang="tr-TR" b="1" u="sng" dirty="0">
              <a:solidFill>
                <a:srgbClr val="C00000"/>
              </a:solidFill>
            </a:endParaRPr>
          </a:p>
          <a:p>
            <a:endParaRPr lang="tr-TR" b="1" u="sng" dirty="0">
              <a:solidFill>
                <a:srgbClr val="C00000"/>
              </a:solidFill>
            </a:endParaRPr>
          </a:p>
          <a:p>
            <a:endParaRPr lang="tr-TR" b="1" u="sng" dirty="0">
              <a:solidFill>
                <a:srgbClr val="C00000"/>
              </a:solidFill>
            </a:endParaRPr>
          </a:p>
          <a:p>
            <a:endParaRPr lang="tr-TR" b="1" u="sng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7633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728192"/>
          </a:xfrm>
        </p:spPr>
        <p:txBody>
          <a:bodyPr>
            <a:noAutofit/>
          </a:bodyPr>
          <a:lstStyle/>
          <a:p>
            <a:r>
              <a:rPr lang="tr-TR" sz="2800" b="1" dirty="0"/>
              <a:t>IW Course </a:t>
            </a:r>
            <a:r>
              <a:rPr lang="tr-TR" sz="2800" b="1" dirty="0" err="1"/>
              <a:t>Hours</a:t>
            </a:r>
            <a:r>
              <a:rPr lang="tr-TR" sz="2800" b="1" dirty="0"/>
              <a:t>  </a:t>
            </a:r>
            <a:r>
              <a:rPr lang="tr-TR" sz="2800" b="1"/>
              <a:t>( 11,12,13 </a:t>
            </a:r>
            <a:r>
              <a:rPr lang="tr-TR" sz="2800" b="1" dirty="0"/>
              <a:t>May 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245104"/>
          </a:xfrm>
        </p:spPr>
        <p:txBody>
          <a:bodyPr>
            <a:noAutofit/>
          </a:bodyPr>
          <a:lstStyle/>
          <a:p>
            <a:pPr algn="just"/>
            <a:r>
              <a:rPr lang="tr-TR" sz="2400" b="1" i="1" dirty="0">
                <a:solidFill>
                  <a:srgbClr val="FF0000"/>
                </a:solidFill>
                <a:latin typeface="+mj-lt"/>
              </a:rPr>
              <a:t> 11th of May 2022, Wednesday </a:t>
            </a:r>
          </a:p>
          <a:p>
            <a:pPr algn="just">
              <a:buNone/>
            </a:pPr>
            <a:r>
              <a:rPr lang="tr-TR" sz="2400" b="1" i="1" dirty="0">
                <a:solidFill>
                  <a:srgbClr val="00B0F0"/>
                </a:solidFill>
                <a:latin typeface="+mj-lt"/>
              </a:rPr>
              <a:t>     13.00-15.35</a:t>
            </a:r>
          </a:p>
          <a:p>
            <a:pPr algn="just">
              <a:buNone/>
            </a:pPr>
            <a:endParaRPr lang="tr-TR" sz="2400" b="1" i="1" dirty="0">
              <a:solidFill>
                <a:srgbClr val="00B0F0"/>
              </a:solidFill>
              <a:latin typeface="+mj-lt"/>
            </a:endParaRPr>
          </a:p>
          <a:p>
            <a:pPr algn="just"/>
            <a:r>
              <a:rPr lang="tr-TR" sz="2400" b="1" i="1" dirty="0">
                <a:solidFill>
                  <a:srgbClr val="FF0000"/>
                </a:solidFill>
                <a:latin typeface="+mj-lt"/>
              </a:rPr>
              <a:t>12th of May 2022 , Thursday </a:t>
            </a:r>
          </a:p>
          <a:p>
            <a:pPr algn="just">
              <a:buNone/>
            </a:pPr>
            <a:r>
              <a:rPr lang="tr-TR" sz="2400" b="1" i="1" dirty="0">
                <a:solidFill>
                  <a:srgbClr val="00B0F0"/>
                </a:solidFill>
                <a:latin typeface="+mj-lt"/>
              </a:rPr>
              <a:t>    9.30 -12.15 </a:t>
            </a:r>
          </a:p>
          <a:p>
            <a:pPr algn="just">
              <a:buNone/>
            </a:pPr>
            <a:endParaRPr lang="tr-TR" sz="2400" b="1" i="1" dirty="0">
              <a:solidFill>
                <a:srgbClr val="00B0F0"/>
              </a:solidFill>
              <a:latin typeface="+mj-lt"/>
            </a:endParaRPr>
          </a:p>
          <a:p>
            <a:pPr algn="just"/>
            <a:r>
              <a:rPr lang="tr-TR" sz="2400" b="1" i="1" dirty="0">
                <a:solidFill>
                  <a:srgbClr val="FF0000"/>
                </a:solidFill>
                <a:latin typeface="+mj-lt"/>
              </a:rPr>
              <a:t>13th</a:t>
            </a:r>
            <a:r>
              <a:rPr lang="en-US" sz="2400" b="1" i="1" dirty="0">
                <a:solidFill>
                  <a:srgbClr val="FF0000"/>
                </a:solidFill>
                <a:latin typeface="+mj-lt"/>
              </a:rPr>
              <a:t> of Ma</a:t>
            </a:r>
            <a:r>
              <a:rPr lang="tr-TR" sz="2400" b="1" i="1" dirty="0">
                <a:solidFill>
                  <a:srgbClr val="FF0000"/>
                </a:solidFill>
                <a:latin typeface="+mj-lt"/>
              </a:rPr>
              <a:t>y</a:t>
            </a:r>
            <a:r>
              <a:rPr lang="en-US" sz="2400" b="1" i="1" dirty="0">
                <a:solidFill>
                  <a:srgbClr val="FF0000"/>
                </a:solidFill>
                <a:latin typeface="+mj-lt"/>
              </a:rPr>
              <a:t> 20</a:t>
            </a:r>
            <a:r>
              <a:rPr lang="tr-TR" sz="2400" b="1" i="1" dirty="0">
                <a:solidFill>
                  <a:srgbClr val="FF0000"/>
                </a:solidFill>
                <a:latin typeface="+mj-lt"/>
              </a:rPr>
              <a:t>22</a:t>
            </a:r>
            <a:r>
              <a:rPr lang="en-US" sz="2400" b="1" i="1" dirty="0">
                <a:solidFill>
                  <a:srgbClr val="FF0000"/>
                </a:solidFill>
                <a:latin typeface="+mj-lt"/>
              </a:rPr>
              <a:t> , </a:t>
            </a:r>
            <a:r>
              <a:rPr lang="tr-TR" sz="2400" b="1" i="1" dirty="0">
                <a:solidFill>
                  <a:srgbClr val="FF0000"/>
                </a:solidFill>
                <a:latin typeface="+mj-lt"/>
              </a:rPr>
              <a:t>Friday </a:t>
            </a:r>
            <a:endParaRPr lang="en-US" sz="2400" b="1" i="1" dirty="0">
              <a:solidFill>
                <a:srgbClr val="FF0000"/>
              </a:solidFill>
              <a:latin typeface="+mj-lt"/>
            </a:endParaRPr>
          </a:p>
          <a:p>
            <a:pPr algn="just">
              <a:buNone/>
            </a:pPr>
            <a:r>
              <a:rPr lang="tr-TR" sz="2400" b="1" i="1" dirty="0">
                <a:solidFill>
                  <a:srgbClr val="00B0F0"/>
                </a:solidFill>
                <a:latin typeface="+mj-lt"/>
              </a:rPr>
              <a:t>    </a:t>
            </a:r>
            <a:r>
              <a:rPr lang="en-US" sz="2400" b="1" i="1" dirty="0">
                <a:solidFill>
                  <a:srgbClr val="00B0F0"/>
                </a:solidFill>
                <a:latin typeface="+mj-lt"/>
              </a:rPr>
              <a:t>9.30 -12.</a:t>
            </a:r>
            <a:r>
              <a:rPr lang="tr-TR" sz="2400" b="1" i="1" dirty="0">
                <a:solidFill>
                  <a:srgbClr val="00B0F0"/>
                </a:solidFill>
                <a:latin typeface="+mj-lt"/>
              </a:rPr>
              <a:t>1</a:t>
            </a:r>
            <a:r>
              <a:rPr lang="en-US" sz="2400" b="1" i="1" dirty="0">
                <a:solidFill>
                  <a:srgbClr val="00B0F0"/>
                </a:solidFill>
                <a:latin typeface="+mj-lt"/>
              </a:rPr>
              <a:t>5 </a:t>
            </a:r>
          </a:p>
          <a:p>
            <a:pPr algn="just">
              <a:buNone/>
            </a:pPr>
            <a:endParaRPr lang="tr-TR" sz="2400" b="1" i="1" dirty="0">
              <a:solidFill>
                <a:srgbClr val="00B0F0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245104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tr-TR" sz="4000" b="1" i="1" dirty="0">
                <a:solidFill>
                  <a:srgbClr val="0070C0"/>
                </a:solidFill>
                <a:latin typeface="+mj-lt"/>
              </a:rPr>
              <a:t>Thanks for listening...</a:t>
            </a:r>
          </a:p>
          <a:p>
            <a:pPr algn="just">
              <a:buNone/>
            </a:pPr>
            <a:r>
              <a:rPr lang="tr-TR" sz="4000" b="1" i="1" dirty="0">
                <a:solidFill>
                  <a:srgbClr val="0070C0"/>
                </a:solidFill>
                <a:latin typeface="+mj-lt"/>
              </a:rPr>
              <a:t>QUESTIONS???</a:t>
            </a:r>
          </a:p>
        </p:txBody>
      </p:sp>
      <p:pic>
        <p:nvPicPr>
          <p:cNvPr id="1026" name="Picture 2" descr="C:\Users\user\AppData\Local\Microsoft\Windows\Temporary Internet Files\Content.IE5\D14NYN7U\question-mark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1844824"/>
            <a:ext cx="2557140" cy="25571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5576" y="3284984"/>
            <a:ext cx="7344816" cy="1800200"/>
          </a:xfr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tr-TR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aiandra GD" pitchFamily="34" charset="0"/>
              </a:rPr>
              <a:t>Registration to the courses  will be online</a:t>
            </a:r>
          </a:p>
          <a:p>
            <a:pPr algn="ctr"/>
            <a:r>
              <a:rPr lang="tr-TR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aiandra GD" pitchFamily="34" charset="0"/>
              </a:rPr>
              <a:t>on 23rd &amp; 24th  of March 2022</a:t>
            </a:r>
          </a:p>
          <a:p>
            <a:pPr algn="ctr"/>
            <a:r>
              <a:rPr lang="tr-TR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aiandra GD" pitchFamily="34" charset="0"/>
              </a:rPr>
              <a:t>Please Follow Social Media Accounts and Website of the Faculty!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9552" y="5445224"/>
            <a:ext cx="81369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CONTENT OF THE PRESENTATION</a:t>
            </a:r>
          </a:p>
          <a:p>
            <a:pPr algn="ctr"/>
            <a:r>
              <a:rPr lang="tr-TR" sz="2000" b="1" u="sng" dirty="0">
                <a:solidFill>
                  <a:schemeClr val="bg1"/>
                </a:solidFill>
              </a:rPr>
              <a:t>instructions</a:t>
            </a:r>
            <a:r>
              <a:rPr lang="tr-TR" sz="2000" dirty="0">
                <a:solidFill>
                  <a:schemeClr val="bg1"/>
                </a:solidFill>
              </a:rPr>
              <a:t>, </a:t>
            </a:r>
            <a:r>
              <a:rPr lang="tr-TR" sz="2000" b="1" u="sng" dirty="0">
                <a:solidFill>
                  <a:schemeClr val="bg1"/>
                </a:solidFill>
              </a:rPr>
              <a:t>content of the courses </a:t>
            </a:r>
            <a:r>
              <a:rPr lang="tr-TR" sz="2000" b="1" dirty="0">
                <a:solidFill>
                  <a:schemeClr val="bg1"/>
                </a:solidFill>
              </a:rPr>
              <a:t>and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tr-TR" sz="2000" b="1" u="sng" dirty="0">
                <a:solidFill>
                  <a:schemeClr val="bg1"/>
                </a:solidFill>
              </a:rPr>
              <a:t>instructors of International </a:t>
            </a:r>
            <a:r>
              <a:rPr lang="tr-TR" sz="2000" b="1" u="sng" dirty="0" err="1">
                <a:solidFill>
                  <a:schemeClr val="bg1"/>
                </a:solidFill>
              </a:rPr>
              <a:t>Week</a:t>
            </a:r>
            <a:r>
              <a:rPr lang="tr-TR" sz="2000" b="1" u="sng" dirty="0">
                <a:solidFill>
                  <a:schemeClr val="bg1"/>
                </a:solidFill>
              </a:rPr>
              <a:t> </a:t>
            </a:r>
            <a:r>
              <a:rPr lang="tr-TR" sz="2000" dirty="0">
                <a:solidFill>
                  <a:schemeClr val="bg1"/>
                </a:solidFill>
              </a:rPr>
              <a:t>.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79912" y="1556792"/>
            <a:ext cx="51125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>
                <a:solidFill>
                  <a:schemeClr val="bg1"/>
                </a:solidFill>
                <a:latin typeface="Maiandra GD" pitchFamily="34" charset="0"/>
              </a:rPr>
              <a:t>Opportunity for meeting different instructors from different countries...</a:t>
            </a:r>
          </a:p>
          <a:p>
            <a:pPr algn="ctr"/>
            <a:endParaRPr lang="tr-TR" b="1" dirty="0">
              <a:solidFill>
                <a:schemeClr val="bg1"/>
              </a:solidFill>
              <a:latin typeface="Maiandra GD" pitchFamily="34" charset="0"/>
            </a:endParaRPr>
          </a:p>
          <a:p>
            <a:pPr algn="ctr"/>
            <a:r>
              <a:rPr lang="tr-TR" b="1" dirty="0">
                <a:solidFill>
                  <a:schemeClr val="bg1"/>
                </a:solidFill>
                <a:latin typeface="Maiandra GD" pitchFamily="34" charset="0"/>
              </a:rPr>
              <a:t>6 different instructors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962036"/>
            <a:ext cx="2592288" cy="153086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600" b="1" dirty="0">
                <a:solidFill>
                  <a:schemeClr val="tx2">
                    <a:satMod val="130000"/>
                  </a:schemeClr>
                </a:solidFill>
              </a:rPr>
              <a:t>Important Issues</a:t>
            </a:r>
            <a:endParaRPr lang="en-US" sz="3600" b="1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539552" y="1663824"/>
            <a:ext cx="8394898" cy="5077544"/>
          </a:xfrm>
        </p:spPr>
        <p:txBody>
          <a:bodyPr>
            <a:normAutofit/>
          </a:bodyPr>
          <a:lstStyle/>
          <a:p>
            <a:pPr eaLnBrk="1" hangingPunct="1"/>
            <a:r>
              <a:rPr lang="tr-TR" sz="2800" dirty="0"/>
              <a:t>Registration</a:t>
            </a:r>
          </a:p>
          <a:p>
            <a:pPr lvl="1"/>
            <a:r>
              <a:rPr lang="tr-TR" b="1" dirty="0">
                <a:solidFill>
                  <a:srgbClr val="FF0000"/>
                </a:solidFill>
              </a:rPr>
              <a:t>23rd ,24th   of March  2022</a:t>
            </a:r>
          </a:p>
          <a:p>
            <a:pPr lvl="1"/>
            <a:r>
              <a:rPr lang="tr-TR" sz="2200" dirty="0"/>
              <a:t>You can select </a:t>
            </a:r>
            <a:r>
              <a:rPr lang="tr-TR" sz="2200" b="1" u="sng" dirty="0"/>
              <a:t>only </a:t>
            </a:r>
            <a:r>
              <a:rPr lang="tr-TR" sz="2200" b="1" u="sng" dirty="0" err="1"/>
              <a:t>one</a:t>
            </a:r>
            <a:r>
              <a:rPr lang="tr-TR" sz="2200" b="1" u="sng" dirty="0"/>
              <a:t> </a:t>
            </a:r>
            <a:r>
              <a:rPr lang="tr-TR" sz="2200" b="1" u="sng" dirty="0" err="1"/>
              <a:t>course</a:t>
            </a:r>
            <a:endParaRPr lang="tr-TR" sz="2200" b="1" u="sng" dirty="0"/>
          </a:p>
          <a:p>
            <a:pPr lvl="1" eaLnBrk="1" hangingPunct="1"/>
            <a:r>
              <a:rPr lang="tr-TR" dirty="0"/>
              <a:t>Class </a:t>
            </a:r>
            <a:r>
              <a:rPr lang="tr-TR" dirty="0" err="1"/>
              <a:t>Quata</a:t>
            </a:r>
            <a:r>
              <a:rPr lang="tr-TR" dirty="0"/>
              <a:t> is </a:t>
            </a:r>
            <a:r>
              <a:rPr lang="tr-TR" dirty="0" err="1"/>
              <a:t>up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30 students </a:t>
            </a:r>
          </a:p>
          <a:p>
            <a:pPr lvl="1" eaLnBrk="1" hangingPunct="1"/>
            <a:r>
              <a:rPr lang="tr-TR" b="1" dirty="0"/>
              <a:t>First come first served based </a:t>
            </a:r>
          </a:p>
          <a:p>
            <a:pPr eaLnBrk="1" hangingPunct="1"/>
            <a:r>
              <a:rPr lang="tr-TR" sz="2800" dirty="0"/>
              <a:t> Gain 1 ECTS  credit </a:t>
            </a:r>
            <a:endParaRPr lang="en-US" sz="2800" dirty="0"/>
          </a:p>
          <a:p>
            <a:pPr eaLnBrk="1" hangingPunct="1"/>
            <a:r>
              <a:rPr lang="tr-TR" sz="2800" dirty="0"/>
              <a:t>Participation and attendance is obligatory to collect  1 ECTS credit </a:t>
            </a:r>
          </a:p>
          <a:p>
            <a:r>
              <a:rPr lang="tr-TR" sz="2800" dirty="0"/>
              <a:t>Since IW is a Faculty activity , you will be permitted from the regular the courses .</a:t>
            </a:r>
          </a:p>
        </p:txBody>
      </p:sp>
      <p:pic>
        <p:nvPicPr>
          <p:cNvPr id="1026" name="Picture 2" descr="C:\Users\user\AppData\Local\Microsoft\Windows\Temporary Internet Files\Content.IE5\ECG78OU6\Nuvola_apps_important.svg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692696"/>
            <a:ext cx="2079814" cy="17331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  <a:r>
              <a:rPr lang="tr-TR" sz="3600" dirty="0" err="1"/>
              <a:t>International</a:t>
            </a:r>
            <a:r>
              <a:rPr lang="tr-TR" sz="3600" dirty="0"/>
              <a:t> </a:t>
            </a:r>
            <a:r>
              <a:rPr lang="tr-TR" sz="3600" dirty="0" err="1"/>
              <a:t>Week</a:t>
            </a:r>
            <a:r>
              <a:rPr lang="tr-TR" sz="3600" dirty="0"/>
              <a:t> (IW) </a:t>
            </a:r>
            <a:r>
              <a:rPr lang="tr-TR" sz="3600" dirty="0" err="1"/>
              <a:t>Rules</a:t>
            </a:r>
            <a:r>
              <a:rPr lang="tr-TR" sz="3600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Registration : You have to register  yourself   via Google Docs  23rd and 24th  of March 2022.</a:t>
            </a:r>
          </a:p>
          <a:p>
            <a:r>
              <a:rPr lang="tr-TR" dirty="0"/>
              <a:t>You can register  yourself to only  </a:t>
            </a:r>
            <a:r>
              <a:rPr lang="tr-TR" b="1" dirty="0"/>
              <a:t>one </a:t>
            </a:r>
            <a:r>
              <a:rPr lang="tr-TR" b="1" dirty="0" err="1"/>
              <a:t>course</a:t>
            </a:r>
            <a:r>
              <a:rPr lang="tr-TR" dirty="0"/>
              <a:t> </a:t>
            </a:r>
            <a:r>
              <a:rPr lang="tr-TR" b="1" dirty="0" err="1">
                <a:solidFill>
                  <a:srgbClr val="C00000"/>
                </a:solidFill>
              </a:rPr>
              <a:t>Attendance</a:t>
            </a:r>
            <a:r>
              <a:rPr lang="tr-TR" b="1" dirty="0">
                <a:solidFill>
                  <a:srgbClr val="C00000"/>
                </a:solidFill>
              </a:rPr>
              <a:t> is obligatory !</a:t>
            </a:r>
          </a:p>
          <a:p>
            <a:r>
              <a:rPr lang="tr-TR" dirty="0" err="1"/>
              <a:t>You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collect</a:t>
            </a:r>
            <a:r>
              <a:rPr lang="tr-TR" dirty="0"/>
              <a:t> 1 ECTS </a:t>
            </a:r>
            <a:r>
              <a:rPr lang="tr-TR" dirty="0" err="1"/>
              <a:t>credit</a:t>
            </a:r>
            <a:r>
              <a:rPr lang="tr-TR" dirty="0"/>
              <a:t> </a:t>
            </a:r>
            <a:r>
              <a:rPr lang="tr-TR" u="sng" dirty="0" err="1"/>
              <a:t>per</a:t>
            </a:r>
            <a:r>
              <a:rPr lang="tr-TR" u="sng" dirty="0"/>
              <a:t> </a:t>
            </a:r>
            <a:r>
              <a:rPr lang="tr-TR" u="sng" dirty="0" err="1"/>
              <a:t>course</a:t>
            </a:r>
            <a:r>
              <a:rPr lang="tr-TR" u="sng" dirty="0"/>
              <a:t> </a:t>
            </a:r>
            <a:r>
              <a:rPr lang="tr-TR" dirty="0" err="1"/>
              <a:t>only</a:t>
            </a:r>
            <a:r>
              <a:rPr lang="tr-TR" dirty="0"/>
              <a:t> 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you</a:t>
            </a:r>
            <a:r>
              <a:rPr lang="tr-TR" dirty="0"/>
              <a:t> </a:t>
            </a:r>
            <a:r>
              <a:rPr lang="tr-TR" dirty="0" err="1"/>
              <a:t>attend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participate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course</a:t>
            </a:r>
            <a:r>
              <a:rPr lang="tr-TR" dirty="0"/>
              <a:t> </a:t>
            </a:r>
            <a:r>
              <a:rPr lang="tr-TR" b="1" u="sng" dirty="0">
                <a:solidFill>
                  <a:srgbClr val="FF0000"/>
                </a:solidFill>
              </a:rPr>
              <a:t>3 </a:t>
            </a:r>
            <a:r>
              <a:rPr lang="tr-TR" b="1" u="sng" dirty="0" err="1">
                <a:solidFill>
                  <a:srgbClr val="FF0000"/>
                </a:solidFill>
              </a:rPr>
              <a:t>full</a:t>
            </a:r>
            <a:r>
              <a:rPr lang="tr-TR" b="1" u="sng" dirty="0">
                <a:solidFill>
                  <a:srgbClr val="FF0000"/>
                </a:solidFill>
              </a:rPr>
              <a:t> </a:t>
            </a:r>
            <a:r>
              <a:rPr lang="tr-TR" b="1" u="sng" dirty="0" err="1">
                <a:solidFill>
                  <a:srgbClr val="FF0000"/>
                </a:solidFill>
              </a:rPr>
              <a:t>days</a:t>
            </a:r>
            <a:r>
              <a:rPr lang="tr-TR" b="1" dirty="0">
                <a:solidFill>
                  <a:srgbClr val="FF0000"/>
                </a:solidFill>
              </a:rPr>
              <a:t>. </a:t>
            </a:r>
          </a:p>
          <a:p>
            <a:r>
              <a:rPr lang="tr-TR" dirty="0"/>
              <a:t>IW courses will be held  </a:t>
            </a:r>
            <a:r>
              <a:rPr lang="tr-TR" b="1" u="sng" dirty="0"/>
              <a:t>11,12,13 of May 2022. </a:t>
            </a:r>
          </a:p>
          <a:p>
            <a:r>
              <a:rPr lang="tr-TR" dirty="0"/>
              <a:t>Since IW is a Faculty </a:t>
            </a:r>
            <a:r>
              <a:rPr lang="tr-TR" dirty="0" err="1"/>
              <a:t>activity</a:t>
            </a:r>
            <a:r>
              <a:rPr lang="tr-TR" dirty="0"/>
              <a:t> , </a:t>
            </a:r>
            <a:r>
              <a:rPr lang="tr-TR" dirty="0" err="1"/>
              <a:t>you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be </a:t>
            </a:r>
            <a:r>
              <a:rPr lang="tr-TR" dirty="0" err="1"/>
              <a:t>permitted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courses</a:t>
            </a:r>
            <a:r>
              <a:rPr lang="tr-TR" dirty="0"/>
              <a:t> </a:t>
            </a:r>
            <a:r>
              <a:rPr lang="tr-TR" dirty="0" err="1"/>
              <a:t>you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taking</a:t>
            </a:r>
            <a:r>
              <a:rPr lang="tr-TR" dirty="0"/>
              <a:t> at </a:t>
            </a:r>
            <a:r>
              <a:rPr lang="tr-TR" dirty="0" err="1"/>
              <a:t>the</a:t>
            </a:r>
            <a:r>
              <a:rPr lang="tr-TR" dirty="0"/>
              <a:t> Faculty.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Participation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Attendance</a:t>
            </a:r>
            <a:r>
              <a:rPr lang="tr-TR" dirty="0"/>
              <a:t>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pPr marL="0" indent="0">
              <a:buNone/>
            </a:pPr>
            <a:r>
              <a:rPr lang="tr-TR" dirty="0" err="1"/>
              <a:t>Students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be on </a:t>
            </a:r>
            <a:r>
              <a:rPr lang="tr-TR" dirty="0" err="1"/>
              <a:t>the</a:t>
            </a:r>
            <a:r>
              <a:rPr lang="tr-TR" dirty="0"/>
              <a:t> ‘’ Black </a:t>
            </a:r>
            <a:r>
              <a:rPr lang="tr-TR" dirty="0" err="1"/>
              <a:t>List</a:t>
            </a:r>
            <a:r>
              <a:rPr lang="tr-TR" dirty="0"/>
              <a:t> ‘’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future</a:t>
            </a:r>
            <a:r>
              <a:rPr lang="tr-TR" dirty="0"/>
              <a:t> International </a:t>
            </a:r>
            <a:r>
              <a:rPr lang="tr-TR" dirty="0" err="1"/>
              <a:t>Weeks</a:t>
            </a:r>
            <a:r>
              <a:rPr lang="tr-TR" dirty="0"/>
              <a:t>, 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they</a:t>
            </a:r>
            <a:r>
              <a:rPr lang="tr-TR" dirty="0"/>
              <a:t> don not </a:t>
            </a:r>
            <a:r>
              <a:rPr lang="tr-TR" dirty="0" err="1"/>
              <a:t>attend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course</a:t>
            </a:r>
            <a:r>
              <a:rPr lang="tr-TR" dirty="0"/>
              <a:t>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already</a:t>
            </a:r>
            <a:r>
              <a:rPr lang="tr-TR" dirty="0"/>
              <a:t> </a:t>
            </a:r>
            <a:r>
              <a:rPr lang="tr-TR" dirty="0" err="1"/>
              <a:t>registered</a:t>
            </a:r>
            <a:r>
              <a:rPr lang="tr-TR" dirty="0"/>
              <a:t>. 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Being on the ‘’Black List’’ means you can not obtain  any course ftom the future IW’s. </a:t>
            </a:r>
            <a:endParaRPr lang="en-US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200" y="4941168"/>
            <a:ext cx="2078916" cy="1737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704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08504" cy="191683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tr-T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tr-T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Prof.Dr. Anna Kuzior </a:t>
            </a:r>
            <a:br>
              <a:rPr lang="tr-T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University of Economics in Katowice, Poland  </a:t>
            </a:r>
            <a:br>
              <a:rPr lang="tr-TR" sz="1600" dirty="0"/>
            </a:br>
            <a:r>
              <a:rPr lang="tr-TR" sz="1600" b="1" dirty="0"/>
              <a:t>Big bath and cookie jar reserves: how companies can manage their earnings</a:t>
            </a:r>
            <a:br>
              <a:rPr lang="tr-TR" sz="1600" b="1" dirty="0"/>
            </a:br>
            <a:r>
              <a:rPr lang="tr-TR" sz="1600" b="1" dirty="0"/>
              <a:t>(techniques of earnings </a:t>
            </a:r>
            <a:r>
              <a:rPr lang="en-US" sz="1600" b="1" dirty="0"/>
              <a:t>based on IFRS)</a:t>
            </a:r>
            <a:br>
              <a:rPr lang="tr-TR" sz="2800" b="1" dirty="0"/>
            </a:br>
            <a:endParaRPr lang="tr-TR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916832"/>
            <a:ext cx="8157592" cy="4927744"/>
          </a:xfrm>
        </p:spPr>
        <p:txBody>
          <a:bodyPr>
            <a:normAutofit/>
          </a:bodyPr>
          <a:lstStyle/>
          <a:p>
            <a:pPr>
              <a:buNone/>
            </a:pPr>
            <a:endParaRPr lang="tr-TR" sz="1800" b="1" u="sng" dirty="0">
              <a:solidFill>
                <a:srgbClr val="C00000"/>
              </a:solidFill>
            </a:endParaRPr>
          </a:p>
          <a:p>
            <a:pPr>
              <a:buNone/>
            </a:pPr>
            <a:r>
              <a:rPr lang="tr-TR" sz="1800" b="1" u="sng" dirty="0">
                <a:solidFill>
                  <a:srgbClr val="C00000"/>
                </a:solidFill>
              </a:rPr>
              <a:t>Course Objective: </a:t>
            </a:r>
          </a:p>
          <a:p>
            <a:pPr>
              <a:buNone/>
            </a:pPr>
            <a:r>
              <a:rPr lang="en-US" sz="1600" dirty="0"/>
              <a:t>The objective of the course is to present possibilities of  earnings management using assets and liabilities measurement rules  accepted by International Financial Reporting Standards</a:t>
            </a:r>
            <a:endParaRPr lang="tr-TR" sz="1600" dirty="0"/>
          </a:p>
          <a:p>
            <a:pPr>
              <a:buNone/>
            </a:pPr>
            <a:r>
              <a:rPr lang="tr-TR" sz="1800" b="1" u="sng" dirty="0">
                <a:solidFill>
                  <a:srgbClr val="C00000"/>
                </a:solidFill>
              </a:rPr>
              <a:t>Learning Outcomes</a:t>
            </a:r>
          </a:p>
          <a:p>
            <a:pPr marL="0" indent="0">
              <a:buNone/>
            </a:pPr>
            <a:r>
              <a:rPr lang="en-US" sz="1600" dirty="0"/>
              <a:t>At the end of this course the learner is expected to</a:t>
            </a:r>
            <a:r>
              <a:rPr lang="tr-TR" sz="1600" dirty="0"/>
              <a:t> :</a:t>
            </a:r>
            <a:endParaRPr lang="en-US" sz="1600" dirty="0"/>
          </a:p>
          <a:p>
            <a:pPr lvl="0"/>
            <a:r>
              <a:rPr lang="en-US" sz="1600" dirty="0"/>
              <a:t> Understand  the purpose of financial statements,</a:t>
            </a:r>
          </a:p>
          <a:p>
            <a:pPr lvl="0"/>
            <a:r>
              <a:rPr lang="en-US" sz="1600" dirty="0"/>
              <a:t>Be able to discuss and critically asses methods of measurement of selected assets and liabilities,</a:t>
            </a:r>
          </a:p>
          <a:p>
            <a:pPr lvl="0"/>
            <a:r>
              <a:rPr lang="en-US" sz="1600" dirty="0"/>
              <a:t>Understand the idea and need of earnings management,</a:t>
            </a:r>
          </a:p>
          <a:p>
            <a:pPr lvl="0"/>
            <a:r>
              <a:rPr lang="en-US" sz="1600" dirty="0"/>
              <a:t>Understand the influence of assets and liabilities valuations rules on companies profit and loss,</a:t>
            </a:r>
          </a:p>
          <a:p>
            <a:r>
              <a:rPr lang="en-US" sz="1600" dirty="0"/>
              <a:t>Be able to take decision concerning a choice of accounting policy tools and techniques in particular situations</a:t>
            </a:r>
            <a:endParaRPr lang="tr-TR" sz="1600" b="1" u="sng" dirty="0">
              <a:solidFill>
                <a:srgbClr val="C00000"/>
              </a:solidFill>
            </a:endParaRPr>
          </a:p>
          <a:p>
            <a:pPr marL="0" lvl="0" indent="0">
              <a:buNone/>
            </a:pPr>
            <a:r>
              <a:rPr lang="tr-TR" sz="1600" b="1" dirty="0">
                <a:solidFill>
                  <a:schemeClr val="tx2"/>
                </a:solidFill>
              </a:rPr>
              <a:t>3rd, 4th year students &amp; graduates 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8304" y="0"/>
            <a:ext cx="1689320" cy="1894521"/>
          </a:xfrm>
          <a:prstGeom prst="ellipse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9129857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740352" cy="118498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/>
            <a:br>
              <a:rPr lang="tr-T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Prof.Dr.  Ioan Alin Nistor </a:t>
            </a:r>
            <a:br>
              <a:rPr lang="tr-TR" sz="1600" b="1" dirty="0"/>
            </a:br>
            <a:r>
              <a:rPr lang="tr-TR" sz="1600" b="1" dirty="0"/>
              <a:t>Babes Bolyai Uniersity,  Faculty of Business, Romania </a:t>
            </a:r>
            <a:br>
              <a:rPr lang="tr-TR" sz="1600" dirty="0"/>
            </a:br>
            <a:br>
              <a:rPr lang="tr-TR" sz="1600" dirty="0"/>
            </a:br>
            <a:r>
              <a:rPr lang="tr-TR" sz="1600" dirty="0"/>
              <a:t> </a:t>
            </a:r>
            <a:r>
              <a:rPr lang="en-US" sz="1600" b="1" dirty="0"/>
              <a:t>Behavioral Finance</a:t>
            </a:r>
            <a:endParaRPr lang="tr-TR" sz="1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700808"/>
            <a:ext cx="9036496" cy="5040560"/>
          </a:xfrm>
        </p:spPr>
        <p:txBody>
          <a:bodyPr>
            <a:normAutofit/>
          </a:bodyPr>
          <a:lstStyle/>
          <a:p>
            <a:pPr lvl="1">
              <a:buNone/>
            </a:pPr>
            <a:r>
              <a:rPr lang="tr-TR" sz="1800" b="1" u="sng" dirty="0">
                <a:solidFill>
                  <a:srgbClr val="C00000"/>
                </a:solidFill>
              </a:rPr>
              <a:t>Course Objective: </a:t>
            </a:r>
          </a:p>
          <a:p>
            <a:pPr marL="0" indent="0">
              <a:buNone/>
            </a:pPr>
            <a:r>
              <a:rPr lang="en-US" sz="1600" dirty="0"/>
              <a:t>Much of traditional economic and financial theory is based on the assumptions that</a:t>
            </a:r>
          </a:p>
          <a:p>
            <a:pPr marL="0" indent="0">
              <a:buNone/>
            </a:pPr>
            <a:r>
              <a:rPr lang="en-US" sz="1600" dirty="0"/>
              <a:t>individuals act rationally and consider all available information in the decision-making</a:t>
            </a:r>
          </a:p>
          <a:p>
            <a:pPr marL="0" indent="0">
              <a:buNone/>
            </a:pPr>
            <a:r>
              <a:rPr lang="en-US" sz="1600" dirty="0"/>
              <a:t>process and that markets are efficient. Behavioral finance challenges these assumptions and</a:t>
            </a:r>
          </a:p>
          <a:p>
            <a:pPr marL="0" indent="0">
              <a:buNone/>
            </a:pPr>
            <a:r>
              <a:rPr lang="en-US" sz="1600" dirty="0"/>
              <a:t>explores how individuals and markets actually behave.</a:t>
            </a:r>
            <a:endParaRPr lang="tr-TR" sz="1600" dirty="0"/>
          </a:p>
          <a:p>
            <a:pPr marL="0" indent="0">
              <a:buNone/>
            </a:pPr>
            <a:r>
              <a:rPr lang="tr-TR" sz="1600" dirty="0"/>
              <a:t>        </a:t>
            </a:r>
            <a:r>
              <a:rPr lang="tr-TR" sz="1600" b="1" u="sng" dirty="0">
                <a:solidFill>
                  <a:srgbClr val="C00000"/>
                </a:solidFill>
              </a:rPr>
              <a:t>Learning Outcomes: </a:t>
            </a:r>
          </a:p>
          <a:p>
            <a:pPr marL="0" indent="0">
              <a:buNone/>
            </a:pPr>
            <a:r>
              <a:rPr lang="tr-TR" sz="1900" dirty="0">
                <a:solidFill>
                  <a:schemeClr val="tx2"/>
                </a:solidFill>
              </a:rPr>
              <a:t>  </a:t>
            </a:r>
            <a:endParaRPr lang="en-US" sz="1600" dirty="0"/>
          </a:p>
          <a:p>
            <a:r>
              <a:rPr lang="en-US" sz="1600" dirty="0"/>
              <a:t>a. contrast traditional and behavioral finance perspectives on investor decision making;</a:t>
            </a:r>
          </a:p>
          <a:p>
            <a:r>
              <a:rPr lang="en-US" sz="1600" dirty="0"/>
              <a:t>b. contrast expected utility and prospect theories of investment decision making;</a:t>
            </a:r>
          </a:p>
          <a:p>
            <a:r>
              <a:rPr lang="en-US" sz="1600" dirty="0"/>
              <a:t>c. discuss the effect that cognitive limitations and bounded rationality may have on</a:t>
            </a:r>
          </a:p>
          <a:p>
            <a:pPr marL="0" indent="0">
              <a:buNone/>
            </a:pPr>
            <a:r>
              <a:rPr lang="en-US" sz="1600" dirty="0"/>
              <a:t>investment decision making;</a:t>
            </a:r>
          </a:p>
          <a:p>
            <a:r>
              <a:rPr lang="en-US" sz="1600" dirty="0"/>
              <a:t>d. compare traditional and behavioral finance perspectives on portfolio construction and</a:t>
            </a:r>
          </a:p>
          <a:p>
            <a:pPr marL="0" indent="0">
              <a:buNone/>
            </a:pPr>
            <a:r>
              <a:rPr lang="en-US" sz="1600" dirty="0"/>
              <a:t>the behavior of capital markets.</a:t>
            </a:r>
            <a:endParaRPr lang="tr-TR" sz="1600" dirty="0"/>
          </a:p>
          <a:p>
            <a:pPr>
              <a:buNone/>
            </a:pPr>
            <a:endParaRPr lang="tr-TR" sz="1600" b="1" dirty="0">
              <a:solidFill>
                <a:schemeClr val="tx2"/>
              </a:solidFill>
            </a:endParaRPr>
          </a:p>
          <a:p>
            <a:pPr>
              <a:buNone/>
            </a:pPr>
            <a:r>
              <a:rPr lang="tr-TR" sz="1700" b="1" dirty="0">
                <a:solidFill>
                  <a:schemeClr val="tx2"/>
                </a:solidFill>
              </a:rPr>
              <a:t>4th year and graduate students </a:t>
            </a:r>
          </a:p>
          <a:p>
            <a:pPr>
              <a:buNone/>
            </a:pPr>
            <a:endParaRPr lang="tr-TR" sz="3400" dirty="0"/>
          </a:p>
          <a:p>
            <a:endParaRPr lang="tr-TR" b="1" u="sng" dirty="0">
              <a:solidFill>
                <a:srgbClr val="C00000"/>
              </a:solidFill>
            </a:endParaRPr>
          </a:p>
          <a:p>
            <a:endParaRPr lang="tr-TR" b="1" u="sng" dirty="0">
              <a:solidFill>
                <a:srgbClr val="C00000"/>
              </a:solidFill>
            </a:endParaRPr>
          </a:p>
          <a:p>
            <a:endParaRPr lang="tr-TR" b="1" u="sng" dirty="0">
              <a:solidFill>
                <a:srgbClr val="C00000"/>
              </a:solidFill>
            </a:endParaRPr>
          </a:p>
          <a:p>
            <a:endParaRPr lang="tr-TR" b="1" u="sng" dirty="0">
              <a:solidFill>
                <a:srgbClr val="C00000"/>
              </a:solidFill>
            </a:endParaRPr>
          </a:p>
          <a:p>
            <a:endParaRPr lang="tr-TR" b="1" u="sng" dirty="0">
              <a:solidFill>
                <a:srgbClr val="C00000"/>
              </a:solidFill>
            </a:endParaRPr>
          </a:p>
          <a:p>
            <a:endParaRPr lang="tr-TR" b="1" u="sng" dirty="0">
              <a:solidFill>
                <a:srgbClr val="C00000"/>
              </a:solidFill>
            </a:endParaRPr>
          </a:p>
          <a:p>
            <a:endParaRPr lang="tr-TR" b="1" u="sng" dirty="0">
              <a:solidFill>
                <a:srgbClr val="C00000"/>
              </a:solidFill>
            </a:endParaRPr>
          </a:p>
          <a:p>
            <a:endParaRPr lang="tr-TR" b="1" u="sng" dirty="0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328" y="19066"/>
            <a:ext cx="1603648" cy="1165922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176930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1562" y="-15958"/>
            <a:ext cx="9109794" cy="154719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/>
            <a:r>
              <a:rPr lang="tr-T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Lecturer Jan de Wilde </a:t>
            </a:r>
            <a:br>
              <a:rPr lang="tr-TR" sz="1600" dirty="0"/>
            </a:br>
            <a:r>
              <a:rPr lang="tr-TR" sz="1600" b="1" dirty="0"/>
              <a:t>Saxion School of Commerce and Entrepreneurship ,Netherlands </a:t>
            </a:r>
            <a:br>
              <a:rPr lang="tr-TR" sz="1600" b="1" dirty="0"/>
            </a:br>
            <a:r>
              <a:rPr lang="tr-TR" sz="1600" b="1" dirty="0"/>
              <a:t>Personal and Professional Growth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44824"/>
            <a:ext cx="9144000" cy="48965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1800" b="1" u="sng" dirty="0">
                <a:solidFill>
                  <a:srgbClr val="C00000"/>
                </a:solidFill>
              </a:rPr>
              <a:t>Course Objective: </a:t>
            </a:r>
          </a:p>
          <a:p>
            <a:pPr>
              <a:buNone/>
            </a:pPr>
            <a:r>
              <a:rPr lang="en-US" sz="1600" dirty="0"/>
              <a:t>Enlarge your self</a:t>
            </a:r>
            <a:r>
              <a:rPr lang="tr-TR" sz="1600" dirty="0"/>
              <a:t> </a:t>
            </a:r>
            <a:r>
              <a:rPr lang="en-US" sz="1600" dirty="0"/>
              <a:t>knowledge, feeling of confidence, self-image, communication preference and</a:t>
            </a:r>
            <a:endParaRPr lang="tr-TR" sz="1600" dirty="0"/>
          </a:p>
          <a:p>
            <a:pPr>
              <a:buNone/>
            </a:pPr>
            <a:r>
              <a:rPr lang="en-US" sz="1600" dirty="0"/>
              <a:t>people knowledge. </a:t>
            </a:r>
            <a:endParaRPr lang="tr-TR" sz="1600" dirty="0"/>
          </a:p>
          <a:p>
            <a:pPr>
              <a:buNone/>
            </a:pPr>
            <a:endParaRPr lang="tr-TR" sz="1600" dirty="0"/>
          </a:p>
          <a:p>
            <a:pPr>
              <a:buNone/>
            </a:pPr>
            <a:r>
              <a:rPr lang="tr-TR" sz="1600" b="1" u="sng" dirty="0">
                <a:solidFill>
                  <a:srgbClr val="C00000"/>
                </a:solidFill>
              </a:rPr>
              <a:t>Learning Outcomes: </a:t>
            </a:r>
          </a:p>
          <a:p>
            <a:pPr lvl="0"/>
            <a:r>
              <a:rPr lang="en-US" sz="1600" dirty="0"/>
              <a:t>Have Improved his/hers self</a:t>
            </a:r>
            <a:r>
              <a:rPr lang="tr-TR" sz="1600" dirty="0"/>
              <a:t> </a:t>
            </a:r>
            <a:r>
              <a:rPr lang="en-US" sz="1600" dirty="0"/>
              <a:t>knowledge</a:t>
            </a:r>
          </a:p>
          <a:p>
            <a:pPr lvl="0"/>
            <a:r>
              <a:rPr lang="en-US" sz="1600" dirty="0"/>
              <a:t>H</a:t>
            </a:r>
            <a:r>
              <a:rPr lang="tr-TR" sz="1600" dirty="0"/>
              <a:t>ave </a:t>
            </a:r>
            <a:r>
              <a:rPr lang="en-US" sz="1600" dirty="0"/>
              <a:t>B</a:t>
            </a:r>
            <a:r>
              <a:rPr lang="tr-TR" sz="1600" dirty="0"/>
              <a:t>etter skills on communication and presentations </a:t>
            </a:r>
            <a:endParaRPr lang="en-US" sz="1600" dirty="0"/>
          </a:p>
          <a:p>
            <a:pPr lvl="0"/>
            <a:r>
              <a:rPr lang="en-US" sz="1600" dirty="0"/>
              <a:t>Have a greater feeling of </a:t>
            </a:r>
            <a:r>
              <a:rPr lang="tr-TR" sz="1600" dirty="0"/>
              <a:t>comfort when interacting with people</a:t>
            </a:r>
            <a:endParaRPr lang="en-US" sz="1600" dirty="0"/>
          </a:p>
          <a:p>
            <a:r>
              <a:rPr lang="en-US" sz="1600" dirty="0"/>
              <a:t>Be more aware of verbal and non-verbal (conscious and unconscious) communication</a:t>
            </a:r>
            <a:endParaRPr lang="tr-TR" sz="1600" dirty="0"/>
          </a:p>
          <a:p>
            <a:pPr marL="0" indent="0">
              <a:buNone/>
            </a:pPr>
            <a:endParaRPr lang="tr-TR" sz="1600" b="1" u="sng" dirty="0">
              <a:solidFill>
                <a:srgbClr val="C00000"/>
              </a:solidFill>
            </a:endParaRPr>
          </a:p>
          <a:p>
            <a:pPr>
              <a:buNone/>
            </a:pPr>
            <a:r>
              <a:rPr lang="tr-TR" sz="1600" b="1" dirty="0">
                <a:solidFill>
                  <a:schemeClr val="tx2"/>
                </a:solidFill>
              </a:rPr>
              <a:t>2nd,3rd and 4th year students </a:t>
            </a:r>
          </a:p>
          <a:p>
            <a:pPr>
              <a:buNone/>
            </a:pPr>
            <a:endParaRPr lang="tr-TR" sz="3400" dirty="0"/>
          </a:p>
          <a:p>
            <a:endParaRPr lang="tr-TR" b="1" u="sng" dirty="0">
              <a:solidFill>
                <a:srgbClr val="C00000"/>
              </a:solidFill>
            </a:endParaRPr>
          </a:p>
          <a:p>
            <a:endParaRPr lang="tr-TR" b="1" u="sng" dirty="0">
              <a:solidFill>
                <a:srgbClr val="C00000"/>
              </a:solidFill>
            </a:endParaRPr>
          </a:p>
          <a:p>
            <a:endParaRPr lang="tr-TR" b="1" u="sng" dirty="0">
              <a:solidFill>
                <a:srgbClr val="C00000"/>
              </a:solidFill>
            </a:endParaRPr>
          </a:p>
          <a:p>
            <a:endParaRPr lang="tr-TR" b="1" u="sng" dirty="0">
              <a:solidFill>
                <a:srgbClr val="C00000"/>
              </a:solidFill>
            </a:endParaRPr>
          </a:p>
          <a:p>
            <a:endParaRPr lang="tr-TR" b="1" u="sng" dirty="0">
              <a:solidFill>
                <a:srgbClr val="C00000"/>
              </a:solidFill>
            </a:endParaRPr>
          </a:p>
          <a:p>
            <a:endParaRPr lang="tr-TR" b="1" u="sng" dirty="0">
              <a:solidFill>
                <a:srgbClr val="C00000"/>
              </a:solidFill>
            </a:endParaRPr>
          </a:p>
          <a:p>
            <a:endParaRPr lang="tr-TR" b="1" u="sng" dirty="0">
              <a:solidFill>
                <a:srgbClr val="C00000"/>
              </a:solidFill>
            </a:endParaRPr>
          </a:p>
          <a:p>
            <a:endParaRPr lang="tr-TR" b="1" u="sng" dirty="0">
              <a:solidFill>
                <a:srgbClr val="C0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8344" y="9600"/>
            <a:ext cx="1493100" cy="154719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462807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277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spcAft>
                <a:spcPts val="0"/>
              </a:spcAft>
              <a:tabLst>
                <a:tab pos="1113155" algn="l"/>
              </a:tabLst>
            </a:pPr>
            <a:r>
              <a:rPr lang="tr-TR" sz="16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Dr.  E</a:t>
            </a:r>
            <a:r>
              <a:rPr lang="en-GB" sz="16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WA TOKAJUK</a:t>
            </a:r>
            <a:br>
              <a:rPr lang="tr-TR" sz="16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tr-TR" sz="16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16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Bialystok University of Technology Faculy of Engineering and Management  ,Polland </a:t>
            </a:r>
            <a:br>
              <a:rPr lang="tr-TR" sz="1600" b="1" dirty="0"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16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How to manage Personal Finances? </a:t>
            </a:r>
            <a:r>
              <a:rPr lang="en-GB" sz="16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br>
              <a:rPr lang="en-US" sz="2400" dirty="0">
                <a:latin typeface="Eurostile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00808"/>
            <a:ext cx="9144000" cy="5099937"/>
          </a:xfrm>
        </p:spPr>
        <p:txBody>
          <a:bodyPr>
            <a:normAutofit/>
          </a:bodyPr>
          <a:lstStyle/>
          <a:p>
            <a:pPr>
              <a:buNone/>
            </a:pPr>
            <a:endParaRPr lang="tr-TR" sz="1800" b="1" u="sng" dirty="0">
              <a:solidFill>
                <a:srgbClr val="C00000"/>
              </a:solidFill>
            </a:endParaRPr>
          </a:p>
          <a:p>
            <a:pPr>
              <a:buNone/>
            </a:pPr>
            <a:r>
              <a:rPr lang="tr-TR" sz="1800" b="1" u="sng" dirty="0">
                <a:solidFill>
                  <a:srgbClr val="C00000"/>
                </a:solidFill>
              </a:rPr>
              <a:t>Course Objective: </a:t>
            </a:r>
          </a:p>
          <a:p>
            <a:pPr lvl="0"/>
            <a:r>
              <a:rPr lang="en-US" sz="1600" dirty="0"/>
              <a:t>Understanding of financing and income sources </a:t>
            </a:r>
          </a:p>
          <a:p>
            <a:pPr lvl="0"/>
            <a:r>
              <a:rPr lang="en-US" sz="1600" dirty="0"/>
              <a:t>Ability to classify personal expenses</a:t>
            </a:r>
            <a:endParaRPr lang="tr-TR" sz="1600" dirty="0"/>
          </a:p>
          <a:p>
            <a:pPr marL="0" lvl="0" indent="0">
              <a:buNone/>
            </a:pPr>
            <a:endParaRPr lang="tr-TR" sz="1600" dirty="0"/>
          </a:p>
          <a:p>
            <a:pPr marL="0" indent="0">
              <a:buNone/>
            </a:pPr>
            <a:r>
              <a:rPr lang="tr-TR" sz="1600" b="1" u="sng" dirty="0">
                <a:solidFill>
                  <a:srgbClr val="C00000"/>
                </a:solidFill>
              </a:rPr>
              <a:t>Learning Outcomes: </a:t>
            </a:r>
          </a:p>
          <a:p>
            <a:pPr lvl="0"/>
            <a:r>
              <a:rPr lang="en-US" sz="1600" dirty="0"/>
              <a:t>Learning how to create and implement a household budget</a:t>
            </a:r>
          </a:p>
          <a:p>
            <a:pPr lvl="0"/>
            <a:r>
              <a:rPr lang="en-US" sz="1600" dirty="0"/>
              <a:t>The student is to increase his financial awareness, </a:t>
            </a:r>
          </a:p>
          <a:p>
            <a:pPr lvl="0"/>
            <a:r>
              <a:rPr lang="tr-TR" sz="1600" dirty="0"/>
              <a:t>U</a:t>
            </a:r>
            <a:r>
              <a:rPr lang="en-US" sz="1600" dirty="0" err="1"/>
              <a:t>nderstand</a:t>
            </a:r>
            <a:r>
              <a:rPr lang="en-US" sz="1600" dirty="0"/>
              <a:t> the basic financial principles,</a:t>
            </a:r>
          </a:p>
          <a:p>
            <a:r>
              <a:rPr lang="tr-TR" sz="1600" dirty="0"/>
              <a:t>L</a:t>
            </a:r>
            <a:r>
              <a:rPr lang="en-US" sz="1600" dirty="0"/>
              <a:t>earn financial planning.</a:t>
            </a:r>
            <a:endParaRPr lang="tr-TR" sz="1600" b="1" u="sng" dirty="0">
              <a:solidFill>
                <a:srgbClr val="C00000"/>
              </a:solidFill>
            </a:endParaRPr>
          </a:p>
          <a:p>
            <a:pPr>
              <a:buNone/>
            </a:pPr>
            <a:r>
              <a:rPr lang="tr-TR" sz="1600" dirty="0">
                <a:solidFill>
                  <a:schemeClr val="tx2"/>
                </a:solidFill>
              </a:rPr>
              <a:t> </a:t>
            </a:r>
            <a:endParaRPr lang="tr-TR" sz="1600" b="1" dirty="0">
              <a:solidFill>
                <a:schemeClr val="tx2"/>
              </a:solidFill>
            </a:endParaRPr>
          </a:p>
          <a:p>
            <a:pPr>
              <a:buNone/>
            </a:pPr>
            <a:r>
              <a:rPr lang="tr-TR" sz="1600" b="1" dirty="0">
                <a:solidFill>
                  <a:schemeClr val="tx2"/>
                </a:solidFill>
              </a:rPr>
              <a:t>2nd,3rd and 4th year students</a:t>
            </a:r>
          </a:p>
          <a:p>
            <a:pPr>
              <a:buNone/>
            </a:pPr>
            <a:endParaRPr lang="tr-TR" sz="1600" dirty="0"/>
          </a:p>
          <a:p>
            <a:endParaRPr lang="tr-TR" b="1" u="sng" dirty="0">
              <a:solidFill>
                <a:srgbClr val="C00000"/>
              </a:solidFill>
            </a:endParaRPr>
          </a:p>
          <a:p>
            <a:endParaRPr lang="tr-TR" b="1" u="sng" dirty="0">
              <a:solidFill>
                <a:srgbClr val="C00000"/>
              </a:solidFill>
            </a:endParaRPr>
          </a:p>
          <a:p>
            <a:endParaRPr lang="tr-TR" b="1" u="sng" dirty="0">
              <a:solidFill>
                <a:srgbClr val="C00000"/>
              </a:solidFill>
            </a:endParaRPr>
          </a:p>
          <a:p>
            <a:endParaRPr lang="tr-TR" b="1" u="sng" dirty="0">
              <a:solidFill>
                <a:srgbClr val="C00000"/>
              </a:solidFill>
            </a:endParaRPr>
          </a:p>
          <a:p>
            <a:endParaRPr lang="tr-TR" b="1" u="sng" dirty="0">
              <a:solidFill>
                <a:srgbClr val="C00000"/>
              </a:solidFill>
            </a:endParaRPr>
          </a:p>
          <a:p>
            <a:endParaRPr lang="tr-TR" b="1" u="sng" dirty="0">
              <a:solidFill>
                <a:srgbClr val="C00000"/>
              </a:solidFill>
            </a:endParaRPr>
          </a:p>
          <a:p>
            <a:endParaRPr lang="tr-TR" b="1" u="sng" dirty="0">
              <a:solidFill>
                <a:srgbClr val="C00000"/>
              </a:solidFill>
            </a:endParaRPr>
          </a:p>
          <a:p>
            <a:endParaRPr lang="tr-TR" b="1" u="sng" dirty="0">
              <a:solidFill>
                <a:srgbClr val="C0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8344" y="0"/>
            <a:ext cx="1475656" cy="141277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8688730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2287</TotalTime>
  <Words>984</Words>
  <Application>Microsoft Macintosh PowerPoint</Application>
  <PresentationFormat>Ekran Gösterisi (4:3)</PresentationFormat>
  <Paragraphs>143</Paragraphs>
  <Slides>12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8" baseType="lpstr">
      <vt:lpstr>Calibri</vt:lpstr>
      <vt:lpstr>Constantia</vt:lpstr>
      <vt:lpstr>Eurostile</vt:lpstr>
      <vt:lpstr>Maiandra GD</vt:lpstr>
      <vt:lpstr>Wingdings 2</vt:lpstr>
      <vt:lpstr>Flow</vt:lpstr>
      <vt:lpstr>            11-13 May 2022</vt:lpstr>
      <vt:lpstr>PowerPoint Sunusu</vt:lpstr>
      <vt:lpstr>Important Issues</vt:lpstr>
      <vt:lpstr> International Week (IW) Rules </vt:lpstr>
      <vt:lpstr>Participation and Attendance </vt:lpstr>
      <vt:lpstr>        Prof.Dr. Anna Kuzior  University of Economics in Katowice, Poland   Big bath and cookie jar reserves: how companies can manage their earnings (techniques of earnings based on IFRS) </vt:lpstr>
      <vt:lpstr>    Prof.Dr.  Ioan Alin Nistor  Babes Bolyai Uniersity,  Faculty of Business, Romania    Behavioral Finance</vt:lpstr>
      <vt:lpstr>Lecturer Jan de Wilde  Saxion School of Commerce and Entrepreneurship ,Netherlands  Personal and Professional Growth </vt:lpstr>
      <vt:lpstr> Dr.  EWA TOKAJUK  Bialystok University of Technology Faculy of Engineering and Management  ,Polland  How to manage Personal Finances?   </vt:lpstr>
      <vt:lpstr>Lecturer Ralf Kleijkers &amp; Lecturer Lars Kortenschijl Saxion School of Commerce and Entrepreneurship ,Netherlands  Managing Digital Transformation ( an overview) </vt:lpstr>
      <vt:lpstr>IW Course Hours  ( 11,12,13 May ) 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PC</dc:creator>
  <cp:lastModifiedBy>Microsoft Office User</cp:lastModifiedBy>
  <cp:revision>229</cp:revision>
  <cp:lastPrinted>2022-03-15T08:52:38Z</cp:lastPrinted>
  <dcterms:created xsi:type="dcterms:W3CDTF">2012-02-27T19:16:33Z</dcterms:created>
  <dcterms:modified xsi:type="dcterms:W3CDTF">2026-07-28T13:37:07Z</dcterms:modified>
</cp:coreProperties>
</file>