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handoutMasterIdLst>
    <p:handoutMasterId r:id="rId23"/>
  </p:handoutMasterIdLst>
  <p:sldIdLst>
    <p:sldId id="256" r:id="rId2"/>
    <p:sldId id="268" r:id="rId3"/>
    <p:sldId id="290" r:id="rId4"/>
    <p:sldId id="272" r:id="rId5"/>
    <p:sldId id="305" r:id="rId6"/>
    <p:sldId id="301" r:id="rId7"/>
    <p:sldId id="292" r:id="rId8"/>
    <p:sldId id="309" r:id="rId9"/>
    <p:sldId id="310" r:id="rId10"/>
    <p:sldId id="308" r:id="rId11"/>
    <p:sldId id="311" r:id="rId12"/>
    <p:sldId id="312" r:id="rId13"/>
    <p:sldId id="313" r:id="rId14"/>
    <p:sldId id="314" r:id="rId15"/>
    <p:sldId id="315" r:id="rId16"/>
    <p:sldId id="317" r:id="rId17"/>
    <p:sldId id="316" r:id="rId18"/>
    <p:sldId id="285" r:id="rId19"/>
    <p:sldId id="318" r:id="rId20"/>
    <p:sldId id="284" r:id="rId21"/>
  </p:sldIdLst>
  <p:sldSz cx="9144000" cy="6858000" type="screen4x3"/>
  <p:notesSz cx="7010400" cy="92964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0000"/>
    <a:srgbClr val="54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857" autoAdjust="0"/>
  </p:normalViewPr>
  <p:slideViewPr>
    <p:cSldViewPr>
      <p:cViewPr varScale="1">
        <p:scale>
          <a:sx n="105" d="100"/>
          <a:sy n="105" d="100"/>
        </p:scale>
        <p:origin x="1794" y="108"/>
      </p:cViewPr>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46" cy="465045"/>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sz="quarter" idx="1"/>
          </p:nvPr>
        </p:nvSpPr>
        <p:spPr>
          <a:xfrm>
            <a:off x="3970302" y="0"/>
            <a:ext cx="3038445" cy="465045"/>
          </a:xfrm>
          <a:prstGeom prst="rect">
            <a:avLst/>
          </a:prstGeom>
        </p:spPr>
        <p:txBody>
          <a:bodyPr vert="horz" lIns="91440" tIns="45720" rIns="91440" bIns="45720" rtlCol="0"/>
          <a:lstStyle>
            <a:lvl1pPr algn="r">
              <a:defRPr sz="1200"/>
            </a:lvl1pPr>
          </a:lstStyle>
          <a:p>
            <a:fld id="{24EFB903-E627-4C5C-81C6-E55B29E96A77}" type="datetimeFigureOut">
              <a:rPr lang="tr-TR" smtClean="0"/>
              <a:pPr/>
              <a:t>6.04.2023</a:t>
            </a:fld>
            <a:endParaRPr lang="tr-TR"/>
          </a:p>
        </p:txBody>
      </p:sp>
      <p:sp>
        <p:nvSpPr>
          <p:cNvPr id="4" name="Footer Placeholder 3"/>
          <p:cNvSpPr>
            <a:spLocks noGrp="1"/>
          </p:cNvSpPr>
          <p:nvPr>
            <p:ph type="ftr" sz="quarter" idx="2"/>
          </p:nvPr>
        </p:nvSpPr>
        <p:spPr>
          <a:xfrm>
            <a:off x="1" y="8829860"/>
            <a:ext cx="3038446" cy="465044"/>
          </a:xfrm>
          <a:prstGeom prst="rect">
            <a:avLst/>
          </a:prstGeom>
        </p:spPr>
        <p:txBody>
          <a:bodyPr vert="horz" lIns="91440" tIns="45720" rIns="91440" bIns="45720" rtlCol="0" anchor="b"/>
          <a:lstStyle>
            <a:lvl1pPr algn="l">
              <a:defRPr sz="1200"/>
            </a:lvl1pPr>
          </a:lstStyle>
          <a:p>
            <a:endParaRPr lang="tr-TR"/>
          </a:p>
        </p:txBody>
      </p:sp>
      <p:sp>
        <p:nvSpPr>
          <p:cNvPr id="5" name="Slide Number Placeholder 4"/>
          <p:cNvSpPr>
            <a:spLocks noGrp="1"/>
          </p:cNvSpPr>
          <p:nvPr>
            <p:ph type="sldNum" sz="quarter" idx="3"/>
          </p:nvPr>
        </p:nvSpPr>
        <p:spPr>
          <a:xfrm>
            <a:off x="3970302" y="8829860"/>
            <a:ext cx="3038445" cy="465044"/>
          </a:xfrm>
          <a:prstGeom prst="rect">
            <a:avLst/>
          </a:prstGeom>
        </p:spPr>
        <p:txBody>
          <a:bodyPr vert="horz" lIns="91440" tIns="45720" rIns="91440" bIns="45720" rtlCol="0" anchor="b"/>
          <a:lstStyle>
            <a:lvl1pPr algn="r">
              <a:defRPr sz="1200"/>
            </a:lvl1pPr>
          </a:lstStyle>
          <a:p>
            <a:fld id="{32F0892D-EC8F-49D5-856C-36870A3EA5D8}" type="slidenum">
              <a:rPr lang="tr-TR" smtClean="0"/>
              <a:pPr/>
              <a:t>‹#›</a:t>
            </a:fld>
            <a:endParaRPr lang="tr-TR"/>
          </a:p>
        </p:txBody>
      </p:sp>
    </p:spTree>
    <p:extLst>
      <p:ext uri="{BB962C8B-B14F-4D97-AF65-F5344CB8AC3E}">
        <p14:creationId xmlns:p14="http://schemas.microsoft.com/office/powerpoint/2010/main" val="21103194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1" y="0"/>
            <a:ext cx="3038446" cy="465045"/>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970302" y="0"/>
            <a:ext cx="3038445" cy="465045"/>
          </a:xfrm>
          <a:prstGeom prst="rect">
            <a:avLst/>
          </a:prstGeom>
        </p:spPr>
        <p:txBody>
          <a:bodyPr vert="horz" lIns="91440" tIns="45720" rIns="91440" bIns="45720" rtlCol="0"/>
          <a:lstStyle>
            <a:lvl1pPr algn="r">
              <a:defRPr sz="1200"/>
            </a:lvl1pPr>
          </a:lstStyle>
          <a:p>
            <a:fld id="{4AE1D77D-4E88-44B7-9EA8-F68D0ED3D34F}" type="datetimeFigureOut">
              <a:rPr lang="tr-TR" smtClean="0"/>
              <a:pPr/>
              <a:t>6.04.2023</a:t>
            </a:fld>
            <a:endParaRPr lang="tr-TR"/>
          </a:p>
        </p:txBody>
      </p:sp>
      <p:sp>
        <p:nvSpPr>
          <p:cNvPr id="4" name="3 Slayt Görüntüsü Yer Tutucusu"/>
          <p:cNvSpPr>
            <a:spLocks noGrp="1" noRot="1" noChangeAspect="1"/>
          </p:cNvSpPr>
          <p:nvPr>
            <p:ph type="sldImg" idx="2"/>
          </p:nvPr>
        </p:nvSpPr>
        <p:spPr>
          <a:xfrm>
            <a:off x="1179513" y="696913"/>
            <a:ext cx="4651375" cy="3487737"/>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700545" y="4415679"/>
            <a:ext cx="5609311" cy="418390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1" y="8829860"/>
            <a:ext cx="3038446" cy="465044"/>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970302" y="8829860"/>
            <a:ext cx="3038445" cy="465044"/>
          </a:xfrm>
          <a:prstGeom prst="rect">
            <a:avLst/>
          </a:prstGeom>
        </p:spPr>
        <p:txBody>
          <a:bodyPr vert="horz" lIns="91440" tIns="45720" rIns="91440" bIns="45720" rtlCol="0" anchor="b"/>
          <a:lstStyle>
            <a:lvl1pPr algn="r">
              <a:defRPr sz="1200"/>
            </a:lvl1pPr>
          </a:lstStyle>
          <a:p>
            <a:fld id="{960DCD1A-F77B-48A1-982E-25A054AC2FA7}" type="slidenum">
              <a:rPr lang="tr-TR" smtClean="0"/>
              <a:pPr/>
              <a:t>‹#›</a:t>
            </a:fld>
            <a:endParaRPr lang="tr-TR"/>
          </a:p>
        </p:txBody>
      </p:sp>
    </p:spTree>
    <p:extLst>
      <p:ext uri="{BB962C8B-B14F-4D97-AF65-F5344CB8AC3E}">
        <p14:creationId xmlns:p14="http://schemas.microsoft.com/office/powerpoint/2010/main" val="19724366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960DCD1A-F77B-48A1-982E-25A054AC2FA7}" type="slidenum">
              <a:rPr lang="tr-TR" smtClean="0"/>
              <a:pPr/>
              <a:t>7</a:t>
            </a:fld>
            <a:endParaRPr lang="tr-TR"/>
          </a:p>
        </p:txBody>
      </p:sp>
    </p:spTree>
    <p:extLst>
      <p:ext uri="{BB962C8B-B14F-4D97-AF65-F5344CB8AC3E}">
        <p14:creationId xmlns:p14="http://schemas.microsoft.com/office/powerpoint/2010/main" val="26327019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0DCD1A-F77B-48A1-982E-25A054AC2FA7}" type="slidenum">
              <a:rPr kumimoji="0" lang="tr-T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tr-T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781073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0DCD1A-F77B-48A1-982E-25A054AC2FA7}" type="slidenum">
              <a:rPr kumimoji="0" lang="tr-T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tr-T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512601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960DCD1A-F77B-48A1-982E-25A054AC2FA7}" type="slidenum">
              <a:rPr lang="tr-TR" smtClean="0"/>
              <a:pPr/>
              <a:t>8</a:t>
            </a:fld>
            <a:endParaRPr lang="tr-TR"/>
          </a:p>
        </p:txBody>
      </p:sp>
    </p:spTree>
    <p:extLst>
      <p:ext uri="{BB962C8B-B14F-4D97-AF65-F5344CB8AC3E}">
        <p14:creationId xmlns:p14="http://schemas.microsoft.com/office/powerpoint/2010/main" val="20910456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960DCD1A-F77B-48A1-982E-25A054AC2FA7}" type="slidenum">
              <a:rPr lang="tr-TR" smtClean="0"/>
              <a:pPr/>
              <a:t>9</a:t>
            </a:fld>
            <a:endParaRPr lang="tr-TR"/>
          </a:p>
        </p:txBody>
      </p:sp>
    </p:spTree>
    <p:extLst>
      <p:ext uri="{BB962C8B-B14F-4D97-AF65-F5344CB8AC3E}">
        <p14:creationId xmlns:p14="http://schemas.microsoft.com/office/powerpoint/2010/main" val="17923342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960DCD1A-F77B-48A1-982E-25A054AC2FA7}" type="slidenum">
              <a:rPr lang="tr-TR" smtClean="0"/>
              <a:pPr/>
              <a:t>10</a:t>
            </a:fld>
            <a:endParaRPr lang="tr-TR"/>
          </a:p>
        </p:txBody>
      </p:sp>
    </p:spTree>
    <p:extLst>
      <p:ext uri="{BB962C8B-B14F-4D97-AF65-F5344CB8AC3E}">
        <p14:creationId xmlns:p14="http://schemas.microsoft.com/office/powerpoint/2010/main" val="28796620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960DCD1A-F77B-48A1-982E-25A054AC2FA7}" type="slidenum">
              <a:rPr lang="tr-TR" smtClean="0"/>
              <a:pPr/>
              <a:t>11</a:t>
            </a:fld>
            <a:endParaRPr lang="tr-TR"/>
          </a:p>
        </p:txBody>
      </p:sp>
    </p:spTree>
    <p:extLst>
      <p:ext uri="{BB962C8B-B14F-4D97-AF65-F5344CB8AC3E}">
        <p14:creationId xmlns:p14="http://schemas.microsoft.com/office/powerpoint/2010/main" val="30184934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960DCD1A-F77B-48A1-982E-25A054AC2FA7}" type="slidenum">
              <a:rPr lang="tr-TR" smtClean="0"/>
              <a:pPr/>
              <a:t>12</a:t>
            </a:fld>
            <a:endParaRPr lang="tr-TR"/>
          </a:p>
        </p:txBody>
      </p:sp>
    </p:spTree>
    <p:extLst>
      <p:ext uri="{BB962C8B-B14F-4D97-AF65-F5344CB8AC3E}">
        <p14:creationId xmlns:p14="http://schemas.microsoft.com/office/powerpoint/2010/main" val="34783351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0DCD1A-F77B-48A1-982E-25A054AC2FA7}" type="slidenum">
              <a:rPr kumimoji="0" lang="tr-T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tr-T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067229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0DCD1A-F77B-48A1-982E-25A054AC2FA7}" type="slidenum">
              <a:rPr kumimoji="0" lang="tr-T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tr-T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271987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0DCD1A-F77B-48A1-982E-25A054AC2FA7}" type="slidenum">
              <a:rPr kumimoji="0" lang="tr-T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tr-T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500947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9A58CB18-B87D-4C65-9593-233CA107E0EE}" type="datetimeFigureOut">
              <a:rPr lang="tr-TR" smtClean="0"/>
              <a:pPr/>
              <a:t>6.04.2023</a:t>
            </a:fld>
            <a:endParaRPr lang="tr-TR"/>
          </a:p>
        </p:txBody>
      </p:sp>
      <p:sp>
        <p:nvSpPr>
          <p:cNvPr id="19" name="Footer Placeholder 18"/>
          <p:cNvSpPr>
            <a:spLocks noGrp="1"/>
          </p:cNvSpPr>
          <p:nvPr>
            <p:ph type="ftr" sz="quarter" idx="11"/>
          </p:nvPr>
        </p:nvSpPr>
        <p:spPr/>
        <p:txBody>
          <a:bodyPr/>
          <a:lstStyle/>
          <a:p>
            <a:endParaRPr lang="tr-TR"/>
          </a:p>
        </p:txBody>
      </p:sp>
      <p:sp>
        <p:nvSpPr>
          <p:cNvPr id="27" name="Slide Number Placeholder 26"/>
          <p:cNvSpPr>
            <a:spLocks noGrp="1"/>
          </p:cNvSpPr>
          <p:nvPr>
            <p:ph type="sldNum" sz="quarter" idx="12"/>
          </p:nvPr>
        </p:nvSpPr>
        <p:spPr/>
        <p:txBody>
          <a:bodyPr/>
          <a:lstStyle/>
          <a:p>
            <a:fld id="{C0D9B72C-4E5A-4D93-9302-30CBFA98339D}"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A58CB18-B87D-4C65-9593-233CA107E0EE}" type="datetimeFigureOut">
              <a:rPr lang="tr-TR" smtClean="0"/>
              <a:pPr/>
              <a:t>6.04.2023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0D9B72C-4E5A-4D93-9302-30CBFA98339D}"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A58CB18-B87D-4C65-9593-233CA107E0EE}" type="datetimeFigureOut">
              <a:rPr lang="tr-TR" smtClean="0"/>
              <a:pPr/>
              <a:t>6.04.2023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0D9B72C-4E5A-4D93-9302-30CBFA98339D}"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A58CB18-B87D-4C65-9593-233CA107E0EE}" type="datetimeFigureOut">
              <a:rPr lang="tr-TR" smtClean="0"/>
              <a:pPr/>
              <a:t>6.04.2023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0D9B72C-4E5A-4D93-9302-30CBFA98339D}"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9A58CB18-B87D-4C65-9593-233CA107E0EE}" type="datetimeFigureOut">
              <a:rPr lang="tr-TR" smtClean="0"/>
              <a:pPr/>
              <a:t>6.04.2023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0D9B72C-4E5A-4D93-9302-30CBFA98339D}"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9A58CB18-B87D-4C65-9593-233CA107E0EE}" type="datetimeFigureOut">
              <a:rPr lang="tr-TR" smtClean="0"/>
              <a:pPr/>
              <a:t>6.04.2023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0D9B72C-4E5A-4D93-9302-30CBFA98339D}"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9A58CB18-B87D-4C65-9593-233CA107E0EE}" type="datetimeFigureOut">
              <a:rPr lang="tr-TR" smtClean="0"/>
              <a:pPr/>
              <a:t>6.04.2023</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C0D9B72C-4E5A-4D93-9302-30CBFA98339D}"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9A58CB18-B87D-4C65-9593-233CA107E0EE}" type="datetimeFigureOut">
              <a:rPr lang="tr-TR" smtClean="0"/>
              <a:pPr/>
              <a:t>6.04.2023</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C0D9B72C-4E5A-4D93-9302-30CBFA98339D}"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58CB18-B87D-4C65-9593-233CA107E0EE}" type="datetimeFigureOut">
              <a:rPr lang="tr-TR" smtClean="0"/>
              <a:pPr/>
              <a:t>6.04.2023</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C0D9B72C-4E5A-4D93-9302-30CBFA98339D}"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9A58CB18-B87D-4C65-9593-233CA107E0EE}" type="datetimeFigureOut">
              <a:rPr lang="tr-TR" smtClean="0"/>
              <a:pPr/>
              <a:t>6.04.2023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0D9B72C-4E5A-4D93-9302-30CBFA98339D}"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9A58CB18-B87D-4C65-9593-233CA107E0EE}" type="datetimeFigureOut">
              <a:rPr lang="tr-TR" smtClean="0"/>
              <a:pPr/>
              <a:t>6.04.2023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8077200" y="6356350"/>
            <a:ext cx="609600" cy="365125"/>
          </a:xfrm>
        </p:spPr>
        <p:txBody>
          <a:bodyPr/>
          <a:lstStyle/>
          <a:p>
            <a:fld id="{C0D9B72C-4E5A-4D93-9302-30CBFA98339D}" type="slidenum">
              <a:rPr lang="tr-TR" smtClean="0"/>
              <a:pPr/>
              <a:t>‹#›</a:t>
            </a:fld>
            <a:endParaRPr lang="tr-T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9A58CB18-B87D-4C65-9593-233CA107E0EE}" type="datetimeFigureOut">
              <a:rPr lang="tr-TR" smtClean="0"/>
              <a:pPr/>
              <a:t>6.04.2023</a:t>
            </a:fld>
            <a:endParaRPr lang="tr-T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C0D9B72C-4E5A-4D93-9302-30CBFA98339D}" type="slidenum">
              <a:rPr lang="tr-TR" smtClean="0"/>
              <a:pPr/>
              <a:t>‹#›</a:t>
            </a:fld>
            <a:endParaRPr lang="tr-T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linkedin.com/in/kleijkers/"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hyperlink" Target="https://www.linkedin.com/in/lars-kortenschijl-3031761aa/"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us02web.zoom.us/j/89576138332?pwd=RXJrcWNMcitlQXpJdGkzeHBOUmZ6dz09" TargetMode="External"/><Relationship Id="rId2" Type="http://schemas.openxmlformats.org/officeDocument/2006/relationships/hyperlink" Target="https://us02web.zoom.us/j/84444824127?pwd=YkpyOTY1dmFmam82OXRnU0hldHZzQT09" TargetMode="External"/><Relationship Id="rId1" Type="http://schemas.openxmlformats.org/officeDocument/2006/relationships/slideLayout" Target="../slideLayouts/slideLayout2.xml"/><Relationship Id="rId4" Type="http://schemas.openxmlformats.org/officeDocument/2006/relationships/hyperlink" Target="https://us02web.zoom.us/j/84489908509?pwd=V01uSlRTWUhuT0dyU3NEN1NVM3pqZz09"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0792" y="1340768"/>
            <a:ext cx="7851648" cy="5027984"/>
          </a:xfrm>
        </p:spPr>
        <p:txBody>
          <a:bodyPr/>
          <a:lstStyle/>
          <a:p>
            <a:pPr algn="l"/>
            <a:r>
              <a:rPr lang="tr-TR"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8-12 </a:t>
            </a:r>
            <a:r>
              <a:rPr lang="tr-TR">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May </a:t>
            </a:r>
            <a:r>
              <a:rPr lang="tr-TR"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2023 Participants </a:t>
            </a:r>
            <a:endParaRPr lang="tr-TR"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pic>
        <p:nvPicPr>
          <p:cNvPr id="5" name="Picture 4"/>
          <p:cNvPicPr>
            <a:picLocks noChangeAspect="1"/>
          </p:cNvPicPr>
          <p:nvPr/>
        </p:nvPicPr>
        <p:blipFill>
          <a:blip r:embed="rId2"/>
          <a:stretch>
            <a:fillRect/>
          </a:stretch>
        </p:blipFill>
        <p:spPr>
          <a:xfrm>
            <a:off x="1043608" y="1196752"/>
            <a:ext cx="7272807" cy="403244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20" y="0"/>
            <a:ext cx="9144000" cy="1412776"/>
          </a:xfrm>
        </p:spPr>
        <p:style>
          <a:lnRef idx="2">
            <a:schemeClr val="accent2"/>
          </a:lnRef>
          <a:fillRef idx="1">
            <a:schemeClr val="lt1"/>
          </a:fillRef>
          <a:effectRef idx="0">
            <a:schemeClr val="accent2"/>
          </a:effectRef>
          <a:fontRef idx="minor">
            <a:schemeClr val="dk1"/>
          </a:fontRef>
        </p:style>
        <p:txBody>
          <a:bodyPr>
            <a:noAutofit/>
          </a:bodyPr>
          <a:lstStyle/>
          <a:p>
            <a:pPr lvl="0"/>
            <a:r>
              <a:rPr lang="tr-TR" sz="1800" b="1" dirty="0">
                <a:effectLst>
                  <a:outerShdw blurRad="38100" dist="38100" dir="2700000" algn="tl">
                    <a:srgbClr val="000000">
                      <a:alpha val="43137"/>
                    </a:srgbClr>
                  </a:outerShdw>
                </a:effectLst>
              </a:rPr>
              <a:t>Lecturer Ralf Kleijkers &amp; Lecturer Lars Kortenschijl</a:t>
            </a:r>
            <a:r>
              <a:rPr lang="tr-TR" sz="1800" dirty="0"/>
              <a:t/>
            </a:r>
            <a:br>
              <a:rPr lang="tr-TR" sz="1800" dirty="0"/>
            </a:br>
            <a:r>
              <a:rPr lang="tr-TR" sz="1800" b="1" dirty="0"/>
              <a:t>Saxion School of Commerce and Entrepreneurship ,Netherlands </a:t>
            </a:r>
            <a:br>
              <a:rPr lang="tr-TR" sz="1800" b="1" dirty="0"/>
            </a:br>
            <a:r>
              <a:rPr lang="tr-TR" sz="1800" b="1" dirty="0"/>
              <a:t>Managing Digital Transformation ( an overview) </a:t>
            </a:r>
          </a:p>
        </p:txBody>
      </p:sp>
      <p:sp>
        <p:nvSpPr>
          <p:cNvPr id="3" name="Content Placeholder 2"/>
          <p:cNvSpPr>
            <a:spLocks noGrp="1"/>
          </p:cNvSpPr>
          <p:nvPr>
            <p:ph idx="1"/>
          </p:nvPr>
        </p:nvSpPr>
        <p:spPr>
          <a:xfrm>
            <a:off x="8520" y="1628800"/>
            <a:ext cx="9135480" cy="5184576"/>
          </a:xfrm>
        </p:spPr>
        <p:style>
          <a:lnRef idx="2">
            <a:schemeClr val="accent2"/>
          </a:lnRef>
          <a:fillRef idx="1">
            <a:schemeClr val="lt1"/>
          </a:fillRef>
          <a:effectRef idx="0">
            <a:schemeClr val="accent2"/>
          </a:effectRef>
          <a:fontRef idx="minor">
            <a:schemeClr val="dk1"/>
          </a:fontRef>
        </p:style>
        <p:txBody>
          <a:bodyPr>
            <a:normAutofit fontScale="92500" lnSpcReduction="10000"/>
          </a:bodyPr>
          <a:lstStyle/>
          <a:p>
            <a:pPr>
              <a:buNone/>
            </a:pPr>
            <a:r>
              <a:rPr lang="tr-TR" sz="1500" b="1" u="sng" dirty="0">
                <a:solidFill>
                  <a:srgbClr val="C00000"/>
                </a:solidFill>
              </a:rPr>
              <a:t>Course Objective: </a:t>
            </a:r>
          </a:p>
          <a:p>
            <a:pPr>
              <a:buNone/>
            </a:pPr>
            <a:r>
              <a:rPr lang="en-GB" sz="1500" dirty="0"/>
              <a:t>The course will be designed for students with a high interest in entrepreneurship </a:t>
            </a:r>
            <a:endParaRPr lang="tr-TR" sz="1500" dirty="0"/>
          </a:p>
          <a:p>
            <a:pPr>
              <a:buNone/>
            </a:pPr>
            <a:r>
              <a:rPr lang="en-GB" sz="1500" dirty="0"/>
              <a:t>and management. The course will address the core elements of the Digital Transformation</a:t>
            </a:r>
            <a:endParaRPr lang="tr-TR" sz="1500" dirty="0"/>
          </a:p>
          <a:p>
            <a:pPr>
              <a:buNone/>
            </a:pPr>
            <a:r>
              <a:rPr lang="en-GB" sz="1500" dirty="0"/>
              <a:t>Model. The main objective of the course is to make future digital leaders aware of the</a:t>
            </a:r>
            <a:r>
              <a:rPr lang="tr-TR" sz="1500" dirty="0"/>
              <a:t> </a:t>
            </a:r>
            <a:r>
              <a:rPr lang="en-GB" sz="1500" dirty="0"/>
              <a:t>elements</a:t>
            </a:r>
            <a:r>
              <a:rPr lang="tr-TR" sz="1500" dirty="0"/>
              <a:t> </a:t>
            </a:r>
            <a:r>
              <a:rPr lang="en-GB" sz="1500" dirty="0"/>
              <a:t>that</a:t>
            </a:r>
            <a:endParaRPr lang="tr-TR" sz="1500" dirty="0"/>
          </a:p>
          <a:p>
            <a:pPr>
              <a:buNone/>
            </a:pPr>
            <a:r>
              <a:rPr lang="en-GB" sz="1500" dirty="0"/>
              <a:t>enable  and threat successful digital transformations.</a:t>
            </a:r>
            <a:endParaRPr lang="tr-TR" sz="1500" dirty="0"/>
          </a:p>
          <a:p>
            <a:pPr>
              <a:buNone/>
            </a:pPr>
            <a:endParaRPr lang="tr-TR" sz="1500" b="1" dirty="0"/>
          </a:p>
          <a:p>
            <a:pPr>
              <a:buNone/>
            </a:pPr>
            <a:r>
              <a:rPr lang="tr-TR" sz="1500" b="1" u="sng" dirty="0">
                <a:solidFill>
                  <a:srgbClr val="C00000"/>
                </a:solidFill>
              </a:rPr>
              <a:t>Learning Outcomes:</a:t>
            </a:r>
          </a:p>
          <a:p>
            <a:pPr>
              <a:buNone/>
            </a:pPr>
            <a:r>
              <a:rPr lang="en-US" sz="1500" dirty="0"/>
              <a:t>At the end of this course the learner is expected to</a:t>
            </a:r>
            <a:r>
              <a:rPr lang="tr-TR" sz="1500" dirty="0"/>
              <a:t>:</a:t>
            </a:r>
            <a:endParaRPr lang="en-US" sz="1500" dirty="0"/>
          </a:p>
          <a:p>
            <a:pPr lvl="0"/>
            <a:r>
              <a:rPr lang="en-US" sz="1500" dirty="0"/>
              <a:t>Understand the critical components of digital transformation</a:t>
            </a:r>
          </a:p>
          <a:p>
            <a:pPr lvl="0"/>
            <a:r>
              <a:rPr lang="en-US" sz="1500" dirty="0"/>
              <a:t>Understand the technologies drivers of data driven organizations</a:t>
            </a:r>
          </a:p>
          <a:p>
            <a:pPr lvl="0" fontAlgn="base"/>
            <a:r>
              <a:rPr lang="en-GB" sz="1500" dirty="0"/>
              <a:t>Recognize and identify the key technologies and trends that drive data. Learners will be able to assess the impact of these technologies and trends.  </a:t>
            </a:r>
            <a:endParaRPr lang="tr-TR" sz="1500" dirty="0"/>
          </a:p>
          <a:p>
            <a:pPr lvl="0" fontAlgn="base"/>
            <a:r>
              <a:rPr lang="en-GB" sz="1500" dirty="0"/>
              <a:t>Understand the organisational impact and the organisational barriers.</a:t>
            </a:r>
            <a:endParaRPr lang="en-US" sz="1500" dirty="0"/>
          </a:p>
          <a:p>
            <a:pPr lvl="0" fontAlgn="base"/>
            <a:r>
              <a:rPr lang="en-GB" sz="1500" dirty="0"/>
              <a:t>Understand how to create business value with data and data-driven decision making. </a:t>
            </a:r>
            <a:endParaRPr lang="en-US" sz="1500" dirty="0"/>
          </a:p>
          <a:p>
            <a:r>
              <a:rPr lang="en-GB" sz="1500" dirty="0"/>
              <a:t>Understand and assess the risks related to applicable ethical principles (like transparency, responsibility, competence, trust and empathy) and guidelines. </a:t>
            </a:r>
            <a:endParaRPr lang="en-US" sz="1500" dirty="0"/>
          </a:p>
          <a:p>
            <a:pPr>
              <a:buNone/>
            </a:pPr>
            <a:endParaRPr lang="tr-TR" sz="1500" b="1" dirty="0"/>
          </a:p>
          <a:p>
            <a:pPr marL="0" indent="0">
              <a:buNone/>
            </a:pPr>
            <a:r>
              <a:rPr lang="en-GB" sz="1500" u="sng" dirty="0">
                <a:hlinkClick r:id="rId3"/>
              </a:rPr>
              <a:t>https://www.linkedin.com/in/kleijkers/</a:t>
            </a:r>
            <a:endParaRPr lang="en-US" sz="1500" dirty="0"/>
          </a:p>
          <a:p>
            <a:pPr marL="0" indent="0">
              <a:buNone/>
            </a:pPr>
            <a:r>
              <a:rPr lang="en-GB" sz="1500" u="sng" dirty="0">
                <a:hlinkClick r:id="rId4"/>
              </a:rPr>
              <a:t>https://www.linkedin.com/in/lars-kortenschijl-3031761aa/</a:t>
            </a:r>
            <a:endParaRPr lang="en-US" sz="1500" dirty="0"/>
          </a:p>
          <a:p>
            <a:pPr>
              <a:buNone/>
            </a:pPr>
            <a:endParaRPr lang="tr-TR" sz="1500" b="1" dirty="0">
              <a:solidFill>
                <a:schemeClr val="tx2"/>
              </a:solidFill>
            </a:endParaRPr>
          </a:p>
          <a:p>
            <a:pPr>
              <a:buNone/>
            </a:pPr>
            <a:r>
              <a:rPr lang="tr-TR" sz="1500" b="1" dirty="0">
                <a:solidFill>
                  <a:schemeClr val="tx2"/>
                </a:solidFill>
              </a:rPr>
              <a:t> 	 3rd &amp; 4th year and graduate students </a:t>
            </a:r>
          </a:p>
          <a:p>
            <a:pPr>
              <a:buNone/>
            </a:pPr>
            <a:endParaRPr lang="tr-TR" sz="3400" dirty="0"/>
          </a:p>
          <a:p>
            <a:endParaRPr lang="tr-TR" b="1" u="sng" dirty="0">
              <a:solidFill>
                <a:srgbClr val="C00000"/>
              </a:solidFill>
            </a:endParaRPr>
          </a:p>
          <a:p>
            <a:endParaRPr lang="tr-TR" b="1" u="sng" dirty="0">
              <a:solidFill>
                <a:srgbClr val="C00000"/>
              </a:solidFill>
            </a:endParaRPr>
          </a:p>
          <a:p>
            <a:endParaRPr lang="tr-TR" b="1" u="sng" dirty="0">
              <a:solidFill>
                <a:srgbClr val="C00000"/>
              </a:solidFill>
            </a:endParaRPr>
          </a:p>
          <a:p>
            <a:endParaRPr lang="tr-TR" b="1" u="sng" dirty="0">
              <a:solidFill>
                <a:srgbClr val="C00000"/>
              </a:solidFill>
            </a:endParaRPr>
          </a:p>
          <a:p>
            <a:endParaRPr lang="tr-TR" b="1" u="sng" dirty="0">
              <a:solidFill>
                <a:srgbClr val="C00000"/>
              </a:solidFill>
            </a:endParaRPr>
          </a:p>
          <a:p>
            <a:endParaRPr lang="tr-TR" b="1" u="sng" dirty="0">
              <a:solidFill>
                <a:srgbClr val="C00000"/>
              </a:solidFill>
            </a:endParaRPr>
          </a:p>
          <a:p>
            <a:endParaRPr lang="tr-TR" b="1" u="sng" dirty="0">
              <a:solidFill>
                <a:srgbClr val="C00000"/>
              </a:solidFill>
            </a:endParaRPr>
          </a:p>
          <a:p>
            <a:endParaRPr lang="tr-TR" b="1" u="sng" dirty="0">
              <a:solidFill>
                <a:srgbClr val="C00000"/>
              </a:solidFill>
            </a:endParaRPr>
          </a:p>
        </p:txBody>
      </p:sp>
      <p:pic>
        <p:nvPicPr>
          <p:cNvPr id="4" name="Picture 3"/>
          <p:cNvPicPr>
            <a:picLocks noChangeAspect="1"/>
          </p:cNvPicPr>
          <p:nvPr/>
        </p:nvPicPr>
        <p:blipFill>
          <a:blip r:embed="rId5"/>
          <a:stretch>
            <a:fillRect/>
          </a:stretch>
        </p:blipFill>
        <p:spPr>
          <a:xfrm>
            <a:off x="7668343" y="23733"/>
            <a:ext cx="1504055" cy="1389044"/>
          </a:xfrm>
          <a:prstGeom prst="ellipse">
            <a:avLst/>
          </a:prstGeom>
          <a:ln w="63500" cap="rnd">
            <a:solidFill>
              <a:srgbClr val="C0000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 name="Picture 4"/>
          <p:cNvPicPr>
            <a:picLocks noChangeAspect="1"/>
          </p:cNvPicPr>
          <p:nvPr/>
        </p:nvPicPr>
        <p:blipFill>
          <a:blip r:embed="rId6"/>
          <a:stretch>
            <a:fillRect/>
          </a:stretch>
        </p:blipFill>
        <p:spPr>
          <a:xfrm>
            <a:off x="6372200" y="-1"/>
            <a:ext cx="1201621" cy="1389043"/>
          </a:xfrm>
          <a:prstGeom prst="ellipse">
            <a:avLst/>
          </a:prstGeom>
          <a:ln w="63500" cap="rnd">
            <a:solidFill>
              <a:srgbClr val="C0000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6657633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20" y="6978"/>
            <a:ext cx="9152520" cy="1621821"/>
          </a:xfrm>
        </p:spPr>
        <p:style>
          <a:lnRef idx="2">
            <a:schemeClr val="accent2"/>
          </a:lnRef>
          <a:fillRef idx="1">
            <a:schemeClr val="lt1"/>
          </a:fillRef>
          <a:effectRef idx="0">
            <a:schemeClr val="accent2"/>
          </a:effectRef>
          <a:fontRef idx="minor">
            <a:schemeClr val="dk1"/>
          </a:fontRef>
        </p:style>
        <p:txBody>
          <a:bodyPr>
            <a:noAutofit/>
          </a:bodyPr>
          <a:lstStyle/>
          <a:p>
            <a:r>
              <a:rPr lang="tr-TR" sz="1600" b="1" dirty="0"/>
              <a:t>Prof. Dr. Thomas Meier </a:t>
            </a:r>
            <a:br>
              <a:rPr lang="tr-TR" sz="1600" b="1" dirty="0"/>
            </a:br>
            <a:r>
              <a:rPr lang="de-DE" sz="1600" b="1" dirty="0"/>
              <a:t>Technische Hochschule Deggendorf</a:t>
            </a:r>
            <a:r>
              <a:rPr lang="tr-TR" sz="1600" b="1" dirty="0"/>
              <a:t> ,Germany </a:t>
            </a:r>
            <a:br>
              <a:rPr lang="tr-TR" sz="1600" b="1" dirty="0"/>
            </a:br>
            <a:r>
              <a:rPr lang="en-US" sz="1600" b="1" dirty="0"/>
              <a:t>Controlling Practice: Analysis of “Big Data” and reporting with BI-Tools</a:t>
            </a:r>
            <a:r>
              <a:rPr lang="en-US" dirty="0"/>
              <a:t/>
            </a:r>
            <a:br>
              <a:rPr lang="en-US" dirty="0"/>
            </a:br>
            <a:r>
              <a:rPr lang="tr-TR" sz="1600" b="1" dirty="0"/>
              <a:t/>
            </a:r>
            <a:br>
              <a:rPr lang="tr-TR" sz="1600" b="1" dirty="0"/>
            </a:br>
            <a:endParaRPr lang="tr-TR" sz="1600" b="1" dirty="0"/>
          </a:p>
        </p:txBody>
      </p:sp>
      <p:sp>
        <p:nvSpPr>
          <p:cNvPr id="3" name="Content Placeholder 2"/>
          <p:cNvSpPr>
            <a:spLocks noGrp="1"/>
          </p:cNvSpPr>
          <p:nvPr>
            <p:ph idx="1"/>
          </p:nvPr>
        </p:nvSpPr>
        <p:spPr>
          <a:xfrm>
            <a:off x="8520" y="1844824"/>
            <a:ext cx="9135480" cy="4968552"/>
          </a:xfrm>
        </p:spPr>
        <p:style>
          <a:lnRef idx="2">
            <a:schemeClr val="accent2"/>
          </a:lnRef>
          <a:fillRef idx="1">
            <a:schemeClr val="lt1"/>
          </a:fillRef>
          <a:effectRef idx="0">
            <a:schemeClr val="accent2"/>
          </a:effectRef>
          <a:fontRef idx="minor">
            <a:schemeClr val="dk1"/>
          </a:fontRef>
        </p:style>
        <p:txBody>
          <a:bodyPr>
            <a:normAutofit/>
          </a:bodyPr>
          <a:lstStyle/>
          <a:p>
            <a:pPr>
              <a:buNone/>
            </a:pPr>
            <a:endParaRPr lang="tr-TR" sz="1500" b="1" u="sng" dirty="0">
              <a:solidFill>
                <a:srgbClr val="C00000"/>
              </a:solidFill>
            </a:endParaRPr>
          </a:p>
          <a:p>
            <a:pPr>
              <a:buNone/>
            </a:pPr>
            <a:r>
              <a:rPr lang="tr-TR" sz="1400" b="1" u="sng" dirty="0">
                <a:solidFill>
                  <a:srgbClr val="C00000"/>
                </a:solidFill>
              </a:rPr>
              <a:t>Course Objective: </a:t>
            </a:r>
          </a:p>
          <a:p>
            <a:pPr>
              <a:buNone/>
            </a:pPr>
            <a:r>
              <a:rPr lang="en-US" sz="1400" dirty="0"/>
              <a:t> Controlling Practice: Analysis of “Big Data” and reporting with BI-Tools</a:t>
            </a:r>
            <a:endParaRPr lang="tr-TR" sz="1400" dirty="0"/>
          </a:p>
          <a:p>
            <a:pPr>
              <a:buNone/>
            </a:pPr>
            <a:endParaRPr lang="en-US" sz="1400" dirty="0"/>
          </a:p>
          <a:p>
            <a:pPr>
              <a:buNone/>
            </a:pPr>
            <a:r>
              <a:rPr lang="tr-TR" sz="1400" b="1" u="sng" dirty="0">
                <a:solidFill>
                  <a:srgbClr val="C00000"/>
                </a:solidFill>
              </a:rPr>
              <a:t>Learning Outcomes:</a:t>
            </a:r>
          </a:p>
          <a:p>
            <a:pPr marL="0" indent="0">
              <a:buNone/>
            </a:pPr>
            <a:r>
              <a:rPr lang="en-US" sz="1400" dirty="0"/>
              <a:t>At the end of this course the learner is expected to,</a:t>
            </a:r>
          </a:p>
          <a:p>
            <a:pPr lvl="0"/>
            <a:r>
              <a:rPr lang="en-US" sz="1400" dirty="0"/>
              <a:t>Know the functionality of a BI tool for data analysis </a:t>
            </a:r>
          </a:p>
          <a:p>
            <a:pPr lvl="0"/>
            <a:r>
              <a:rPr lang="en-US" sz="1400" dirty="0"/>
              <a:t>Be able to import and transform data from different data sources </a:t>
            </a:r>
          </a:p>
          <a:p>
            <a:pPr lvl="0"/>
            <a:r>
              <a:rPr lang="en-US" sz="1400" dirty="0"/>
              <a:t>Set up and design a management dashboard for reporting purposes in Microsoft Power BI</a:t>
            </a:r>
          </a:p>
          <a:p>
            <a:pPr>
              <a:buNone/>
            </a:pPr>
            <a:endParaRPr lang="tr-TR" sz="1400" b="1" dirty="0">
              <a:solidFill>
                <a:schemeClr val="tx2"/>
              </a:solidFill>
            </a:endParaRPr>
          </a:p>
          <a:p>
            <a:pPr>
              <a:buNone/>
            </a:pPr>
            <a:r>
              <a:rPr lang="tr-TR" sz="1400" b="1" dirty="0">
                <a:solidFill>
                  <a:schemeClr val="tx2"/>
                </a:solidFill>
              </a:rPr>
              <a:t> 	</a:t>
            </a:r>
            <a:r>
              <a:rPr lang="tr-TR" sz="1400" b="1" u="sng" dirty="0">
                <a:solidFill>
                  <a:srgbClr val="C00000"/>
                </a:solidFill>
              </a:rPr>
              <a:t>2nd, 3rd and 4th year students </a:t>
            </a:r>
          </a:p>
          <a:p>
            <a:endParaRPr lang="tr-TR" b="1" u="sng" dirty="0">
              <a:solidFill>
                <a:srgbClr val="C00000"/>
              </a:solidFill>
            </a:endParaRPr>
          </a:p>
          <a:p>
            <a:endParaRPr lang="tr-TR" b="1" u="sng" dirty="0">
              <a:solidFill>
                <a:srgbClr val="C00000"/>
              </a:solidFill>
            </a:endParaRPr>
          </a:p>
          <a:p>
            <a:endParaRPr lang="tr-TR" b="1" u="sng" dirty="0">
              <a:solidFill>
                <a:srgbClr val="C00000"/>
              </a:solidFill>
            </a:endParaRPr>
          </a:p>
          <a:p>
            <a:endParaRPr lang="tr-TR" b="1" u="sng" dirty="0">
              <a:solidFill>
                <a:srgbClr val="C00000"/>
              </a:solidFill>
            </a:endParaRPr>
          </a:p>
          <a:p>
            <a:endParaRPr lang="tr-TR" b="1" u="sng" dirty="0">
              <a:solidFill>
                <a:srgbClr val="C00000"/>
              </a:solidFill>
            </a:endParaRPr>
          </a:p>
          <a:p>
            <a:endParaRPr lang="tr-TR" b="1" u="sng" dirty="0">
              <a:solidFill>
                <a:srgbClr val="C00000"/>
              </a:solidFill>
            </a:endParaRPr>
          </a:p>
        </p:txBody>
      </p:sp>
      <p:pic>
        <p:nvPicPr>
          <p:cNvPr id="6" name="Picture 5"/>
          <p:cNvPicPr>
            <a:picLocks noChangeAspect="1"/>
          </p:cNvPicPr>
          <p:nvPr/>
        </p:nvPicPr>
        <p:blipFill>
          <a:blip r:embed="rId3"/>
          <a:stretch>
            <a:fillRect/>
          </a:stretch>
        </p:blipFill>
        <p:spPr>
          <a:xfrm>
            <a:off x="7668344" y="33298"/>
            <a:ext cx="1475656" cy="1523493"/>
          </a:xfrm>
          <a:prstGeom prst="ellipse">
            <a:avLst/>
          </a:prstGeom>
          <a:ln w="63500" cap="rnd">
            <a:solidFill>
              <a:srgbClr val="C0000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2233583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20" y="6978"/>
            <a:ext cx="9152520" cy="1621821"/>
          </a:xfrm>
        </p:spPr>
        <p:style>
          <a:lnRef idx="2">
            <a:schemeClr val="accent2"/>
          </a:lnRef>
          <a:fillRef idx="1">
            <a:schemeClr val="lt1"/>
          </a:fillRef>
          <a:effectRef idx="0">
            <a:schemeClr val="accent2"/>
          </a:effectRef>
          <a:fontRef idx="minor">
            <a:schemeClr val="dk1"/>
          </a:fontRef>
        </p:style>
        <p:txBody>
          <a:bodyPr>
            <a:noAutofit/>
          </a:bodyPr>
          <a:lstStyle/>
          <a:p>
            <a:r>
              <a:rPr lang="tr-TR" sz="1600" b="1" dirty="0"/>
              <a:t/>
            </a:r>
            <a:br>
              <a:rPr lang="tr-TR" sz="1600" b="1" dirty="0"/>
            </a:br>
            <a:r>
              <a:rPr lang="en-US" b="1" dirty="0"/>
              <a:t/>
            </a:r>
            <a:br>
              <a:rPr lang="en-US" b="1" dirty="0"/>
            </a:br>
            <a:r>
              <a:rPr lang="en-US" dirty="0"/>
              <a:t/>
            </a:r>
            <a:br>
              <a:rPr lang="en-US" dirty="0"/>
            </a:br>
            <a:r>
              <a:rPr lang="en-US" sz="1600" b="1" dirty="0"/>
              <a:t>Prof. Dr. Tobias Nickel </a:t>
            </a:r>
            <a:br>
              <a:rPr lang="en-US" sz="1600" b="1" dirty="0"/>
            </a:br>
            <a:r>
              <a:rPr lang="en-US" sz="1600" b="1" dirty="0" err="1"/>
              <a:t>Technische</a:t>
            </a:r>
            <a:r>
              <a:rPr lang="en-US" sz="1600" b="1" dirty="0"/>
              <a:t> </a:t>
            </a:r>
            <a:r>
              <a:rPr lang="en-US" sz="1600" b="1" dirty="0" err="1"/>
              <a:t>Hochschule</a:t>
            </a:r>
            <a:r>
              <a:rPr lang="en-US" sz="1600" b="1" dirty="0"/>
              <a:t> </a:t>
            </a:r>
            <a:r>
              <a:rPr lang="en-US" sz="1600" b="1" dirty="0" err="1"/>
              <a:t>Deggendorf</a:t>
            </a:r>
            <a:r>
              <a:rPr lang="en-US" sz="1600" b="1" dirty="0"/>
              <a:t> ,Germany </a:t>
            </a:r>
            <a:br>
              <a:rPr lang="en-US" sz="1600" b="1" dirty="0"/>
            </a:br>
            <a:r>
              <a:rPr lang="en-US" sz="1600" b="1" dirty="0"/>
              <a:t>Innovative Business Model Development:</a:t>
            </a:r>
            <a:br>
              <a:rPr lang="en-US" sz="1600" b="1" dirty="0"/>
            </a:br>
            <a:r>
              <a:rPr lang="en-US" sz="1600" b="1" dirty="0"/>
              <a:t>Global Strategies for (G)Local Markets</a:t>
            </a:r>
            <a:r>
              <a:rPr lang="tr-TR" sz="1600" b="1" dirty="0"/>
              <a:t/>
            </a:r>
            <a:br>
              <a:rPr lang="tr-TR" sz="1600" b="1" dirty="0"/>
            </a:br>
            <a:endParaRPr lang="tr-TR" sz="1600" b="1" dirty="0"/>
          </a:p>
        </p:txBody>
      </p:sp>
      <p:sp>
        <p:nvSpPr>
          <p:cNvPr id="3" name="Content Placeholder 2"/>
          <p:cNvSpPr>
            <a:spLocks noGrp="1"/>
          </p:cNvSpPr>
          <p:nvPr>
            <p:ph idx="1"/>
          </p:nvPr>
        </p:nvSpPr>
        <p:spPr>
          <a:xfrm>
            <a:off x="8520" y="1844824"/>
            <a:ext cx="9135480" cy="4968552"/>
          </a:xfrm>
        </p:spPr>
        <p:style>
          <a:lnRef idx="2">
            <a:schemeClr val="accent2"/>
          </a:lnRef>
          <a:fillRef idx="1">
            <a:schemeClr val="lt1"/>
          </a:fillRef>
          <a:effectRef idx="0">
            <a:schemeClr val="accent2"/>
          </a:effectRef>
          <a:fontRef idx="minor">
            <a:schemeClr val="dk1"/>
          </a:fontRef>
        </p:style>
        <p:txBody>
          <a:bodyPr>
            <a:normAutofit/>
          </a:bodyPr>
          <a:lstStyle/>
          <a:p>
            <a:pPr>
              <a:buNone/>
            </a:pPr>
            <a:endParaRPr lang="tr-TR" sz="1500" b="1" u="sng" dirty="0">
              <a:solidFill>
                <a:srgbClr val="C00000"/>
              </a:solidFill>
            </a:endParaRPr>
          </a:p>
          <a:p>
            <a:pPr>
              <a:buNone/>
            </a:pPr>
            <a:r>
              <a:rPr lang="tr-TR" sz="1400" b="1" u="sng" dirty="0">
                <a:solidFill>
                  <a:srgbClr val="C00000"/>
                </a:solidFill>
              </a:rPr>
              <a:t>Course Objective: </a:t>
            </a:r>
          </a:p>
          <a:p>
            <a:pPr>
              <a:buNone/>
            </a:pPr>
            <a:r>
              <a:rPr lang="en-US" sz="1400" dirty="0"/>
              <a:t>  The students learn about the importance of business model innovations, that often have a bigger</a:t>
            </a:r>
            <a:endParaRPr lang="tr-TR" sz="1400" dirty="0"/>
          </a:p>
          <a:p>
            <a:pPr>
              <a:buNone/>
            </a:pPr>
            <a:r>
              <a:rPr lang="en-US" sz="1400" dirty="0"/>
              <a:t>impact than product or process innovations on a company’s success.</a:t>
            </a:r>
          </a:p>
          <a:p>
            <a:pPr>
              <a:buNone/>
            </a:pPr>
            <a:endParaRPr lang="en-US" sz="1400" dirty="0"/>
          </a:p>
          <a:p>
            <a:pPr>
              <a:buNone/>
            </a:pPr>
            <a:r>
              <a:rPr lang="tr-TR" sz="1400" b="1" u="sng" dirty="0">
                <a:solidFill>
                  <a:srgbClr val="C00000"/>
                </a:solidFill>
              </a:rPr>
              <a:t>Learning Outcomes:</a:t>
            </a:r>
          </a:p>
          <a:p>
            <a:pPr marL="0" indent="0">
              <a:buNone/>
            </a:pPr>
            <a:r>
              <a:rPr lang="en-US" sz="1400" dirty="0"/>
              <a:t>At the end of this course the learner is expected to</a:t>
            </a:r>
            <a:r>
              <a:rPr lang="tr-TR" sz="1400" dirty="0"/>
              <a:t>:</a:t>
            </a:r>
            <a:endParaRPr lang="en-US" sz="1400" dirty="0"/>
          </a:p>
          <a:p>
            <a:pPr lvl="0"/>
            <a:r>
              <a:rPr lang="en-US" sz="1400" dirty="0"/>
              <a:t>understand and apply the </a:t>
            </a:r>
            <a:r>
              <a:rPr lang="en-US" sz="1400" b="1" dirty="0"/>
              <a:t>business model navigator </a:t>
            </a:r>
            <a:r>
              <a:rPr lang="en-US" sz="1400" dirty="0"/>
              <a:t>methodology</a:t>
            </a:r>
          </a:p>
          <a:p>
            <a:pPr lvl="0"/>
            <a:r>
              <a:rPr lang="en-US" sz="1400" b="1" dirty="0"/>
              <a:t>analyze </a:t>
            </a:r>
            <a:r>
              <a:rPr lang="en-US" sz="1400" dirty="0"/>
              <a:t>existing business model</a:t>
            </a:r>
          </a:p>
          <a:p>
            <a:pPr lvl="0"/>
            <a:r>
              <a:rPr lang="en-US" sz="1400" dirty="0"/>
              <a:t>apply the </a:t>
            </a:r>
            <a:r>
              <a:rPr lang="en-US" sz="1400" b="1" dirty="0"/>
              <a:t>similarity and contradiction method </a:t>
            </a:r>
            <a:r>
              <a:rPr lang="en-US" sz="1400" dirty="0"/>
              <a:t>to generate new business models</a:t>
            </a:r>
          </a:p>
          <a:p>
            <a:pPr lvl="0"/>
            <a:r>
              <a:rPr lang="en-US" sz="1400" dirty="0"/>
              <a:t>be able to </a:t>
            </a:r>
            <a:r>
              <a:rPr lang="en-US" sz="1400" b="1" dirty="0"/>
              <a:t>synchronize </a:t>
            </a:r>
            <a:r>
              <a:rPr lang="en-US" sz="1400" dirty="0"/>
              <a:t>brand and business model</a:t>
            </a:r>
          </a:p>
          <a:p>
            <a:pPr lvl="0"/>
            <a:r>
              <a:rPr lang="en-US" sz="1400" dirty="0"/>
              <a:t>generate </a:t>
            </a:r>
            <a:r>
              <a:rPr lang="en-US" sz="1400" b="1" dirty="0"/>
              <a:t>creative results </a:t>
            </a:r>
            <a:r>
              <a:rPr lang="en-US" sz="1400" dirty="0"/>
              <a:t>in a team setting</a:t>
            </a:r>
          </a:p>
          <a:p>
            <a:pPr>
              <a:buNone/>
            </a:pPr>
            <a:endParaRPr lang="tr-TR" sz="1400" b="1" dirty="0">
              <a:solidFill>
                <a:schemeClr val="tx2"/>
              </a:solidFill>
            </a:endParaRPr>
          </a:p>
          <a:p>
            <a:pPr>
              <a:lnSpc>
                <a:spcPct val="90000"/>
              </a:lnSpc>
              <a:buNone/>
            </a:pPr>
            <a:r>
              <a:rPr lang="tr-TR" sz="1400" b="1" dirty="0">
                <a:solidFill>
                  <a:schemeClr val="tx2"/>
                </a:solidFill>
              </a:rPr>
              <a:t> 	3rd and 4th year students </a:t>
            </a:r>
          </a:p>
          <a:p>
            <a:endParaRPr lang="tr-TR" b="1" u="sng" dirty="0">
              <a:solidFill>
                <a:srgbClr val="C00000"/>
              </a:solidFill>
            </a:endParaRPr>
          </a:p>
          <a:p>
            <a:endParaRPr lang="tr-TR" b="1" u="sng" dirty="0">
              <a:solidFill>
                <a:srgbClr val="C00000"/>
              </a:solidFill>
            </a:endParaRPr>
          </a:p>
          <a:p>
            <a:endParaRPr lang="tr-TR" b="1" u="sng" dirty="0">
              <a:solidFill>
                <a:srgbClr val="C00000"/>
              </a:solidFill>
            </a:endParaRPr>
          </a:p>
          <a:p>
            <a:endParaRPr lang="tr-TR" b="1" u="sng" dirty="0">
              <a:solidFill>
                <a:srgbClr val="C00000"/>
              </a:solidFill>
            </a:endParaRPr>
          </a:p>
          <a:p>
            <a:endParaRPr lang="tr-TR" b="1" u="sng" dirty="0">
              <a:solidFill>
                <a:srgbClr val="C00000"/>
              </a:solidFill>
            </a:endParaRPr>
          </a:p>
          <a:p>
            <a:endParaRPr lang="tr-TR" b="1" u="sng" dirty="0">
              <a:solidFill>
                <a:srgbClr val="C00000"/>
              </a:solidFill>
            </a:endParaRPr>
          </a:p>
        </p:txBody>
      </p:sp>
      <p:pic>
        <p:nvPicPr>
          <p:cNvPr id="8" name="Picture 7"/>
          <p:cNvPicPr>
            <a:picLocks noChangeAspect="1"/>
          </p:cNvPicPr>
          <p:nvPr/>
        </p:nvPicPr>
        <p:blipFill>
          <a:blip r:embed="rId3"/>
          <a:stretch>
            <a:fillRect/>
          </a:stretch>
        </p:blipFill>
        <p:spPr>
          <a:xfrm>
            <a:off x="7452320" y="11170"/>
            <a:ext cx="1689100" cy="1617629"/>
          </a:xfrm>
          <a:prstGeom prst="ellipse">
            <a:avLst/>
          </a:prstGeom>
          <a:ln w="63500" cap="rnd">
            <a:solidFill>
              <a:srgbClr val="C0000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5221690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772816"/>
          </a:xfrm>
        </p:spPr>
        <p:style>
          <a:lnRef idx="2">
            <a:schemeClr val="accent2"/>
          </a:lnRef>
          <a:fillRef idx="1">
            <a:schemeClr val="lt1"/>
          </a:fillRef>
          <a:effectRef idx="0">
            <a:schemeClr val="accent2"/>
          </a:effectRef>
          <a:fontRef idx="minor">
            <a:schemeClr val="dk1"/>
          </a:fontRef>
        </p:style>
        <p:txBody>
          <a:bodyPr>
            <a:noAutofit/>
          </a:bodyPr>
          <a:lstStyle/>
          <a:p>
            <a:r>
              <a:rPr lang="tr-TR" sz="2800" b="1" dirty="0">
                <a:effectLst>
                  <a:outerShdw blurRad="38100" dist="38100" dir="2700000" algn="tl">
                    <a:srgbClr val="000000">
                      <a:alpha val="43137"/>
                    </a:srgbClr>
                  </a:outerShdw>
                </a:effectLst>
              </a:rPr>
              <a:t/>
            </a:r>
            <a:br>
              <a:rPr lang="tr-TR" sz="2800" b="1" dirty="0">
                <a:effectLst>
                  <a:outerShdw blurRad="38100" dist="38100" dir="2700000" algn="tl">
                    <a:srgbClr val="000000">
                      <a:alpha val="43137"/>
                    </a:srgbClr>
                  </a:outerShdw>
                </a:effectLst>
              </a:rPr>
            </a:br>
            <a:r>
              <a:rPr lang="tr-TR" sz="2800" b="1" dirty="0">
                <a:effectLst>
                  <a:outerShdw blurRad="38100" dist="38100" dir="2700000" algn="tl">
                    <a:srgbClr val="000000">
                      <a:alpha val="43137"/>
                    </a:srgbClr>
                  </a:outerShdw>
                </a:effectLst>
              </a:rPr>
              <a:t/>
            </a:r>
            <a:br>
              <a:rPr lang="tr-TR" sz="2800" b="1" dirty="0">
                <a:effectLst>
                  <a:outerShdw blurRad="38100" dist="38100" dir="2700000" algn="tl">
                    <a:srgbClr val="000000">
                      <a:alpha val="43137"/>
                    </a:srgbClr>
                  </a:outerShdw>
                </a:effectLst>
              </a:rPr>
            </a:br>
            <a:r>
              <a:rPr lang="tr-TR" sz="2800" b="1" dirty="0">
                <a:effectLst>
                  <a:outerShdw blurRad="38100" dist="38100" dir="2700000" algn="tl">
                    <a:srgbClr val="000000">
                      <a:alpha val="43137"/>
                    </a:srgbClr>
                  </a:outerShdw>
                </a:effectLst>
              </a:rPr>
              <a:t/>
            </a:r>
            <a:br>
              <a:rPr lang="tr-TR" sz="2800" b="1" dirty="0">
                <a:effectLst>
                  <a:outerShdw blurRad="38100" dist="38100" dir="2700000" algn="tl">
                    <a:srgbClr val="000000">
                      <a:alpha val="43137"/>
                    </a:srgbClr>
                  </a:outerShdw>
                </a:effectLst>
              </a:rPr>
            </a:br>
            <a:r>
              <a:rPr lang="tr-TR" sz="1600" b="1" dirty="0"/>
              <a:t>Lecturer  Roxana  Nistor </a:t>
            </a:r>
            <a:br>
              <a:rPr lang="tr-TR" sz="1600" b="1" dirty="0"/>
            </a:br>
            <a:r>
              <a:rPr lang="tr-TR" sz="1600" b="1" dirty="0"/>
              <a:t>Babes Bolyai Uniersity,  Faculty of European Studies , Romania </a:t>
            </a:r>
            <a:r>
              <a:rPr lang="tr-TR" sz="1600" dirty="0"/>
              <a:t/>
            </a:r>
            <a:br>
              <a:rPr lang="tr-TR" sz="1600" dirty="0"/>
            </a:br>
            <a:r>
              <a:rPr lang="tr-TR" sz="1600" dirty="0"/>
              <a:t/>
            </a:r>
            <a:br>
              <a:rPr lang="tr-TR" sz="1600" dirty="0"/>
            </a:br>
            <a:r>
              <a:rPr lang="tr-TR" sz="1600" dirty="0"/>
              <a:t> </a:t>
            </a:r>
            <a:r>
              <a:rPr lang="tr-TR" sz="1600" b="1" dirty="0"/>
              <a:t>Intercultural Communication </a:t>
            </a:r>
            <a:br>
              <a:rPr lang="tr-TR" sz="1600" b="1" dirty="0"/>
            </a:br>
            <a:r>
              <a:rPr lang="tr-TR" sz="1600" b="1" dirty="0">
                <a:effectLst>
                  <a:outerShdw blurRad="38100" dist="38100" dir="2700000" algn="tl">
                    <a:srgbClr val="000000">
                      <a:alpha val="43137"/>
                    </a:srgbClr>
                  </a:outerShdw>
                </a:effectLst>
              </a:rPr>
              <a:t/>
            </a:r>
            <a:br>
              <a:rPr lang="tr-TR" sz="1600" b="1" dirty="0">
                <a:effectLst>
                  <a:outerShdw blurRad="38100" dist="38100" dir="2700000" algn="tl">
                    <a:srgbClr val="000000">
                      <a:alpha val="43137"/>
                    </a:srgbClr>
                  </a:outerShdw>
                </a:effectLst>
              </a:rPr>
            </a:br>
            <a:endParaRPr lang="tr-TR" sz="1600" b="1" dirty="0"/>
          </a:p>
        </p:txBody>
      </p:sp>
      <p:sp>
        <p:nvSpPr>
          <p:cNvPr id="3" name="Content Placeholder 2"/>
          <p:cNvSpPr>
            <a:spLocks noGrp="1"/>
          </p:cNvSpPr>
          <p:nvPr>
            <p:ph idx="1"/>
          </p:nvPr>
        </p:nvSpPr>
        <p:spPr>
          <a:xfrm>
            <a:off x="53752" y="1772816"/>
            <a:ext cx="9036496" cy="4896544"/>
          </a:xfrm>
        </p:spPr>
        <p:txBody>
          <a:bodyPr>
            <a:normAutofit/>
          </a:bodyPr>
          <a:lstStyle/>
          <a:p>
            <a:pPr lvl="1">
              <a:buNone/>
            </a:pPr>
            <a:endParaRPr lang="tr-TR" sz="1400" b="1" u="sng" dirty="0">
              <a:solidFill>
                <a:srgbClr val="C00000"/>
              </a:solidFill>
            </a:endParaRPr>
          </a:p>
          <a:p>
            <a:pPr lvl="1">
              <a:buNone/>
            </a:pPr>
            <a:r>
              <a:rPr lang="tr-TR" sz="1400" b="1" u="sng" dirty="0">
                <a:solidFill>
                  <a:srgbClr val="C00000"/>
                </a:solidFill>
              </a:rPr>
              <a:t>Course Objective: </a:t>
            </a:r>
          </a:p>
          <a:p>
            <a:pPr lvl="1">
              <a:buNone/>
            </a:pPr>
            <a:r>
              <a:rPr lang="en-GB" sz="1400" dirty="0"/>
              <a:t>To understand the complexity and the dynamics of communication in situations of intercultural </a:t>
            </a:r>
            <a:endParaRPr lang="tr-TR" sz="1400" dirty="0"/>
          </a:p>
          <a:p>
            <a:pPr lvl="1">
              <a:buNone/>
            </a:pPr>
            <a:r>
              <a:rPr lang="en-GB" sz="1400" dirty="0"/>
              <a:t>interactions and intercultural exchange.</a:t>
            </a:r>
            <a:endParaRPr lang="tr-TR" sz="1400" dirty="0"/>
          </a:p>
          <a:p>
            <a:pPr lvl="1">
              <a:buNone/>
            </a:pPr>
            <a:endParaRPr lang="tr-TR" sz="1400" b="1" u="sng" dirty="0">
              <a:solidFill>
                <a:srgbClr val="C00000"/>
              </a:solidFill>
            </a:endParaRPr>
          </a:p>
          <a:p>
            <a:pPr marL="0" indent="0">
              <a:buNone/>
            </a:pPr>
            <a:r>
              <a:rPr lang="tr-TR" sz="1400" b="1" u="sng" dirty="0">
                <a:solidFill>
                  <a:srgbClr val="C00000"/>
                </a:solidFill>
              </a:rPr>
              <a:t>Learning Outcomes: </a:t>
            </a:r>
          </a:p>
          <a:p>
            <a:pPr marL="0" indent="0">
              <a:buNone/>
            </a:pPr>
            <a:r>
              <a:rPr lang="tr-TR" sz="1400" dirty="0">
                <a:solidFill>
                  <a:schemeClr val="tx2"/>
                </a:solidFill>
              </a:rPr>
              <a:t>  </a:t>
            </a:r>
            <a:r>
              <a:rPr lang="en-GB" sz="1400" dirty="0"/>
              <a:t>At the end of this course the learner is expected to</a:t>
            </a:r>
            <a:r>
              <a:rPr lang="tr-TR" sz="1400" dirty="0"/>
              <a:t>:</a:t>
            </a:r>
            <a:endParaRPr lang="en-US" sz="1400" dirty="0"/>
          </a:p>
          <a:p>
            <a:pPr lvl="0"/>
            <a:r>
              <a:rPr lang="en-GB" sz="1400" dirty="0"/>
              <a:t> Master certain characteristics of interpersonal communication in different social contexts.</a:t>
            </a:r>
            <a:endParaRPr lang="en-US" sz="1400" dirty="0"/>
          </a:p>
          <a:p>
            <a:pPr lvl="0"/>
            <a:r>
              <a:rPr lang="en-GB" sz="1400" dirty="0"/>
              <a:t>Understand the relation between culture and communication, the effects culture has on perceptions, behaviours, norms, and values.</a:t>
            </a:r>
            <a:endParaRPr lang="en-US" sz="1400" dirty="0"/>
          </a:p>
          <a:p>
            <a:pPr lvl="0"/>
            <a:r>
              <a:rPr lang="en-GB" sz="1400" dirty="0"/>
              <a:t>Have the necessary “equipment” that allows for better communication in intercultural contexts.</a:t>
            </a:r>
            <a:endParaRPr lang="en-US" sz="1400" dirty="0"/>
          </a:p>
          <a:p>
            <a:r>
              <a:rPr lang="en-US" sz="1400" dirty="0"/>
              <a:t>Identify the obstacles that might harm an efficient intercultural communication.</a:t>
            </a:r>
          </a:p>
          <a:p>
            <a:pPr>
              <a:buNone/>
            </a:pPr>
            <a:endParaRPr lang="tr-TR" sz="1400" b="1" dirty="0">
              <a:solidFill>
                <a:schemeClr val="tx2"/>
              </a:solidFill>
            </a:endParaRPr>
          </a:p>
          <a:p>
            <a:pPr>
              <a:buNone/>
            </a:pPr>
            <a:r>
              <a:rPr lang="tr-TR" sz="1400" b="1" dirty="0">
                <a:solidFill>
                  <a:schemeClr val="tx2"/>
                </a:solidFill>
              </a:rPr>
              <a:t>2nd, 3rd ,4th year students </a:t>
            </a:r>
          </a:p>
          <a:p>
            <a:pPr>
              <a:buNone/>
            </a:pPr>
            <a:endParaRPr lang="tr-TR" sz="3400" dirty="0"/>
          </a:p>
          <a:p>
            <a:endParaRPr lang="tr-TR" b="1" u="sng" dirty="0">
              <a:solidFill>
                <a:srgbClr val="C00000"/>
              </a:solidFill>
            </a:endParaRPr>
          </a:p>
          <a:p>
            <a:endParaRPr lang="tr-TR" b="1" u="sng" dirty="0">
              <a:solidFill>
                <a:srgbClr val="C00000"/>
              </a:solidFill>
            </a:endParaRPr>
          </a:p>
          <a:p>
            <a:endParaRPr lang="tr-TR" b="1" u="sng" dirty="0">
              <a:solidFill>
                <a:srgbClr val="C00000"/>
              </a:solidFill>
            </a:endParaRPr>
          </a:p>
          <a:p>
            <a:endParaRPr lang="tr-TR" b="1" u="sng" dirty="0">
              <a:solidFill>
                <a:srgbClr val="C00000"/>
              </a:solidFill>
            </a:endParaRPr>
          </a:p>
          <a:p>
            <a:endParaRPr lang="tr-TR" b="1" u="sng" dirty="0">
              <a:solidFill>
                <a:srgbClr val="C00000"/>
              </a:solidFill>
            </a:endParaRPr>
          </a:p>
          <a:p>
            <a:endParaRPr lang="tr-TR" b="1" u="sng" dirty="0">
              <a:solidFill>
                <a:srgbClr val="C00000"/>
              </a:solidFill>
            </a:endParaRPr>
          </a:p>
          <a:p>
            <a:endParaRPr lang="tr-TR" b="1" u="sng" dirty="0">
              <a:solidFill>
                <a:srgbClr val="C00000"/>
              </a:solidFill>
            </a:endParaRPr>
          </a:p>
          <a:p>
            <a:endParaRPr lang="tr-TR" b="1" u="sng" dirty="0">
              <a:solidFill>
                <a:srgbClr val="C00000"/>
              </a:solidFill>
            </a:endParaRPr>
          </a:p>
        </p:txBody>
      </p:sp>
      <p:pic>
        <p:nvPicPr>
          <p:cNvPr id="4" name="Picture 3"/>
          <p:cNvPicPr>
            <a:picLocks noChangeAspect="1"/>
          </p:cNvPicPr>
          <p:nvPr/>
        </p:nvPicPr>
        <p:blipFill>
          <a:blip r:embed="rId3"/>
          <a:stretch>
            <a:fillRect/>
          </a:stretch>
        </p:blipFill>
        <p:spPr>
          <a:xfrm>
            <a:off x="7559823" y="0"/>
            <a:ext cx="1584177" cy="1772816"/>
          </a:xfrm>
          <a:prstGeom prst="ellipse">
            <a:avLst/>
          </a:prstGeom>
          <a:ln w="63500" cap="rnd">
            <a:solidFill>
              <a:srgbClr val="C0000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780408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772816"/>
          </a:xfrm>
        </p:spPr>
        <p:style>
          <a:lnRef idx="2">
            <a:schemeClr val="accent2"/>
          </a:lnRef>
          <a:fillRef idx="1">
            <a:schemeClr val="lt1"/>
          </a:fillRef>
          <a:effectRef idx="0">
            <a:schemeClr val="accent2"/>
          </a:effectRef>
          <a:fontRef idx="minor">
            <a:schemeClr val="dk1"/>
          </a:fontRef>
        </p:style>
        <p:txBody>
          <a:bodyPr>
            <a:noAutofit/>
          </a:bodyPr>
          <a:lstStyle/>
          <a:p>
            <a:pPr lvl="0"/>
            <a:r>
              <a:rPr lang="tr-TR" sz="2800" b="1" dirty="0">
                <a:effectLst>
                  <a:outerShdw blurRad="38100" dist="38100" dir="2700000" algn="tl">
                    <a:srgbClr val="000000">
                      <a:alpha val="43137"/>
                    </a:srgbClr>
                  </a:outerShdw>
                </a:effectLst>
              </a:rPr>
              <a:t/>
            </a:r>
            <a:br>
              <a:rPr lang="tr-TR" sz="2800" b="1" dirty="0">
                <a:effectLst>
                  <a:outerShdw blurRad="38100" dist="38100" dir="2700000" algn="tl">
                    <a:srgbClr val="000000">
                      <a:alpha val="43137"/>
                    </a:srgbClr>
                  </a:outerShdw>
                </a:effectLst>
              </a:rPr>
            </a:br>
            <a:r>
              <a:rPr lang="tr-TR" sz="2800" b="1" dirty="0">
                <a:effectLst>
                  <a:outerShdw blurRad="38100" dist="38100" dir="2700000" algn="tl">
                    <a:srgbClr val="000000">
                      <a:alpha val="43137"/>
                    </a:srgbClr>
                  </a:outerShdw>
                </a:effectLst>
              </a:rPr>
              <a:t/>
            </a:r>
            <a:br>
              <a:rPr lang="tr-TR" sz="2800" b="1" dirty="0">
                <a:effectLst>
                  <a:outerShdw blurRad="38100" dist="38100" dir="2700000" algn="tl">
                    <a:srgbClr val="000000">
                      <a:alpha val="43137"/>
                    </a:srgbClr>
                  </a:outerShdw>
                </a:effectLst>
              </a:rPr>
            </a:br>
            <a:r>
              <a:rPr lang="tr-TR" sz="2800" b="1" dirty="0">
                <a:effectLst>
                  <a:outerShdw blurRad="38100" dist="38100" dir="2700000" algn="tl">
                    <a:srgbClr val="000000">
                      <a:alpha val="43137"/>
                    </a:srgbClr>
                  </a:outerShdw>
                </a:effectLst>
              </a:rPr>
              <a:t/>
            </a:r>
            <a:br>
              <a:rPr lang="tr-TR" sz="2800" b="1" dirty="0">
                <a:effectLst>
                  <a:outerShdw blurRad="38100" dist="38100" dir="2700000" algn="tl">
                    <a:srgbClr val="000000">
                      <a:alpha val="43137"/>
                    </a:srgbClr>
                  </a:outerShdw>
                </a:effectLst>
              </a:rPr>
            </a:br>
            <a:r>
              <a:rPr lang="tr-TR" sz="2800" b="1" dirty="0">
                <a:effectLst>
                  <a:outerShdw blurRad="38100" dist="38100" dir="2700000" algn="tl">
                    <a:srgbClr val="000000">
                      <a:alpha val="43137"/>
                    </a:srgbClr>
                  </a:outerShdw>
                </a:effectLst>
              </a:rPr>
              <a:t/>
            </a:r>
            <a:br>
              <a:rPr lang="tr-TR" sz="2800" b="1" dirty="0">
                <a:effectLst>
                  <a:outerShdw blurRad="38100" dist="38100" dir="2700000" algn="tl">
                    <a:srgbClr val="000000">
                      <a:alpha val="43137"/>
                    </a:srgbClr>
                  </a:outerShdw>
                </a:effectLst>
              </a:rPr>
            </a:br>
            <a:r>
              <a:rPr lang="tr-TR" sz="1600" b="1" dirty="0"/>
              <a:t>Dr. </a:t>
            </a:r>
            <a:r>
              <a:rPr lang="en-GB" sz="1600" b="1" dirty="0" err="1"/>
              <a:t>Zhonghui</a:t>
            </a:r>
            <a:r>
              <a:rPr lang="en-GB" sz="1600" b="1" dirty="0"/>
              <a:t> Ding</a:t>
            </a:r>
            <a:r>
              <a:rPr lang="tr-TR" sz="1600" b="1" dirty="0"/>
              <a:t/>
            </a:r>
            <a:br>
              <a:rPr lang="tr-TR" sz="1600" b="1" dirty="0"/>
            </a:br>
            <a:r>
              <a:rPr lang="tr-TR" sz="1600" b="1" dirty="0"/>
              <a:t>Ljubljana  University, School of Economics &amp; Business, Slovenia </a:t>
            </a:r>
            <a:r>
              <a:rPr lang="tr-TR" sz="1600" dirty="0"/>
              <a:t/>
            </a:r>
            <a:br>
              <a:rPr lang="tr-TR" sz="1600" dirty="0"/>
            </a:br>
            <a:r>
              <a:rPr lang="tr-TR" sz="1600" dirty="0"/>
              <a:t/>
            </a:r>
            <a:br>
              <a:rPr lang="tr-TR" sz="1600" dirty="0"/>
            </a:br>
            <a:r>
              <a:rPr lang="tr-TR" sz="1600" dirty="0"/>
              <a:t> </a:t>
            </a:r>
            <a:r>
              <a:rPr lang="tr-TR" sz="1600" b="1" dirty="0"/>
              <a:t>Marketing in China </a:t>
            </a:r>
          </a:p>
        </p:txBody>
      </p:sp>
      <p:sp>
        <p:nvSpPr>
          <p:cNvPr id="3" name="Content Placeholder 2"/>
          <p:cNvSpPr>
            <a:spLocks noGrp="1"/>
          </p:cNvSpPr>
          <p:nvPr>
            <p:ph idx="1"/>
          </p:nvPr>
        </p:nvSpPr>
        <p:spPr>
          <a:xfrm>
            <a:off x="53752" y="1988840"/>
            <a:ext cx="9090248" cy="4869160"/>
          </a:xfrm>
        </p:spPr>
        <p:txBody>
          <a:bodyPr numCol="1">
            <a:normAutofit/>
          </a:bodyPr>
          <a:lstStyle/>
          <a:p>
            <a:pPr lvl="1">
              <a:buNone/>
            </a:pPr>
            <a:r>
              <a:rPr lang="tr-TR" sz="1400" b="1" u="sng" dirty="0">
                <a:solidFill>
                  <a:srgbClr val="C00000"/>
                </a:solidFill>
              </a:rPr>
              <a:t>Course Objective: </a:t>
            </a:r>
          </a:p>
          <a:p>
            <a:pPr>
              <a:buNone/>
            </a:pPr>
            <a:r>
              <a:rPr lang="en-US" sz="1400" dirty="0"/>
              <a:t>This course aims to provide students from a holistic point of view on Chinese culture and how does the culture impact consumers’ and businessmen’s mentality. In addition, as China is the leading country in e-commerce, this course also aims to introduce student the digital marketing strategies and marketing channels, business models with up-to-date examples. </a:t>
            </a:r>
            <a:endParaRPr lang="tr-TR" sz="1400" dirty="0"/>
          </a:p>
          <a:p>
            <a:pPr lvl="1">
              <a:buNone/>
            </a:pPr>
            <a:r>
              <a:rPr lang="en-US" sz="1400" dirty="0"/>
              <a:t>At the end of the course, students will also have change to learn basic business Chinese language.</a:t>
            </a:r>
            <a:endParaRPr lang="tr-TR" sz="1400" b="1" u="sng" dirty="0">
              <a:solidFill>
                <a:srgbClr val="C00000"/>
              </a:solidFill>
            </a:endParaRPr>
          </a:p>
          <a:p>
            <a:pPr marL="0" indent="0">
              <a:buNone/>
            </a:pPr>
            <a:r>
              <a:rPr lang="tr-TR" sz="1400" b="1" u="sng" dirty="0">
                <a:solidFill>
                  <a:srgbClr val="C00000"/>
                </a:solidFill>
              </a:rPr>
              <a:t>Learning Outcomes: </a:t>
            </a:r>
          </a:p>
          <a:p>
            <a:pPr marL="0" indent="0">
              <a:buNone/>
            </a:pPr>
            <a:r>
              <a:rPr lang="tr-TR" sz="1400" dirty="0">
                <a:solidFill>
                  <a:schemeClr val="tx2"/>
                </a:solidFill>
              </a:rPr>
              <a:t>  </a:t>
            </a:r>
            <a:r>
              <a:rPr lang="en-GB" sz="1400" dirty="0"/>
              <a:t>At the end of this course the learner is expected to</a:t>
            </a:r>
            <a:r>
              <a:rPr lang="tr-TR" sz="1400" dirty="0"/>
              <a:t>:</a:t>
            </a:r>
            <a:endParaRPr lang="en-US" sz="1400" dirty="0"/>
          </a:p>
          <a:p>
            <a:pPr lvl="0"/>
            <a:r>
              <a:rPr lang="en-GB" sz="1400" dirty="0"/>
              <a:t> </a:t>
            </a:r>
            <a:r>
              <a:rPr lang="en-US" sz="1400" dirty="0"/>
              <a:t>Understand the similarities and differences between Eastern and Western business mentality. </a:t>
            </a:r>
          </a:p>
          <a:p>
            <a:pPr lvl="0"/>
            <a:r>
              <a:rPr lang="en-US" sz="1400" dirty="0"/>
              <a:t>Get to know Chinese consumers’ characteristics across regions and city tiers. </a:t>
            </a:r>
          </a:p>
          <a:p>
            <a:pPr lvl="0"/>
            <a:r>
              <a:rPr lang="en-US" sz="1400" dirty="0"/>
              <a:t>Be familiar with the marketing strategies to approach Chinese consumers and Chinese market.</a:t>
            </a:r>
          </a:p>
          <a:p>
            <a:r>
              <a:rPr lang="en-GB" sz="1400" dirty="0"/>
              <a:t>Be able to have a self-introduction in Chinese</a:t>
            </a:r>
            <a:endParaRPr lang="tr-TR" sz="1400" dirty="0"/>
          </a:p>
          <a:p>
            <a:endParaRPr lang="tr-TR" sz="1400" b="1" dirty="0">
              <a:solidFill>
                <a:schemeClr val="tx2"/>
              </a:solidFill>
            </a:endParaRPr>
          </a:p>
          <a:p>
            <a:endParaRPr lang="tr-TR" sz="1400" b="1" dirty="0">
              <a:solidFill>
                <a:schemeClr val="tx2"/>
              </a:solidFill>
            </a:endParaRPr>
          </a:p>
          <a:p>
            <a:pPr>
              <a:buNone/>
            </a:pPr>
            <a:r>
              <a:rPr lang="tr-TR" sz="1400" b="1" dirty="0">
                <a:solidFill>
                  <a:schemeClr val="tx2"/>
                </a:solidFill>
              </a:rPr>
              <a:t>3rd ,4th year and graduate students </a:t>
            </a:r>
          </a:p>
          <a:p>
            <a:pPr>
              <a:buNone/>
            </a:pPr>
            <a:endParaRPr lang="tr-TR" sz="3400" dirty="0"/>
          </a:p>
          <a:p>
            <a:endParaRPr lang="tr-TR" b="1" u="sng" dirty="0">
              <a:solidFill>
                <a:srgbClr val="C00000"/>
              </a:solidFill>
            </a:endParaRPr>
          </a:p>
          <a:p>
            <a:endParaRPr lang="tr-TR" b="1" u="sng" dirty="0">
              <a:solidFill>
                <a:srgbClr val="C00000"/>
              </a:solidFill>
            </a:endParaRPr>
          </a:p>
          <a:p>
            <a:endParaRPr lang="tr-TR" b="1" u="sng" dirty="0">
              <a:solidFill>
                <a:srgbClr val="C00000"/>
              </a:solidFill>
            </a:endParaRPr>
          </a:p>
          <a:p>
            <a:endParaRPr lang="tr-TR" b="1" u="sng" dirty="0">
              <a:solidFill>
                <a:srgbClr val="C00000"/>
              </a:solidFill>
            </a:endParaRPr>
          </a:p>
          <a:p>
            <a:endParaRPr lang="tr-TR" b="1" u="sng" dirty="0">
              <a:solidFill>
                <a:srgbClr val="C00000"/>
              </a:solidFill>
            </a:endParaRPr>
          </a:p>
          <a:p>
            <a:endParaRPr lang="tr-TR" b="1" u="sng" dirty="0">
              <a:solidFill>
                <a:srgbClr val="C00000"/>
              </a:solidFill>
            </a:endParaRPr>
          </a:p>
          <a:p>
            <a:endParaRPr lang="tr-TR" b="1" u="sng" dirty="0">
              <a:solidFill>
                <a:srgbClr val="C00000"/>
              </a:solidFill>
            </a:endParaRPr>
          </a:p>
          <a:p>
            <a:endParaRPr lang="tr-TR" b="1" u="sng" dirty="0">
              <a:solidFill>
                <a:srgbClr val="C00000"/>
              </a:solidFill>
            </a:endParaRPr>
          </a:p>
        </p:txBody>
      </p:sp>
      <p:pic>
        <p:nvPicPr>
          <p:cNvPr id="5" name="Picture 4"/>
          <p:cNvPicPr>
            <a:picLocks noChangeAspect="1"/>
          </p:cNvPicPr>
          <p:nvPr/>
        </p:nvPicPr>
        <p:blipFill>
          <a:blip r:embed="rId3"/>
          <a:stretch>
            <a:fillRect/>
          </a:stretch>
        </p:blipFill>
        <p:spPr>
          <a:xfrm>
            <a:off x="7668344" y="0"/>
            <a:ext cx="1511048" cy="1772816"/>
          </a:xfrm>
          <a:prstGeom prst="ellipse">
            <a:avLst/>
          </a:prstGeom>
          <a:ln w="63500" cap="rnd">
            <a:solidFill>
              <a:srgbClr val="C0000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8479380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772816"/>
          </a:xfrm>
        </p:spPr>
        <p:style>
          <a:lnRef idx="2">
            <a:schemeClr val="accent2"/>
          </a:lnRef>
          <a:fillRef idx="1">
            <a:schemeClr val="lt1"/>
          </a:fillRef>
          <a:effectRef idx="0">
            <a:schemeClr val="accent2"/>
          </a:effectRef>
          <a:fontRef idx="minor">
            <a:schemeClr val="dk1"/>
          </a:fontRef>
        </p:style>
        <p:txBody>
          <a:bodyPr>
            <a:noAutofit/>
          </a:bodyPr>
          <a:lstStyle/>
          <a:p>
            <a:pPr lvl="0"/>
            <a:r>
              <a:rPr lang="tr-TR" sz="2800" b="1" dirty="0">
                <a:effectLst>
                  <a:outerShdw blurRad="38100" dist="38100" dir="2700000" algn="tl">
                    <a:srgbClr val="000000">
                      <a:alpha val="43137"/>
                    </a:srgbClr>
                  </a:outerShdw>
                </a:effectLst>
              </a:rPr>
              <a:t/>
            </a:r>
            <a:br>
              <a:rPr lang="tr-TR" sz="2800" b="1" dirty="0">
                <a:effectLst>
                  <a:outerShdw blurRad="38100" dist="38100" dir="2700000" algn="tl">
                    <a:srgbClr val="000000">
                      <a:alpha val="43137"/>
                    </a:srgbClr>
                  </a:outerShdw>
                </a:effectLst>
              </a:rPr>
            </a:br>
            <a:r>
              <a:rPr lang="tr-TR" sz="2800" b="1" dirty="0">
                <a:effectLst>
                  <a:outerShdw blurRad="38100" dist="38100" dir="2700000" algn="tl">
                    <a:srgbClr val="000000">
                      <a:alpha val="43137"/>
                    </a:srgbClr>
                  </a:outerShdw>
                </a:effectLst>
              </a:rPr>
              <a:t/>
            </a:r>
            <a:br>
              <a:rPr lang="tr-TR" sz="2800" b="1" dirty="0">
                <a:effectLst>
                  <a:outerShdw blurRad="38100" dist="38100" dir="2700000" algn="tl">
                    <a:srgbClr val="000000">
                      <a:alpha val="43137"/>
                    </a:srgbClr>
                  </a:outerShdw>
                </a:effectLst>
              </a:rPr>
            </a:br>
            <a:r>
              <a:rPr lang="tr-TR" sz="2800" b="1" dirty="0">
                <a:effectLst>
                  <a:outerShdw blurRad="38100" dist="38100" dir="2700000" algn="tl">
                    <a:srgbClr val="000000">
                      <a:alpha val="43137"/>
                    </a:srgbClr>
                  </a:outerShdw>
                </a:effectLst>
              </a:rPr>
              <a:t/>
            </a:r>
            <a:br>
              <a:rPr lang="tr-TR" sz="2800" b="1" dirty="0">
                <a:effectLst>
                  <a:outerShdw blurRad="38100" dist="38100" dir="2700000" algn="tl">
                    <a:srgbClr val="000000">
                      <a:alpha val="43137"/>
                    </a:srgbClr>
                  </a:outerShdw>
                </a:effectLst>
              </a:rPr>
            </a:br>
            <a:r>
              <a:rPr lang="tr-TR" sz="2800" b="1" dirty="0">
                <a:effectLst>
                  <a:outerShdw blurRad="38100" dist="38100" dir="2700000" algn="tl">
                    <a:srgbClr val="000000">
                      <a:alpha val="43137"/>
                    </a:srgbClr>
                  </a:outerShdw>
                </a:effectLst>
              </a:rPr>
              <a:t/>
            </a:r>
            <a:br>
              <a:rPr lang="tr-TR" sz="2800" b="1" dirty="0">
                <a:effectLst>
                  <a:outerShdw blurRad="38100" dist="38100" dir="2700000" algn="tl">
                    <a:srgbClr val="000000">
                      <a:alpha val="43137"/>
                    </a:srgbClr>
                  </a:outerShdw>
                </a:effectLst>
              </a:rPr>
            </a:br>
            <a:r>
              <a:rPr lang="nl-NL" sz="1600" b="1" dirty="0"/>
              <a:t>Adriaan van Hoorn</a:t>
            </a:r>
            <a:r>
              <a:rPr lang="tr-TR" sz="1600" b="1" dirty="0"/>
              <a:t/>
            </a:r>
            <a:br>
              <a:rPr lang="tr-TR" sz="1600" b="1" dirty="0"/>
            </a:br>
            <a:r>
              <a:rPr lang="tr-TR" sz="1600" b="1" dirty="0"/>
              <a:t>Rotterdam University of Applied Sciences, Netherlands </a:t>
            </a:r>
            <a:br>
              <a:rPr lang="tr-TR" sz="1600" b="1" dirty="0"/>
            </a:br>
            <a:r>
              <a:rPr lang="tr-TR" sz="1600" b="1" dirty="0"/>
              <a:t/>
            </a:r>
            <a:br>
              <a:rPr lang="tr-TR" sz="1600" b="1" dirty="0"/>
            </a:br>
            <a:r>
              <a:rPr lang="en-US" sz="1600" b="1" dirty="0"/>
              <a:t>Cross Cultural Negotiation in International Business</a:t>
            </a:r>
            <a:r>
              <a:rPr lang="tr-TR" sz="2000" dirty="0"/>
              <a:t/>
            </a:r>
            <a:br>
              <a:rPr lang="tr-TR" sz="2000" dirty="0"/>
            </a:br>
            <a:endParaRPr lang="tr-TR" sz="2000" b="1" dirty="0"/>
          </a:p>
        </p:txBody>
      </p:sp>
      <p:sp>
        <p:nvSpPr>
          <p:cNvPr id="3" name="Content Placeholder 2"/>
          <p:cNvSpPr>
            <a:spLocks noGrp="1"/>
          </p:cNvSpPr>
          <p:nvPr>
            <p:ph idx="1"/>
          </p:nvPr>
        </p:nvSpPr>
        <p:spPr>
          <a:xfrm>
            <a:off x="53752" y="1988840"/>
            <a:ext cx="9090248" cy="4869160"/>
          </a:xfrm>
        </p:spPr>
        <p:txBody>
          <a:bodyPr>
            <a:normAutofit/>
          </a:bodyPr>
          <a:lstStyle/>
          <a:p>
            <a:pPr lvl="1">
              <a:buNone/>
            </a:pPr>
            <a:r>
              <a:rPr lang="tr-TR" sz="1400" b="1" u="sng" dirty="0">
                <a:solidFill>
                  <a:srgbClr val="C00000"/>
                </a:solidFill>
              </a:rPr>
              <a:t>Course Objective: </a:t>
            </a:r>
          </a:p>
          <a:p>
            <a:pPr lvl="1" algn="just">
              <a:buNone/>
            </a:pPr>
            <a:r>
              <a:rPr lang="en-US" sz="1400" dirty="0"/>
              <a:t>Students will learn how to negotiate in International Business settings, taking into account various cultural differences that occur in dealing with International companies and how to handle those differences appropriately</a:t>
            </a:r>
            <a:endParaRPr lang="tr-TR" sz="1400" dirty="0"/>
          </a:p>
          <a:p>
            <a:pPr lvl="1">
              <a:buNone/>
            </a:pPr>
            <a:r>
              <a:rPr lang="tr-TR" sz="1400" b="1" u="sng" dirty="0">
                <a:solidFill>
                  <a:srgbClr val="C00000"/>
                </a:solidFill>
              </a:rPr>
              <a:t>Learning Outcomes: </a:t>
            </a:r>
          </a:p>
          <a:p>
            <a:pPr marL="0" indent="0">
              <a:buNone/>
            </a:pPr>
            <a:r>
              <a:rPr lang="tr-TR" sz="1400" dirty="0">
                <a:solidFill>
                  <a:schemeClr val="tx2"/>
                </a:solidFill>
              </a:rPr>
              <a:t>  </a:t>
            </a:r>
            <a:r>
              <a:rPr lang="en-GB" sz="1400" dirty="0"/>
              <a:t>At the end of this course the learner is expected to</a:t>
            </a:r>
            <a:r>
              <a:rPr lang="tr-TR" sz="1400" dirty="0"/>
              <a:t>:</a:t>
            </a:r>
            <a:endParaRPr lang="en-US" sz="1400" dirty="0"/>
          </a:p>
          <a:p>
            <a:pPr lvl="0"/>
            <a:r>
              <a:rPr lang="en-US" sz="1400" dirty="0"/>
              <a:t>Understand various Negotiation strategies and tactics ( </a:t>
            </a:r>
            <a:r>
              <a:rPr lang="en-US" sz="1400" dirty="0" err="1"/>
              <a:t>Lewicky</a:t>
            </a:r>
            <a:r>
              <a:rPr lang="en-US" sz="1400" dirty="0"/>
              <a:t> and </a:t>
            </a:r>
            <a:r>
              <a:rPr lang="en-US" sz="1400" dirty="0" err="1"/>
              <a:t>Harvards</a:t>
            </a:r>
            <a:r>
              <a:rPr lang="en-US" sz="1400" dirty="0"/>
              <a:t> Method) </a:t>
            </a:r>
          </a:p>
          <a:p>
            <a:pPr lvl="0"/>
            <a:r>
              <a:rPr lang="en-US" sz="1400" dirty="0"/>
              <a:t>Know more about themselves as a person and how their preferred ( unconscious) style can be adapted if necessary in Negotiations situations</a:t>
            </a:r>
          </a:p>
          <a:p>
            <a:pPr lvl="0"/>
            <a:r>
              <a:rPr lang="en-US" sz="1400" dirty="0"/>
              <a:t>Understand and modify their personal negotiation strategy and tactics if the situation requires this to achieve a good outcome</a:t>
            </a:r>
          </a:p>
          <a:p>
            <a:pPr lvl="0"/>
            <a:endParaRPr lang="tr-TR" sz="1600" b="1" dirty="0">
              <a:solidFill>
                <a:schemeClr val="tx2"/>
              </a:solidFill>
            </a:endParaRPr>
          </a:p>
          <a:p>
            <a:endParaRPr lang="tr-TR" sz="1600" b="1" dirty="0">
              <a:solidFill>
                <a:schemeClr val="tx2"/>
              </a:solidFill>
            </a:endParaRPr>
          </a:p>
          <a:p>
            <a:pPr>
              <a:buNone/>
            </a:pPr>
            <a:r>
              <a:rPr lang="tr-TR" sz="1700" b="1" dirty="0">
                <a:solidFill>
                  <a:schemeClr val="tx2"/>
                </a:solidFill>
              </a:rPr>
              <a:t>2nd, 3rd ,4th year students </a:t>
            </a:r>
          </a:p>
          <a:p>
            <a:pPr>
              <a:buNone/>
            </a:pPr>
            <a:endParaRPr lang="tr-TR" sz="3400" dirty="0"/>
          </a:p>
          <a:p>
            <a:endParaRPr lang="tr-TR" b="1" u="sng" dirty="0">
              <a:solidFill>
                <a:srgbClr val="C00000"/>
              </a:solidFill>
            </a:endParaRPr>
          </a:p>
          <a:p>
            <a:endParaRPr lang="tr-TR" b="1" u="sng" dirty="0">
              <a:solidFill>
                <a:srgbClr val="C00000"/>
              </a:solidFill>
            </a:endParaRPr>
          </a:p>
          <a:p>
            <a:endParaRPr lang="tr-TR" b="1" u="sng" dirty="0">
              <a:solidFill>
                <a:srgbClr val="C00000"/>
              </a:solidFill>
            </a:endParaRPr>
          </a:p>
          <a:p>
            <a:endParaRPr lang="tr-TR" b="1" u="sng" dirty="0">
              <a:solidFill>
                <a:srgbClr val="C00000"/>
              </a:solidFill>
            </a:endParaRPr>
          </a:p>
          <a:p>
            <a:endParaRPr lang="tr-TR" b="1" u="sng" dirty="0">
              <a:solidFill>
                <a:srgbClr val="C00000"/>
              </a:solidFill>
            </a:endParaRPr>
          </a:p>
          <a:p>
            <a:endParaRPr lang="tr-TR" b="1" u="sng" dirty="0">
              <a:solidFill>
                <a:srgbClr val="C00000"/>
              </a:solidFill>
            </a:endParaRPr>
          </a:p>
          <a:p>
            <a:endParaRPr lang="tr-TR" b="1" u="sng" dirty="0">
              <a:solidFill>
                <a:srgbClr val="C00000"/>
              </a:solidFill>
            </a:endParaRPr>
          </a:p>
          <a:p>
            <a:endParaRPr lang="tr-TR" b="1" u="sng" dirty="0">
              <a:solidFill>
                <a:srgbClr val="C00000"/>
              </a:solidFill>
            </a:endParaRPr>
          </a:p>
        </p:txBody>
      </p:sp>
      <p:pic>
        <p:nvPicPr>
          <p:cNvPr id="4" name="Picture 3"/>
          <p:cNvPicPr>
            <a:picLocks noChangeAspect="1"/>
          </p:cNvPicPr>
          <p:nvPr/>
        </p:nvPicPr>
        <p:blipFill>
          <a:blip r:embed="rId3"/>
          <a:stretch>
            <a:fillRect/>
          </a:stretch>
        </p:blipFill>
        <p:spPr>
          <a:xfrm>
            <a:off x="7467455" y="132850"/>
            <a:ext cx="1676545" cy="1639966"/>
          </a:xfrm>
          <a:prstGeom prst="ellipse">
            <a:avLst/>
          </a:prstGeom>
          <a:ln w="63500" cap="rnd">
            <a:solidFill>
              <a:srgbClr val="C0000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3923554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988840"/>
          </a:xfrm>
        </p:spPr>
        <p:style>
          <a:lnRef idx="2">
            <a:schemeClr val="accent2"/>
          </a:lnRef>
          <a:fillRef idx="1">
            <a:schemeClr val="lt1"/>
          </a:fillRef>
          <a:effectRef idx="0">
            <a:schemeClr val="accent2"/>
          </a:effectRef>
          <a:fontRef idx="minor">
            <a:schemeClr val="dk1"/>
          </a:fontRef>
        </p:style>
        <p:txBody>
          <a:bodyPr>
            <a:noAutofit/>
          </a:bodyPr>
          <a:lstStyle/>
          <a:p>
            <a:pPr lvl="0"/>
            <a:r>
              <a:rPr lang="tr-TR" sz="2800" b="1" dirty="0">
                <a:effectLst>
                  <a:outerShdw blurRad="38100" dist="38100" dir="2700000" algn="tl">
                    <a:srgbClr val="000000">
                      <a:alpha val="43137"/>
                    </a:srgbClr>
                  </a:outerShdw>
                </a:effectLst>
              </a:rPr>
              <a:t/>
            </a:r>
            <a:br>
              <a:rPr lang="tr-TR" sz="2800" b="1" dirty="0">
                <a:effectLst>
                  <a:outerShdw blurRad="38100" dist="38100" dir="2700000" algn="tl">
                    <a:srgbClr val="000000">
                      <a:alpha val="43137"/>
                    </a:srgbClr>
                  </a:outerShdw>
                </a:effectLst>
              </a:rPr>
            </a:br>
            <a:r>
              <a:rPr lang="tr-TR" sz="2800" b="1" dirty="0">
                <a:effectLst>
                  <a:outerShdw blurRad="38100" dist="38100" dir="2700000" algn="tl">
                    <a:srgbClr val="000000">
                      <a:alpha val="43137"/>
                    </a:srgbClr>
                  </a:outerShdw>
                </a:effectLst>
              </a:rPr>
              <a:t/>
            </a:r>
            <a:br>
              <a:rPr lang="tr-TR" sz="2800" b="1" dirty="0">
                <a:effectLst>
                  <a:outerShdw blurRad="38100" dist="38100" dir="2700000" algn="tl">
                    <a:srgbClr val="000000">
                      <a:alpha val="43137"/>
                    </a:srgbClr>
                  </a:outerShdw>
                </a:effectLst>
              </a:rPr>
            </a:br>
            <a:r>
              <a:rPr lang="tr-TR" sz="2800" b="1" dirty="0">
                <a:effectLst>
                  <a:outerShdw blurRad="38100" dist="38100" dir="2700000" algn="tl">
                    <a:srgbClr val="000000">
                      <a:alpha val="43137"/>
                    </a:srgbClr>
                  </a:outerShdw>
                </a:effectLst>
              </a:rPr>
              <a:t/>
            </a:r>
            <a:br>
              <a:rPr lang="tr-TR" sz="2800" b="1" dirty="0">
                <a:effectLst>
                  <a:outerShdw blurRad="38100" dist="38100" dir="2700000" algn="tl">
                    <a:srgbClr val="000000">
                      <a:alpha val="43137"/>
                    </a:srgbClr>
                  </a:outerShdw>
                </a:effectLst>
              </a:rPr>
            </a:br>
            <a:r>
              <a:rPr lang="tr-TR" sz="2800" b="1" dirty="0">
                <a:effectLst>
                  <a:outerShdw blurRad="38100" dist="38100" dir="2700000" algn="tl">
                    <a:srgbClr val="000000">
                      <a:alpha val="43137"/>
                    </a:srgbClr>
                  </a:outerShdw>
                </a:effectLst>
              </a:rPr>
              <a:t/>
            </a:r>
            <a:br>
              <a:rPr lang="tr-TR" sz="2800" b="1" dirty="0">
                <a:effectLst>
                  <a:outerShdw blurRad="38100" dist="38100" dir="2700000" algn="tl">
                    <a:srgbClr val="000000">
                      <a:alpha val="43137"/>
                    </a:srgbClr>
                  </a:outerShdw>
                </a:effectLst>
              </a:rPr>
            </a:br>
            <a:r>
              <a:rPr lang="tr-TR" sz="1600" b="1" dirty="0"/>
              <a:t>Hassan</a:t>
            </a:r>
            <a:r>
              <a:rPr lang="tr-TR" sz="1600" b="1" dirty="0">
                <a:effectLst>
                  <a:outerShdw blurRad="38100" dist="38100" dir="2700000" algn="tl">
                    <a:srgbClr val="000000">
                      <a:alpha val="43137"/>
                    </a:srgbClr>
                  </a:outerShdw>
                </a:effectLst>
              </a:rPr>
              <a:t> </a:t>
            </a:r>
            <a:r>
              <a:rPr lang="tr-TR" sz="1600" b="1" dirty="0"/>
              <a:t>Alaoui &amp; Alexander von Schmid </a:t>
            </a:r>
            <a:br>
              <a:rPr lang="tr-TR" sz="1600" b="1" dirty="0"/>
            </a:br>
            <a:r>
              <a:rPr lang="tr-TR" sz="1600" b="1" dirty="0"/>
              <a:t>Rotterdam University of Applied Sciences, Netherlands </a:t>
            </a:r>
            <a:br>
              <a:rPr lang="tr-TR" sz="1600" b="1" dirty="0"/>
            </a:br>
            <a:r>
              <a:rPr lang="tr-TR" sz="1600" b="1" dirty="0"/>
              <a:t>T</a:t>
            </a:r>
            <a:r>
              <a:rPr lang="en-US" sz="1600" b="1" dirty="0"/>
              <a:t>he reconstruction of Cambridge </a:t>
            </a:r>
            <a:r>
              <a:rPr lang="en-US" sz="1600" b="1" dirty="0" err="1"/>
              <a:t>Analytica</a:t>
            </a:r>
            <a:r>
              <a:rPr lang="en-US" sz="1600" b="1" dirty="0"/>
              <a:t> &amp; Facebook Scandal using the case based</a:t>
            </a:r>
            <a:br>
              <a:rPr lang="en-US" sz="1600" b="1" dirty="0"/>
            </a:br>
            <a:r>
              <a:rPr lang="en-US" sz="1600" b="1" dirty="0"/>
              <a:t>Teaching method</a:t>
            </a:r>
            <a:br>
              <a:rPr lang="en-US" sz="1600" b="1" dirty="0"/>
            </a:br>
            <a:r>
              <a:rPr lang="en-US" sz="1600" b="1" dirty="0"/>
              <a:t>Introduction to data science using the case based teaching method</a:t>
            </a:r>
            <a:r>
              <a:rPr lang="en-US" sz="1800" dirty="0"/>
              <a:t/>
            </a:r>
            <a:br>
              <a:rPr lang="en-US" sz="1800" dirty="0"/>
            </a:br>
            <a:endParaRPr lang="tr-TR" sz="2000" dirty="0"/>
          </a:p>
        </p:txBody>
      </p:sp>
      <p:sp>
        <p:nvSpPr>
          <p:cNvPr id="3" name="Content Placeholder 2"/>
          <p:cNvSpPr>
            <a:spLocks noGrp="1"/>
          </p:cNvSpPr>
          <p:nvPr>
            <p:ph idx="1"/>
          </p:nvPr>
        </p:nvSpPr>
        <p:spPr>
          <a:xfrm>
            <a:off x="53752" y="2060848"/>
            <a:ext cx="9090248" cy="4869160"/>
          </a:xfrm>
        </p:spPr>
        <p:txBody>
          <a:bodyPr>
            <a:normAutofit/>
          </a:bodyPr>
          <a:lstStyle/>
          <a:p>
            <a:pPr lvl="1">
              <a:buNone/>
            </a:pPr>
            <a:r>
              <a:rPr lang="tr-TR" sz="1400" b="1" u="sng" dirty="0">
                <a:solidFill>
                  <a:srgbClr val="C00000"/>
                </a:solidFill>
              </a:rPr>
              <a:t>Course Objective: </a:t>
            </a:r>
          </a:p>
          <a:p>
            <a:pPr marL="0" lvl="0" indent="0">
              <a:buNone/>
            </a:pPr>
            <a:r>
              <a:rPr lang="en-US" sz="1400" dirty="0"/>
              <a:t>Reconstruct how Cambridge </a:t>
            </a:r>
            <a:r>
              <a:rPr lang="en-US" sz="1400" dirty="0" err="1"/>
              <a:t>Analytica</a:t>
            </a:r>
            <a:r>
              <a:rPr lang="en-US" sz="1400" dirty="0"/>
              <a:t> used the data of personality quizzes in conjunction with Facebook data to create psychographic profiles of users and develop targeted political advertising.</a:t>
            </a:r>
          </a:p>
          <a:p>
            <a:pPr marL="0" lvl="0" indent="0">
              <a:buNone/>
            </a:pPr>
            <a:r>
              <a:rPr lang="en-US" sz="1400" dirty="0"/>
              <a:t>Discuss the ethical behavior of the different actors in this case, e.g. Facebook, Cambridge </a:t>
            </a:r>
            <a:r>
              <a:rPr lang="en-US" sz="1400" dirty="0" err="1"/>
              <a:t>Analytica</a:t>
            </a:r>
            <a:r>
              <a:rPr lang="en-US" sz="1400" dirty="0"/>
              <a:t> and the Trump campaign team who used targeted political advertising to get Trump elected.</a:t>
            </a:r>
          </a:p>
          <a:p>
            <a:pPr lvl="1">
              <a:buNone/>
            </a:pPr>
            <a:endParaRPr lang="tr-TR" sz="1400" b="1" u="sng" dirty="0">
              <a:solidFill>
                <a:srgbClr val="C00000"/>
              </a:solidFill>
            </a:endParaRPr>
          </a:p>
          <a:p>
            <a:pPr lvl="1">
              <a:buNone/>
            </a:pPr>
            <a:r>
              <a:rPr lang="tr-TR" sz="1400" b="1" u="sng" dirty="0">
                <a:solidFill>
                  <a:srgbClr val="C00000"/>
                </a:solidFill>
              </a:rPr>
              <a:t>Learning Outcomes: </a:t>
            </a:r>
          </a:p>
          <a:p>
            <a:pPr marL="0" indent="0">
              <a:buNone/>
            </a:pPr>
            <a:r>
              <a:rPr lang="tr-TR" sz="1400" dirty="0">
                <a:solidFill>
                  <a:schemeClr val="tx2"/>
                </a:solidFill>
              </a:rPr>
              <a:t>  </a:t>
            </a:r>
            <a:r>
              <a:rPr lang="en-GB" sz="1400" dirty="0"/>
              <a:t>At the end of this course the learner is expected to</a:t>
            </a:r>
            <a:r>
              <a:rPr lang="tr-TR" sz="1400" dirty="0"/>
              <a:t>:</a:t>
            </a:r>
            <a:endParaRPr lang="en-US" sz="1400" dirty="0"/>
          </a:p>
          <a:p>
            <a:pPr lvl="0"/>
            <a:r>
              <a:rPr lang="en-US" sz="1400" dirty="0"/>
              <a:t>Understand what data means, and what is done with it, or can be done with it</a:t>
            </a:r>
          </a:p>
          <a:p>
            <a:pPr lvl="0"/>
            <a:r>
              <a:rPr lang="en-US" sz="1400" dirty="0"/>
              <a:t>Acquire knowledge on  different  disciplines  including  political science,  psychology,  ethics,  democratic elections and data science.</a:t>
            </a:r>
          </a:p>
          <a:p>
            <a:pPr lvl="0"/>
            <a:r>
              <a:rPr lang="en-US" sz="1400" dirty="0"/>
              <a:t>Conduct targeted desk research on different themes;</a:t>
            </a:r>
          </a:p>
          <a:p>
            <a:pPr lvl="0"/>
            <a:r>
              <a:rPr lang="en-US" sz="1400" dirty="0"/>
              <a:t>Explore the ethical perspectives on a case</a:t>
            </a:r>
          </a:p>
          <a:p>
            <a:pPr lvl="0"/>
            <a:r>
              <a:rPr lang="en-US" sz="1400" dirty="0"/>
              <a:t>Formulate ethical dilemmas, if any, in a case</a:t>
            </a:r>
          </a:p>
          <a:p>
            <a:pPr lvl="0"/>
            <a:r>
              <a:rPr lang="en-US" sz="1400" dirty="0"/>
              <a:t>Take a standpoint on an ethical dilemma and give arguments for it.</a:t>
            </a:r>
          </a:p>
          <a:p>
            <a:pPr lvl="0"/>
            <a:r>
              <a:rPr lang="en-US" sz="1400" dirty="0"/>
              <a:t>Understand ethical theories and how to use them</a:t>
            </a:r>
          </a:p>
          <a:p>
            <a:endParaRPr lang="tr-TR" sz="1400" b="1" dirty="0">
              <a:solidFill>
                <a:schemeClr val="tx2"/>
              </a:solidFill>
            </a:endParaRPr>
          </a:p>
          <a:p>
            <a:pPr>
              <a:buNone/>
            </a:pPr>
            <a:r>
              <a:rPr lang="tr-TR" sz="1400" b="1" dirty="0">
                <a:solidFill>
                  <a:schemeClr val="tx2"/>
                </a:solidFill>
              </a:rPr>
              <a:t>3rd ,4th year students </a:t>
            </a:r>
          </a:p>
          <a:p>
            <a:pPr>
              <a:buNone/>
            </a:pPr>
            <a:endParaRPr lang="tr-TR" sz="3400" dirty="0"/>
          </a:p>
          <a:p>
            <a:endParaRPr lang="tr-TR" b="1" u="sng" dirty="0">
              <a:solidFill>
                <a:srgbClr val="C00000"/>
              </a:solidFill>
            </a:endParaRPr>
          </a:p>
          <a:p>
            <a:endParaRPr lang="tr-TR" b="1" u="sng" dirty="0">
              <a:solidFill>
                <a:srgbClr val="C00000"/>
              </a:solidFill>
            </a:endParaRPr>
          </a:p>
          <a:p>
            <a:endParaRPr lang="tr-TR" b="1" u="sng" dirty="0">
              <a:solidFill>
                <a:srgbClr val="C00000"/>
              </a:solidFill>
            </a:endParaRPr>
          </a:p>
          <a:p>
            <a:endParaRPr lang="tr-TR" b="1" u="sng" dirty="0">
              <a:solidFill>
                <a:srgbClr val="C00000"/>
              </a:solidFill>
            </a:endParaRPr>
          </a:p>
          <a:p>
            <a:endParaRPr lang="tr-TR" b="1" u="sng" dirty="0">
              <a:solidFill>
                <a:srgbClr val="C00000"/>
              </a:solidFill>
            </a:endParaRPr>
          </a:p>
          <a:p>
            <a:endParaRPr lang="tr-TR" b="1" u="sng" dirty="0">
              <a:solidFill>
                <a:srgbClr val="C00000"/>
              </a:solidFill>
            </a:endParaRPr>
          </a:p>
          <a:p>
            <a:endParaRPr lang="tr-TR" b="1" u="sng" dirty="0">
              <a:solidFill>
                <a:srgbClr val="C00000"/>
              </a:solidFill>
            </a:endParaRPr>
          </a:p>
          <a:p>
            <a:endParaRPr lang="tr-TR" b="1" u="sng" dirty="0">
              <a:solidFill>
                <a:srgbClr val="C00000"/>
              </a:solidFill>
            </a:endParaRPr>
          </a:p>
        </p:txBody>
      </p:sp>
      <p:pic>
        <p:nvPicPr>
          <p:cNvPr id="5" name="Afbeelding 3"/>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77432" y="4830328"/>
            <a:ext cx="1447800" cy="1656184"/>
          </a:xfrm>
          <a:prstGeom prst="ellipse">
            <a:avLst/>
          </a:prstGeom>
          <a:ln w="63500" cap="rnd">
            <a:solidFill>
              <a:srgbClr val="C0000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 name="Picture 5"/>
          <p:cNvPicPr>
            <a:picLocks noChangeAspect="1"/>
          </p:cNvPicPr>
          <p:nvPr/>
        </p:nvPicPr>
        <p:blipFill>
          <a:blip r:embed="rId4"/>
          <a:stretch>
            <a:fillRect/>
          </a:stretch>
        </p:blipFill>
        <p:spPr>
          <a:xfrm>
            <a:off x="7775600" y="4763976"/>
            <a:ext cx="1344352" cy="1722536"/>
          </a:xfrm>
          <a:prstGeom prst="ellipse">
            <a:avLst/>
          </a:prstGeom>
          <a:ln w="63500" cap="rnd">
            <a:solidFill>
              <a:srgbClr val="C0000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1661008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772816"/>
          </a:xfrm>
        </p:spPr>
        <p:style>
          <a:lnRef idx="2">
            <a:schemeClr val="accent2"/>
          </a:lnRef>
          <a:fillRef idx="1">
            <a:schemeClr val="lt1"/>
          </a:fillRef>
          <a:effectRef idx="0">
            <a:schemeClr val="accent2"/>
          </a:effectRef>
          <a:fontRef idx="minor">
            <a:schemeClr val="dk1"/>
          </a:fontRef>
        </p:style>
        <p:txBody>
          <a:bodyPr>
            <a:noAutofit/>
          </a:bodyPr>
          <a:lstStyle/>
          <a:p>
            <a:r>
              <a:rPr lang="tr-TR" sz="2800" b="1" dirty="0">
                <a:effectLst>
                  <a:outerShdw blurRad="38100" dist="38100" dir="2700000" algn="tl">
                    <a:srgbClr val="000000">
                      <a:alpha val="43137"/>
                    </a:srgbClr>
                  </a:outerShdw>
                </a:effectLst>
              </a:rPr>
              <a:t/>
            </a:r>
            <a:br>
              <a:rPr lang="tr-TR" sz="2800" b="1" dirty="0">
                <a:effectLst>
                  <a:outerShdw blurRad="38100" dist="38100" dir="2700000" algn="tl">
                    <a:srgbClr val="000000">
                      <a:alpha val="43137"/>
                    </a:srgbClr>
                  </a:outerShdw>
                </a:effectLst>
              </a:rPr>
            </a:br>
            <a:r>
              <a:rPr lang="tr-TR" sz="2800" b="1" dirty="0">
                <a:effectLst>
                  <a:outerShdw blurRad="38100" dist="38100" dir="2700000" algn="tl">
                    <a:srgbClr val="000000">
                      <a:alpha val="43137"/>
                    </a:srgbClr>
                  </a:outerShdw>
                </a:effectLst>
              </a:rPr>
              <a:t/>
            </a:r>
            <a:br>
              <a:rPr lang="tr-TR" sz="2800" b="1" dirty="0">
                <a:effectLst>
                  <a:outerShdw blurRad="38100" dist="38100" dir="2700000" algn="tl">
                    <a:srgbClr val="000000">
                      <a:alpha val="43137"/>
                    </a:srgbClr>
                  </a:outerShdw>
                </a:effectLst>
              </a:rPr>
            </a:br>
            <a:r>
              <a:rPr lang="tr-TR" sz="2800" b="1" dirty="0">
                <a:effectLst>
                  <a:outerShdw blurRad="38100" dist="38100" dir="2700000" algn="tl">
                    <a:srgbClr val="000000">
                      <a:alpha val="43137"/>
                    </a:srgbClr>
                  </a:outerShdw>
                </a:effectLst>
              </a:rPr>
              <a:t/>
            </a:r>
            <a:br>
              <a:rPr lang="tr-TR" sz="2800" b="1" dirty="0">
                <a:effectLst>
                  <a:outerShdw blurRad="38100" dist="38100" dir="2700000" algn="tl">
                    <a:srgbClr val="000000">
                      <a:alpha val="43137"/>
                    </a:srgbClr>
                  </a:outerShdw>
                </a:effectLst>
              </a:rPr>
            </a:br>
            <a:r>
              <a:rPr lang="tr-TR" sz="2800" b="1" dirty="0">
                <a:effectLst>
                  <a:outerShdw blurRad="38100" dist="38100" dir="2700000" algn="tl">
                    <a:srgbClr val="000000">
                      <a:alpha val="43137"/>
                    </a:srgbClr>
                  </a:outerShdw>
                </a:effectLst>
              </a:rPr>
              <a:t/>
            </a:r>
            <a:br>
              <a:rPr lang="tr-TR" sz="2800" b="1" dirty="0">
                <a:effectLst>
                  <a:outerShdw blurRad="38100" dist="38100" dir="2700000" algn="tl">
                    <a:srgbClr val="000000">
                      <a:alpha val="43137"/>
                    </a:srgbClr>
                  </a:outerShdw>
                </a:effectLst>
              </a:rPr>
            </a:br>
            <a:r>
              <a:rPr lang="tr-TR" sz="1600" b="1" dirty="0"/>
              <a:t>Lecturer Jean - Piere Beelen </a:t>
            </a:r>
            <a:br>
              <a:rPr lang="tr-TR" sz="1600" b="1" dirty="0"/>
            </a:br>
            <a:r>
              <a:rPr lang="tr-TR" sz="1600" b="1" dirty="0"/>
              <a:t>Rotterdam University of Applied Sciences, Netherlands </a:t>
            </a:r>
            <a:br>
              <a:rPr lang="tr-TR" sz="1600" b="1" dirty="0"/>
            </a:br>
            <a:r>
              <a:rPr lang="tr-TR" sz="1600" b="1" dirty="0"/>
              <a:t/>
            </a:r>
            <a:br>
              <a:rPr lang="tr-TR" sz="1600" b="1" dirty="0"/>
            </a:br>
            <a:r>
              <a:rPr lang="tr-TR" sz="1600" b="1" dirty="0"/>
              <a:t>W</a:t>
            </a:r>
            <a:r>
              <a:rPr lang="en-US" sz="1600" b="1" dirty="0"/>
              <a:t>hole being for </a:t>
            </a:r>
            <a:r>
              <a:rPr lang="en-US" sz="1600" b="1" dirty="0" err="1"/>
              <a:t>Intrapreneurs</a:t>
            </a:r>
            <a:r>
              <a:rPr lang="en-US" sz="1600" b="1" dirty="0"/>
              <a:t> and </a:t>
            </a:r>
            <a:r>
              <a:rPr lang="en-US" sz="1600" b="1" dirty="0" err="1"/>
              <a:t>Enterpreneurs</a:t>
            </a:r>
            <a:r>
              <a:rPr lang="en-US" sz="2000" b="1" dirty="0"/>
              <a:t/>
            </a:r>
            <a:br>
              <a:rPr lang="en-US" sz="2000" b="1" dirty="0"/>
            </a:br>
            <a:endParaRPr lang="tr-TR" sz="2000" b="1" dirty="0"/>
          </a:p>
        </p:txBody>
      </p:sp>
      <p:sp>
        <p:nvSpPr>
          <p:cNvPr id="3" name="Content Placeholder 2"/>
          <p:cNvSpPr>
            <a:spLocks noGrp="1"/>
          </p:cNvSpPr>
          <p:nvPr>
            <p:ph idx="1"/>
          </p:nvPr>
        </p:nvSpPr>
        <p:spPr>
          <a:xfrm>
            <a:off x="53752" y="1988840"/>
            <a:ext cx="9090248" cy="4869160"/>
          </a:xfrm>
        </p:spPr>
        <p:txBody>
          <a:bodyPr>
            <a:normAutofit fontScale="62500" lnSpcReduction="20000"/>
          </a:bodyPr>
          <a:lstStyle/>
          <a:p>
            <a:pPr lvl="1">
              <a:buNone/>
            </a:pPr>
            <a:r>
              <a:rPr lang="tr-TR" sz="2500" b="1" u="sng" dirty="0">
                <a:solidFill>
                  <a:srgbClr val="C00000"/>
                </a:solidFill>
              </a:rPr>
              <a:t>Course Objective: </a:t>
            </a:r>
          </a:p>
          <a:p>
            <a:pPr lvl="1">
              <a:buNone/>
            </a:pPr>
            <a:endParaRPr lang="tr-TR" sz="2500" b="1" u="sng" dirty="0">
              <a:solidFill>
                <a:srgbClr val="C00000"/>
              </a:solidFill>
            </a:endParaRPr>
          </a:p>
          <a:p>
            <a:r>
              <a:rPr lang="en-US" sz="2500" dirty="0"/>
              <a:t>The “total human principle” is a humanistic approach which examines the functioning of the human being on the basis of talent, orientation and character. What is the “Total Human Principle” and how can the total human principle contribute to your happiness and well-being?</a:t>
            </a:r>
          </a:p>
          <a:p>
            <a:r>
              <a:rPr lang="en-US" sz="2500" dirty="0"/>
              <a:t>In the chaotic world of business, we often forget to distinguish happiness in the working environment and happiness in your private life as an individual. How do we separate these two and how do we make sure to keep everything in balance? What is the ultimate goal in life? These are questions that are mostly asked by intra- and entrepreneurs due to a constant shifting in their working environment and often unbalanced work/private lifestyle.</a:t>
            </a:r>
          </a:p>
          <a:p>
            <a:r>
              <a:rPr lang="en-US" sz="2500" dirty="0"/>
              <a:t>The course is both theoretical, because you will learn all aspects of the SPIRE model, and practical by applying some methods and some techniques that contribute to your Whole Being.</a:t>
            </a:r>
          </a:p>
          <a:p>
            <a:r>
              <a:rPr lang="en-US" sz="2500" dirty="0"/>
              <a:t>Things you already do well will be reinforced and things that don't work will be improved.</a:t>
            </a:r>
          </a:p>
          <a:p>
            <a:r>
              <a:rPr lang="en-US" sz="2500" dirty="0"/>
              <a:t>Whether you are already happy or want to become happier, this course will help, not only to make you happier, but the people around you as well.</a:t>
            </a:r>
          </a:p>
          <a:p>
            <a:r>
              <a:rPr lang="en-US" sz="2500" dirty="0"/>
              <a:t>Our life purpose is and should be the well-being of the “total human being"</a:t>
            </a:r>
          </a:p>
          <a:p>
            <a:pPr lvl="1">
              <a:buNone/>
            </a:pPr>
            <a:endParaRPr lang="tr-TR" sz="2500" b="1" u="sng" dirty="0">
              <a:solidFill>
                <a:srgbClr val="C00000"/>
              </a:solidFill>
            </a:endParaRPr>
          </a:p>
          <a:p>
            <a:pPr lvl="1">
              <a:buNone/>
            </a:pPr>
            <a:r>
              <a:rPr lang="tr-TR" sz="2500" b="1" dirty="0">
                <a:solidFill>
                  <a:schemeClr val="tx2"/>
                </a:solidFill>
              </a:rPr>
              <a:t>2nd, 3rd ,4th year and graduate  students </a:t>
            </a:r>
          </a:p>
          <a:p>
            <a:pPr>
              <a:buNone/>
            </a:pPr>
            <a:endParaRPr lang="tr-TR" sz="3400" dirty="0"/>
          </a:p>
          <a:p>
            <a:endParaRPr lang="tr-TR" b="1" u="sng" dirty="0">
              <a:solidFill>
                <a:srgbClr val="C00000"/>
              </a:solidFill>
            </a:endParaRPr>
          </a:p>
          <a:p>
            <a:endParaRPr lang="tr-TR" b="1" u="sng" dirty="0">
              <a:solidFill>
                <a:srgbClr val="C00000"/>
              </a:solidFill>
            </a:endParaRPr>
          </a:p>
          <a:p>
            <a:endParaRPr lang="tr-TR" b="1" u="sng" dirty="0">
              <a:solidFill>
                <a:srgbClr val="C00000"/>
              </a:solidFill>
            </a:endParaRPr>
          </a:p>
          <a:p>
            <a:endParaRPr lang="tr-TR" b="1" u="sng" dirty="0">
              <a:solidFill>
                <a:srgbClr val="C00000"/>
              </a:solidFill>
            </a:endParaRPr>
          </a:p>
          <a:p>
            <a:endParaRPr lang="tr-TR" b="1" u="sng" dirty="0">
              <a:solidFill>
                <a:srgbClr val="C00000"/>
              </a:solidFill>
            </a:endParaRPr>
          </a:p>
          <a:p>
            <a:endParaRPr lang="tr-TR" b="1" u="sng" dirty="0">
              <a:solidFill>
                <a:srgbClr val="C00000"/>
              </a:solidFill>
            </a:endParaRPr>
          </a:p>
          <a:p>
            <a:endParaRPr lang="tr-TR" b="1" u="sng" dirty="0">
              <a:solidFill>
                <a:srgbClr val="C00000"/>
              </a:solidFill>
            </a:endParaRPr>
          </a:p>
          <a:p>
            <a:endParaRPr lang="tr-TR" b="1" u="sng" dirty="0">
              <a:solidFill>
                <a:srgbClr val="C00000"/>
              </a:solidFill>
            </a:endParaRPr>
          </a:p>
        </p:txBody>
      </p:sp>
      <p:pic>
        <p:nvPicPr>
          <p:cNvPr id="5" name="Picture 4"/>
          <p:cNvPicPr>
            <a:picLocks noChangeAspect="1"/>
          </p:cNvPicPr>
          <p:nvPr/>
        </p:nvPicPr>
        <p:blipFill>
          <a:blip r:embed="rId3"/>
          <a:stretch>
            <a:fillRect/>
          </a:stretch>
        </p:blipFill>
        <p:spPr>
          <a:xfrm>
            <a:off x="7648762" y="0"/>
            <a:ext cx="1495238" cy="1772816"/>
          </a:xfrm>
          <a:prstGeom prst="ellipse">
            <a:avLst/>
          </a:prstGeom>
          <a:ln w="63500" cap="rnd">
            <a:solidFill>
              <a:srgbClr val="C0000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4123722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404664"/>
            <a:ext cx="8229600" cy="792088"/>
          </a:xfrm>
        </p:spPr>
        <p:txBody>
          <a:bodyPr>
            <a:noAutofit/>
          </a:bodyPr>
          <a:lstStyle/>
          <a:p>
            <a:r>
              <a:rPr lang="tr-TR" sz="2800" b="1" dirty="0"/>
              <a:t>Online IW  Info Sessions Via Zoom  </a:t>
            </a:r>
          </a:p>
        </p:txBody>
      </p:sp>
      <p:sp>
        <p:nvSpPr>
          <p:cNvPr id="3" name="Content Placeholder 2"/>
          <p:cNvSpPr>
            <a:spLocks noGrp="1"/>
          </p:cNvSpPr>
          <p:nvPr>
            <p:ph idx="1"/>
          </p:nvPr>
        </p:nvSpPr>
        <p:spPr>
          <a:xfrm>
            <a:off x="420180" y="1340768"/>
            <a:ext cx="8229600" cy="4461128"/>
          </a:xfrm>
        </p:spPr>
        <p:txBody>
          <a:bodyPr>
            <a:noAutofit/>
          </a:bodyPr>
          <a:lstStyle/>
          <a:p>
            <a:pPr algn="just"/>
            <a:r>
              <a:rPr lang="tr-TR" sz="1600" b="1" i="1" dirty="0">
                <a:solidFill>
                  <a:srgbClr val="FF0000"/>
                </a:solidFill>
                <a:latin typeface="+mj-lt"/>
              </a:rPr>
              <a:t> 21 of March  2023, Tuesday </a:t>
            </a:r>
          </a:p>
          <a:p>
            <a:pPr algn="just">
              <a:buNone/>
            </a:pPr>
            <a:r>
              <a:rPr lang="tr-TR" sz="1600" b="1" i="1" dirty="0">
                <a:solidFill>
                  <a:srgbClr val="00B0F0"/>
                </a:solidFill>
                <a:latin typeface="+mj-lt"/>
              </a:rPr>
              <a:t>     Time :13.00</a:t>
            </a:r>
          </a:p>
          <a:p>
            <a:pPr marL="0" indent="0">
              <a:buNone/>
            </a:pPr>
            <a:r>
              <a:rPr lang="en-US" sz="1600" dirty="0"/>
              <a:t>Join Zoom Meeting</a:t>
            </a:r>
          </a:p>
          <a:p>
            <a:pPr marL="0" indent="0">
              <a:buNone/>
            </a:pPr>
            <a:r>
              <a:rPr lang="en-US" sz="1600" u="sng" dirty="0">
                <a:hlinkClick r:id="rId2"/>
              </a:rPr>
              <a:t>https://us02web.zoom.us/j/84444824127?pwd=YkpyOTY1dmFmam82OXRnU0hldHZzQT09</a:t>
            </a:r>
            <a:endParaRPr lang="en-US" sz="1600" dirty="0"/>
          </a:p>
          <a:p>
            <a:pPr marL="0" indent="0">
              <a:buNone/>
            </a:pPr>
            <a:r>
              <a:rPr lang="en-US" sz="1600" dirty="0"/>
              <a:t>Meeting ID: 844 4482 4127</a:t>
            </a:r>
          </a:p>
          <a:p>
            <a:pPr marL="0" indent="0">
              <a:buNone/>
            </a:pPr>
            <a:r>
              <a:rPr lang="en-US" sz="1600" dirty="0"/>
              <a:t>Passcode: IW2023</a:t>
            </a:r>
          </a:p>
          <a:p>
            <a:pPr algn="just"/>
            <a:r>
              <a:rPr lang="tr-TR" sz="1600" b="1" i="1" dirty="0">
                <a:solidFill>
                  <a:srgbClr val="FF0000"/>
                </a:solidFill>
                <a:latin typeface="+mj-lt"/>
              </a:rPr>
              <a:t>23rd of March  2023 , Thursday </a:t>
            </a:r>
          </a:p>
          <a:p>
            <a:pPr algn="just">
              <a:buNone/>
            </a:pPr>
            <a:r>
              <a:rPr lang="tr-TR" sz="1600" b="1" i="1" dirty="0">
                <a:solidFill>
                  <a:srgbClr val="00B0F0"/>
                </a:solidFill>
                <a:latin typeface="+mj-lt"/>
              </a:rPr>
              <a:t>   Time:  15.00 </a:t>
            </a:r>
          </a:p>
          <a:p>
            <a:pPr marL="0" indent="0">
              <a:buNone/>
            </a:pPr>
            <a:r>
              <a:rPr lang="en-US" sz="1600" dirty="0"/>
              <a:t>Join Zoom Meeting</a:t>
            </a:r>
          </a:p>
          <a:p>
            <a:pPr marL="0" indent="0">
              <a:buNone/>
            </a:pPr>
            <a:r>
              <a:rPr lang="en-US" sz="1600" u="sng" dirty="0">
                <a:hlinkClick r:id="rId3"/>
              </a:rPr>
              <a:t>https://us02web.zoom.us/j/89576138332?pwd=RXJrcWNMcitlQXpJdGkzeHBOUmZ6dz09</a:t>
            </a:r>
            <a:endParaRPr lang="en-US" sz="1600" dirty="0"/>
          </a:p>
          <a:p>
            <a:pPr marL="0" indent="0">
              <a:buNone/>
            </a:pPr>
            <a:r>
              <a:rPr lang="en-US" sz="1600" dirty="0"/>
              <a:t>Meeting ID: 895 7613 8332</a:t>
            </a:r>
          </a:p>
          <a:p>
            <a:pPr marL="0" indent="0">
              <a:buNone/>
            </a:pPr>
            <a:r>
              <a:rPr lang="en-US" sz="1600" dirty="0"/>
              <a:t>Passcode: IW2023</a:t>
            </a:r>
          </a:p>
          <a:p>
            <a:pPr algn="just"/>
            <a:r>
              <a:rPr lang="tr-TR" sz="1600" b="1" i="1" dirty="0">
                <a:solidFill>
                  <a:srgbClr val="FF0000"/>
                </a:solidFill>
                <a:latin typeface="+mj-lt"/>
              </a:rPr>
              <a:t>28th of March </a:t>
            </a:r>
            <a:r>
              <a:rPr lang="en-US" sz="1600" b="1" i="1" dirty="0">
                <a:solidFill>
                  <a:srgbClr val="FF0000"/>
                </a:solidFill>
                <a:latin typeface="+mj-lt"/>
              </a:rPr>
              <a:t> 20</a:t>
            </a:r>
            <a:r>
              <a:rPr lang="tr-TR" sz="1600" b="1" i="1" dirty="0">
                <a:solidFill>
                  <a:srgbClr val="FF0000"/>
                </a:solidFill>
                <a:latin typeface="+mj-lt"/>
              </a:rPr>
              <a:t>23</a:t>
            </a:r>
            <a:r>
              <a:rPr lang="en-US" sz="1600" b="1" i="1" dirty="0">
                <a:solidFill>
                  <a:srgbClr val="FF0000"/>
                </a:solidFill>
                <a:latin typeface="+mj-lt"/>
              </a:rPr>
              <a:t> , </a:t>
            </a:r>
            <a:r>
              <a:rPr lang="tr-TR" sz="1600" b="1" i="1" dirty="0">
                <a:solidFill>
                  <a:srgbClr val="FF0000"/>
                </a:solidFill>
                <a:latin typeface="+mj-lt"/>
              </a:rPr>
              <a:t>Tuesday  </a:t>
            </a:r>
            <a:endParaRPr lang="en-US" sz="1600" b="1" i="1" dirty="0">
              <a:solidFill>
                <a:srgbClr val="FF0000"/>
              </a:solidFill>
              <a:latin typeface="+mj-lt"/>
            </a:endParaRPr>
          </a:p>
          <a:p>
            <a:pPr algn="just">
              <a:buNone/>
            </a:pPr>
            <a:r>
              <a:rPr lang="tr-TR" sz="1600" b="1" i="1" dirty="0">
                <a:solidFill>
                  <a:srgbClr val="00B0F0"/>
                </a:solidFill>
                <a:latin typeface="+mj-lt"/>
              </a:rPr>
              <a:t>   Time:  11.30 </a:t>
            </a:r>
            <a:endParaRPr lang="en-US" sz="1600" b="1" i="1" dirty="0">
              <a:solidFill>
                <a:srgbClr val="00B0F0"/>
              </a:solidFill>
              <a:latin typeface="+mj-lt"/>
            </a:endParaRPr>
          </a:p>
          <a:p>
            <a:pPr marL="0" indent="0">
              <a:spcAft>
                <a:spcPts val="0"/>
              </a:spcAft>
              <a:buNone/>
            </a:pPr>
            <a:r>
              <a:rPr lang="tr-TR" sz="1600" dirty="0">
                <a:latin typeface="Calibri" panose="020F0502020204030204" pitchFamily="34" charset="0"/>
                <a:ea typeface="Calibri" panose="020F0502020204030204" pitchFamily="34" charset="0"/>
                <a:cs typeface="Times New Roman" panose="02020603050405020304" pitchFamily="18" charset="0"/>
              </a:rPr>
              <a:t>J</a:t>
            </a:r>
            <a:r>
              <a:rPr lang="en-US" sz="1600" dirty="0" err="1">
                <a:latin typeface="Calibri" panose="020F0502020204030204" pitchFamily="34" charset="0"/>
                <a:ea typeface="Calibri" panose="020F0502020204030204" pitchFamily="34" charset="0"/>
                <a:cs typeface="Times New Roman" panose="02020603050405020304" pitchFamily="18" charset="0"/>
              </a:rPr>
              <a:t>oin</a:t>
            </a:r>
            <a:r>
              <a:rPr lang="en-US" sz="1600" dirty="0">
                <a:latin typeface="Calibri" panose="020F0502020204030204" pitchFamily="34" charset="0"/>
                <a:ea typeface="Calibri" panose="020F0502020204030204" pitchFamily="34" charset="0"/>
                <a:cs typeface="Times New Roman" panose="02020603050405020304" pitchFamily="18" charset="0"/>
              </a:rPr>
              <a:t> Zoom Meeting</a:t>
            </a:r>
          </a:p>
          <a:p>
            <a:pPr marL="0" indent="0">
              <a:spcAft>
                <a:spcPts val="0"/>
              </a:spcAft>
              <a:buNone/>
            </a:pPr>
            <a:r>
              <a:rPr lang="en-US" sz="16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4"/>
              </a:rPr>
              <a:t>https://us02web.zoom.us/j/84489908509?pwd=V01uSlRTWUhuT0dyU3NEN1NVM3pqZz09</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0" indent="0">
              <a:spcAft>
                <a:spcPts val="0"/>
              </a:spcAft>
              <a:buNone/>
            </a:pPr>
            <a:r>
              <a:rPr lang="en-US" sz="1600" dirty="0">
                <a:latin typeface="Calibri" panose="020F0502020204030204" pitchFamily="34" charset="0"/>
                <a:ea typeface="Calibri" panose="020F0502020204030204" pitchFamily="34" charset="0"/>
                <a:cs typeface="Times New Roman" panose="02020603050405020304" pitchFamily="18" charset="0"/>
              </a:rPr>
              <a:t>Meeting ID: 844 8990 8509</a:t>
            </a:r>
          </a:p>
          <a:p>
            <a:pPr marL="0" indent="0">
              <a:spcAft>
                <a:spcPts val="0"/>
              </a:spcAft>
              <a:buNone/>
            </a:pPr>
            <a:r>
              <a:rPr lang="en-US" sz="1600" dirty="0">
                <a:latin typeface="Calibri" panose="020F0502020204030204" pitchFamily="34" charset="0"/>
                <a:ea typeface="Calibri" panose="020F0502020204030204" pitchFamily="34" charset="0"/>
                <a:cs typeface="Times New Roman" panose="02020603050405020304" pitchFamily="18" charset="0"/>
              </a:rPr>
              <a:t>Passcode: IW2023</a:t>
            </a:r>
          </a:p>
          <a:p>
            <a:pPr algn="just">
              <a:buNone/>
            </a:pPr>
            <a:endParaRPr lang="tr-TR" sz="1600" b="1" i="1" dirty="0">
              <a:solidFill>
                <a:srgbClr val="00B0F0"/>
              </a:solidFill>
              <a:latin typeface="+mj-lt"/>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728192"/>
          </a:xfrm>
        </p:spPr>
        <p:txBody>
          <a:bodyPr>
            <a:noAutofit/>
          </a:bodyPr>
          <a:lstStyle/>
          <a:p>
            <a:r>
              <a:rPr lang="tr-TR" sz="2800" b="1" dirty="0"/>
              <a:t>IW Course Hours  ( 9th, 10th, 11th May ) </a:t>
            </a:r>
          </a:p>
        </p:txBody>
      </p:sp>
      <p:sp>
        <p:nvSpPr>
          <p:cNvPr id="3" name="Content Placeholder 2"/>
          <p:cNvSpPr>
            <a:spLocks noGrp="1"/>
          </p:cNvSpPr>
          <p:nvPr>
            <p:ph idx="1"/>
          </p:nvPr>
        </p:nvSpPr>
        <p:spPr>
          <a:xfrm>
            <a:off x="467544" y="2060848"/>
            <a:ext cx="8229600" cy="4245104"/>
          </a:xfrm>
        </p:spPr>
        <p:txBody>
          <a:bodyPr>
            <a:noAutofit/>
          </a:bodyPr>
          <a:lstStyle/>
          <a:p>
            <a:pPr algn="just"/>
            <a:r>
              <a:rPr lang="tr-TR" sz="2400" b="1" i="1" dirty="0">
                <a:solidFill>
                  <a:srgbClr val="FF0000"/>
                </a:solidFill>
                <a:latin typeface="+mj-lt"/>
              </a:rPr>
              <a:t> 9th of May 2023, Tuesday </a:t>
            </a:r>
          </a:p>
          <a:p>
            <a:pPr algn="just">
              <a:buNone/>
            </a:pPr>
            <a:r>
              <a:rPr lang="tr-TR" sz="2400" b="1" i="1" dirty="0">
                <a:solidFill>
                  <a:srgbClr val="00B0F0"/>
                </a:solidFill>
                <a:latin typeface="+mj-lt"/>
              </a:rPr>
              <a:t>     13.00-16.00</a:t>
            </a:r>
          </a:p>
          <a:p>
            <a:pPr algn="just">
              <a:buNone/>
            </a:pPr>
            <a:endParaRPr lang="tr-TR" sz="2400" b="1" i="1" dirty="0">
              <a:solidFill>
                <a:srgbClr val="00B0F0"/>
              </a:solidFill>
              <a:latin typeface="+mj-lt"/>
            </a:endParaRPr>
          </a:p>
          <a:p>
            <a:pPr algn="just"/>
            <a:r>
              <a:rPr lang="tr-TR" sz="2400" b="1" i="1" dirty="0">
                <a:solidFill>
                  <a:srgbClr val="FF0000"/>
                </a:solidFill>
                <a:latin typeface="+mj-lt"/>
              </a:rPr>
              <a:t>10th of May 2023 , Wednesday  </a:t>
            </a:r>
          </a:p>
          <a:p>
            <a:pPr algn="just">
              <a:buNone/>
            </a:pPr>
            <a:r>
              <a:rPr lang="tr-TR" sz="2400" b="1" i="1" dirty="0">
                <a:solidFill>
                  <a:srgbClr val="00B0F0"/>
                </a:solidFill>
                <a:latin typeface="+mj-lt"/>
              </a:rPr>
              <a:t>    9.30 -12.15 </a:t>
            </a:r>
          </a:p>
          <a:p>
            <a:pPr algn="just">
              <a:buNone/>
            </a:pPr>
            <a:endParaRPr lang="tr-TR" sz="2400" b="1" i="1" dirty="0">
              <a:solidFill>
                <a:srgbClr val="00B0F0"/>
              </a:solidFill>
              <a:latin typeface="+mj-lt"/>
            </a:endParaRPr>
          </a:p>
          <a:p>
            <a:pPr algn="just"/>
            <a:r>
              <a:rPr lang="tr-TR" sz="2400" b="1" i="1" dirty="0">
                <a:solidFill>
                  <a:srgbClr val="FF0000"/>
                </a:solidFill>
                <a:latin typeface="+mj-lt"/>
              </a:rPr>
              <a:t>11th</a:t>
            </a:r>
            <a:r>
              <a:rPr lang="en-US" sz="2400" b="1" i="1" dirty="0">
                <a:solidFill>
                  <a:srgbClr val="FF0000"/>
                </a:solidFill>
                <a:latin typeface="+mj-lt"/>
              </a:rPr>
              <a:t> of Ma</a:t>
            </a:r>
            <a:r>
              <a:rPr lang="tr-TR" sz="2400" b="1" i="1" dirty="0">
                <a:solidFill>
                  <a:srgbClr val="FF0000"/>
                </a:solidFill>
                <a:latin typeface="+mj-lt"/>
              </a:rPr>
              <a:t>y</a:t>
            </a:r>
            <a:r>
              <a:rPr lang="en-US" sz="2400" b="1" i="1" dirty="0">
                <a:solidFill>
                  <a:srgbClr val="FF0000"/>
                </a:solidFill>
                <a:latin typeface="+mj-lt"/>
              </a:rPr>
              <a:t> 20</a:t>
            </a:r>
            <a:r>
              <a:rPr lang="tr-TR" sz="2400" b="1" i="1" dirty="0">
                <a:solidFill>
                  <a:srgbClr val="FF0000"/>
                </a:solidFill>
                <a:latin typeface="+mj-lt"/>
              </a:rPr>
              <a:t>23</a:t>
            </a:r>
            <a:r>
              <a:rPr lang="en-US" sz="2400" b="1" i="1" dirty="0">
                <a:solidFill>
                  <a:srgbClr val="FF0000"/>
                </a:solidFill>
                <a:latin typeface="+mj-lt"/>
              </a:rPr>
              <a:t> , </a:t>
            </a:r>
            <a:r>
              <a:rPr lang="tr-TR" sz="2400" b="1" i="1" dirty="0">
                <a:solidFill>
                  <a:srgbClr val="FF0000"/>
                </a:solidFill>
                <a:latin typeface="+mj-lt"/>
              </a:rPr>
              <a:t>Thursday  </a:t>
            </a:r>
            <a:endParaRPr lang="en-US" sz="2400" b="1" i="1" dirty="0">
              <a:solidFill>
                <a:srgbClr val="FF0000"/>
              </a:solidFill>
              <a:latin typeface="+mj-lt"/>
            </a:endParaRPr>
          </a:p>
          <a:p>
            <a:pPr algn="just">
              <a:buNone/>
            </a:pPr>
            <a:r>
              <a:rPr lang="tr-TR" sz="2400" b="1" i="1" dirty="0">
                <a:solidFill>
                  <a:srgbClr val="00B0F0"/>
                </a:solidFill>
                <a:latin typeface="+mj-lt"/>
              </a:rPr>
              <a:t>    10.00</a:t>
            </a:r>
            <a:r>
              <a:rPr lang="en-US" sz="2400" b="1" i="1" dirty="0">
                <a:solidFill>
                  <a:srgbClr val="00B0F0"/>
                </a:solidFill>
                <a:latin typeface="+mj-lt"/>
              </a:rPr>
              <a:t> -12.</a:t>
            </a:r>
            <a:r>
              <a:rPr lang="tr-TR" sz="2400" b="1" i="1" dirty="0">
                <a:solidFill>
                  <a:srgbClr val="00B0F0"/>
                </a:solidFill>
                <a:latin typeface="+mj-lt"/>
              </a:rPr>
              <a:t>4</a:t>
            </a:r>
            <a:r>
              <a:rPr lang="en-US" sz="2400" b="1" i="1" dirty="0">
                <a:solidFill>
                  <a:srgbClr val="00B0F0"/>
                </a:solidFill>
                <a:latin typeface="+mj-lt"/>
              </a:rPr>
              <a:t>5 </a:t>
            </a:r>
          </a:p>
          <a:p>
            <a:pPr algn="just">
              <a:buNone/>
            </a:pPr>
            <a:endParaRPr lang="tr-TR" sz="2400" b="1" i="1" dirty="0">
              <a:solidFill>
                <a:srgbClr val="00B0F0"/>
              </a:solidFill>
              <a:latin typeface="+mj-lt"/>
            </a:endParaRPr>
          </a:p>
        </p:txBody>
      </p:sp>
    </p:spTree>
    <p:extLst>
      <p:ext uri="{BB962C8B-B14F-4D97-AF65-F5344CB8AC3E}">
        <p14:creationId xmlns:p14="http://schemas.microsoft.com/office/powerpoint/2010/main" val="12777656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755576" y="3284984"/>
            <a:ext cx="7344816" cy="1800200"/>
          </a:xfrm>
          <a:gradFill flip="none" rotWithShape="1">
            <a:gsLst>
              <a:gs pos="0">
                <a:schemeClr val="accent2">
                  <a:shade val="30000"/>
                  <a:satMod val="115000"/>
                </a:schemeClr>
              </a:gs>
              <a:gs pos="50000">
                <a:schemeClr val="accent2">
                  <a:shade val="67500"/>
                  <a:satMod val="115000"/>
                </a:schemeClr>
              </a:gs>
              <a:gs pos="100000">
                <a:schemeClr val="accent2">
                  <a:shade val="100000"/>
                  <a:satMod val="115000"/>
                </a:schemeClr>
              </a:gs>
            </a:gsLst>
            <a:lin ang="2700000" scaled="1"/>
            <a:tileRect/>
          </a:gradFill>
          <a:ln/>
        </p:spPr>
        <p:style>
          <a:lnRef idx="0">
            <a:schemeClr val="accent2"/>
          </a:lnRef>
          <a:fillRef idx="3">
            <a:schemeClr val="accent2"/>
          </a:fillRef>
          <a:effectRef idx="3">
            <a:schemeClr val="accent2"/>
          </a:effectRef>
          <a:fontRef idx="minor">
            <a:schemeClr val="lt1"/>
          </a:fontRef>
        </p:style>
        <p:txBody>
          <a:bodyPr>
            <a:noAutofit/>
          </a:bodyPr>
          <a:lstStyle/>
          <a:p>
            <a:pPr algn="ctr"/>
            <a:r>
              <a:rPr lang="tr-TR" sz="2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Maiandra GD" pitchFamily="34" charset="0"/>
              </a:rPr>
              <a:t>Registration to the courses  will be online</a:t>
            </a:r>
          </a:p>
          <a:p>
            <a:pPr algn="ctr"/>
            <a:r>
              <a:rPr lang="tr-TR" sz="2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Maiandra GD" pitchFamily="34" charset="0"/>
              </a:rPr>
              <a:t>on 28th ,29,th,30th  of March 2023</a:t>
            </a:r>
          </a:p>
          <a:p>
            <a:pPr algn="ctr"/>
            <a:r>
              <a:rPr lang="tr-TR" sz="2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Maiandra GD" pitchFamily="34" charset="0"/>
              </a:rPr>
              <a:t>Please Follow Social Media Accounts ,Website and Sakai announcements! </a:t>
            </a:r>
          </a:p>
        </p:txBody>
      </p:sp>
      <p:sp>
        <p:nvSpPr>
          <p:cNvPr id="4" name="TextBox 3"/>
          <p:cNvSpPr txBox="1"/>
          <p:nvPr/>
        </p:nvSpPr>
        <p:spPr>
          <a:xfrm>
            <a:off x="539552" y="5445224"/>
            <a:ext cx="8136904" cy="1015663"/>
          </a:xfrm>
          <a:prstGeom prst="rect">
            <a:avLst/>
          </a:prstGeom>
          <a:noFill/>
        </p:spPr>
        <p:txBody>
          <a:bodyPr wrap="square" rtlCol="0">
            <a:spAutoFit/>
          </a:bodyPr>
          <a:lstStyle/>
          <a:p>
            <a:pPr algn="ctr"/>
            <a:r>
              <a:rPr lang="tr-TR" sz="2000" b="1" u="sng" dirty="0">
                <a:solidFill>
                  <a:schemeClr val="bg1"/>
                </a:solidFill>
                <a:effectLst>
                  <a:outerShdw blurRad="38100" dist="38100" dir="2700000" algn="tl">
                    <a:srgbClr val="000000">
                      <a:alpha val="43137"/>
                    </a:srgbClr>
                  </a:outerShdw>
                </a:effectLst>
              </a:rPr>
              <a:t>CONTENT OF THE PRESENTATION</a:t>
            </a:r>
          </a:p>
          <a:p>
            <a:pPr algn="ctr"/>
            <a:r>
              <a:rPr lang="tr-TR" sz="2000" b="1" u="sng" dirty="0">
                <a:solidFill>
                  <a:schemeClr val="bg1"/>
                </a:solidFill>
              </a:rPr>
              <a:t>instructions</a:t>
            </a:r>
            <a:r>
              <a:rPr lang="tr-TR" sz="2000" dirty="0">
                <a:solidFill>
                  <a:schemeClr val="bg1"/>
                </a:solidFill>
              </a:rPr>
              <a:t>, </a:t>
            </a:r>
            <a:r>
              <a:rPr lang="tr-TR" sz="2000" b="1" u="sng" dirty="0">
                <a:solidFill>
                  <a:schemeClr val="bg1"/>
                </a:solidFill>
              </a:rPr>
              <a:t>content of the courses </a:t>
            </a:r>
            <a:r>
              <a:rPr lang="tr-TR" sz="2000" b="1" dirty="0">
                <a:solidFill>
                  <a:schemeClr val="bg1"/>
                </a:solidFill>
              </a:rPr>
              <a:t>and</a:t>
            </a:r>
            <a:r>
              <a:rPr lang="tr-TR" sz="2000" dirty="0">
                <a:solidFill>
                  <a:schemeClr val="bg1"/>
                </a:solidFill>
              </a:rPr>
              <a:t> </a:t>
            </a:r>
            <a:r>
              <a:rPr lang="tr-TR" sz="2000" b="1" u="sng" dirty="0">
                <a:solidFill>
                  <a:schemeClr val="bg1"/>
                </a:solidFill>
              </a:rPr>
              <a:t>instructors of International </a:t>
            </a:r>
            <a:r>
              <a:rPr lang="tr-TR" sz="2000" b="1" u="sng" dirty="0" err="1">
                <a:solidFill>
                  <a:schemeClr val="bg1"/>
                </a:solidFill>
              </a:rPr>
              <a:t>Week</a:t>
            </a:r>
            <a:r>
              <a:rPr lang="tr-TR" sz="2000" b="1" u="sng" dirty="0">
                <a:solidFill>
                  <a:schemeClr val="bg1"/>
                </a:solidFill>
              </a:rPr>
              <a:t> </a:t>
            </a:r>
            <a:r>
              <a:rPr lang="tr-TR" sz="2000" dirty="0">
                <a:solidFill>
                  <a:schemeClr val="bg1"/>
                </a:solidFill>
              </a:rPr>
              <a:t>.  </a:t>
            </a:r>
          </a:p>
        </p:txBody>
      </p:sp>
      <p:sp>
        <p:nvSpPr>
          <p:cNvPr id="10" name="TextBox 9"/>
          <p:cNvSpPr txBox="1"/>
          <p:nvPr/>
        </p:nvSpPr>
        <p:spPr>
          <a:xfrm>
            <a:off x="3779912" y="1556792"/>
            <a:ext cx="5112568" cy="1200329"/>
          </a:xfrm>
          <a:prstGeom prst="rect">
            <a:avLst/>
          </a:prstGeom>
          <a:noFill/>
        </p:spPr>
        <p:txBody>
          <a:bodyPr wrap="square" rtlCol="0">
            <a:spAutoFit/>
          </a:bodyPr>
          <a:lstStyle/>
          <a:p>
            <a:pPr algn="ctr"/>
            <a:r>
              <a:rPr lang="tr-TR" b="1" dirty="0">
                <a:solidFill>
                  <a:schemeClr val="bg1"/>
                </a:solidFill>
                <a:latin typeface="Maiandra GD" pitchFamily="34" charset="0"/>
              </a:rPr>
              <a:t>Opportunity for meeting different instructors from different countries...</a:t>
            </a:r>
          </a:p>
          <a:p>
            <a:pPr algn="ctr"/>
            <a:endParaRPr lang="tr-TR" b="1" dirty="0">
              <a:solidFill>
                <a:schemeClr val="bg1"/>
              </a:solidFill>
              <a:latin typeface="Maiandra GD" pitchFamily="34" charset="0"/>
            </a:endParaRPr>
          </a:p>
          <a:p>
            <a:pPr algn="ctr"/>
            <a:r>
              <a:rPr lang="tr-TR" b="1" dirty="0">
                <a:solidFill>
                  <a:schemeClr val="bg1"/>
                </a:solidFill>
                <a:latin typeface="Maiandra GD" pitchFamily="34" charset="0"/>
              </a:rPr>
              <a:t>14 different instructors</a:t>
            </a:r>
          </a:p>
        </p:txBody>
      </p:sp>
      <p:pic>
        <p:nvPicPr>
          <p:cNvPr id="5" name="Picture 4"/>
          <p:cNvPicPr>
            <a:picLocks noChangeAspect="1"/>
          </p:cNvPicPr>
          <p:nvPr/>
        </p:nvPicPr>
        <p:blipFill>
          <a:blip r:embed="rId2"/>
          <a:stretch>
            <a:fillRect/>
          </a:stretch>
        </p:blipFill>
        <p:spPr>
          <a:xfrm>
            <a:off x="755576" y="1161194"/>
            <a:ext cx="2304256" cy="140371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2060848"/>
            <a:ext cx="8229600" cy="4245104"/>
          </a:xfrm>
        </p:spPr>
        <p:txBody>
          <a:bodyPr>
            <a:noAutofit/>
          </a:bodyPr>
          <a:lstStyle/>
          <a:p>
            <a:pPr algn="just">
              <a:buNone/>
            </a:pPr>
            <a:r>
              <a:rPr lang="tr-TR" sz="4000" b="1" i="1" dirty="0" err="1">
                <a:solidFill>
                  <a:srgbClr val="0070C0"/>
                </a:solidFill>
                <a:latin typeface="+mj-lt"/>
              </a:rPr>
              <a:t>Thank</a:t>
            </a:r>
            <a:r>
              <a:rPr lang="tr-TR" sz="4000" b="1" i="1" dirty="0">
                <a:solidFill>
                  <a:srgbClr val="0070C0"/>
                </a:solidFill>
                <a:latin typeface="+mj-lt"/>
              </a:rPr>
              <a:t> </a:t>
            </a:r>
            <a:r>
              <a:rPr lang="tr-TR" sz="4000" b="1" i="1" dirty="0" err="1">
                <a:solidFill>
                  <a:srgbClr val="0070C0"/>
                </a:solidFill>
                <a:latin typeface="+mj-lt"/>
              </a:rPr>
              <a:t>you</a:t>
            </a:r>
            <a:r>
              <a:rPr lang="tr-TR" sz="4000" b="1" i="1" dirty="0">
                <a:solidFill>
                  <a:srgbClr val="0070C0"/>
                </a:solidFill>
                <a:latin typeface="+mj-lt"/>
              </a:rPr>
              <a:t>...</a:t>
            </a:r>
          </a:p>
          <a:p>
            <a:pPr algn="just">
              <a:buNone/>
            </a:pPr>
            <a:r>
              <a:rPr lang="tr-TR" sz="4000" b="1" i="1" dirty="0">
                <a:solidFill>
                  <a:srgbClr val="0070C0"/>
                </a:solidFill>
                <a:latin typeface="+mj-lt"/>
              </a:rPr>
              <a:t>QUESTIONS???</a:t>
            </a:r>
          </a:p>
        </p:txBody>
      </p:sp>
      <p:pic>
        <p:nvPicPr>
          <p:cNvPr id="1026" name="Picture 2" descr="C:\Users\user\AppData\Local\Microsoft\Windows\Temporary Internet Files\Content.IE5\D14NYN7U\question-mark[1].jpg"/>
          <p:cNvPicPr>
            <a:picLocks noChangeAspect="1" noChangeArrowheads="1"/>
          </p:cNvPicPr>
          <p:nvPr/>
        </p:nvPicPr>
        <p:blipFill>
          <a:blip r:embed="rId2" cstate="print"/>
          <a:srcRect/>
          <a:stretch>
            <a:fillRect/>
          </a:stretch>
        </p:blipFill>
        <p:spPr bwMode="auto">
          <a:xfrm>
            <a:off x="5652120" y="1844824"/>
            <a:ext cx="2557140" cy="255714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 name="Metin kutusu 1">
            <a:extLst>
              <a:ext uri="{FF2B5EF4-FFF2-40B4-BE49-F238E27FC236}">
                <a16:creationId xmlns:a16="http://schemas.microsoft.com/office/drawing/2014/main" id="{4A370E63-55ED-0821-6629-40DA5FC2D474}"/>
              </a:ext>
            </a:extLst>
          </p:cNvPr>
          <p:cNvSpPr txBox="1"/>
          <p:nvPr/>
        </p:nvSpPr>
        <p:spPr>
          <a:xfrm>
            <a:off x="539552" y="4158218"/>
            <a:ext cx="5472608" cy="369332"/>
          </a:xfrm>
          <a:prstGeom prst="rect">
            <a:avLst/>
          </a:prstGeom>
          <a:noFill/>
        </p:spPr>
        <p:txBody>
          <a:bodyPr wrap="square" rtlCol="0">
            <a:spAutoFit/>
          </a:bodyPr>
          <a:lstStyle/>
          <a:p>
            <a:r>
              <a:rPr lang="tr-TR" dirty="0"/>
              <a:t>isinsu.atalay@deu.edu.tr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457200" y="404664"/>
            <a:ext cx="8229600" cy="1143000"/>
          </a:xfrm>
        </p:spPr>
        <p:txBody>
          <a:bodyPr/>
          <a:lstStyle/>
          <a:p>
            <a:pPr eaLnBrk="1" fontAlgn="auto" hangingPunct="1">
              <a:spcAft>
                <a:spcPts val="0"/>
              </a:spcAft>
              <a:defRPr/>
            </a:pPr>
            <a:r>
              <a:rPr lang="tr-TR" sz="3600" b="1" dirty="0">
                <a:solidFill>
                  <a:schemeClr val="tx2">
                    <a:satMod val="130000"/>
                  </a:schemeClr>
                </a:solidFill>
              </a:rPr>
              <a:t>Important Issues</a:t>
            </a:r>
            <a:endParaRPr lang="en-US" sz="3600" b="1" dirty="0">
              <a:solidFill>
                <a:schemeClr val="tx2">
                  <a:satMod val="130000"/>
                </a:schemeClr>
              </a:solidFill>
            </a:endParaRPr>
          </a:p>
        </p:txBody>
      </p:sp>
      <p:sp>
        <p:nvSpPr>
          <p:cNvPr id="23555" name="Content Placeholder 2"/>
          <p:cNvSpPr>
            <a:spLocks noGrp="1"/>
          </p:cNvSpPr>
          <p:nvPr>
            <p:ph idx="1"/>
          </p:nvPr>
        </p:nvSpPr>
        <p:spPr>
          <a:xfrm>
            <a:off x="539552" y="1663824"/>
            <a:ext cx="8394898" cy="5077544"/>
          </a:xfrm>
        </p:spPr>
        <p:txBody>
          <a:bodyPr>
            <a:normAutofit/>
          </a:bodyPr>
          <a:lstStyle/>
          <a:p>
            <a:pPr eaLnBrk="1" hangingPunct="1"/>
            <a:r>
              <a:rPr lang="tr-TR" sz="2400" dirty="0"/>
              <a:t>Registration</a:t>
            </a:r>
          </a:p>
          <a:p>
            <a:pPr lvl="1"/>
            <a:r>
              <a:rPr lang="tr-TR" b="1" dirty="0">
                <a:solidFill>
                  <a:srgbClr val="FF0000"/>
                </a:solidFill>
              </a:rPr>
              <a:t>28th,29th,30th of March  2023</a:t>
            </a:r>
          </a:p>
          <a:p>
            <a:pPr lvl="1"/>
            <a:r>
              <a:rPr lang="tr-TR" b="1" dirty="0">
                <a:solidFill>
                  <a:srgbClr val="FF0000"/>
                </a:solidFill>
              </a:rPr>
              <a:t>Regisration will be </a:t>
            </a:r>
            <a:r>
              <a:rPr lang="tr-TR" dirty="0"/>
              <a:t>via Google </a:t>
            </a:r>
            <a:r>
              <a:rPr lang="tr-TR" dirty="0" err="1"/>
              <a:t>Docs</a:t>
            </a:r>
            <a:r>
              <a:rPr lang="tr-TR" dirty="0"/>
              <a:t> on 28th, 29th, </a:t>
            </a:r>
            <a:r>
              <a:rPr lang="tr-TR" dirty="0" err="1"/>
              <a:t>and</a:t>
            </a:r>
            <a:r>
              <a:rPr lang="tr-TR" dirty="0"/>
              <a:t> 30th  of March 2023.</a:t>
            </a:r>
            <a:endParaRPr lang="tr-TR" b="1" dirty="0">
              <a:solidFill>
                <a:srgbClr val="FF0000"/>
              </a:solidFill>
            </a:endParaRPr>
          </a:p>
          <a:p>
            <a:pPr lvl="1"/>
            <a:r>
              <a:rPr lang="tr-TR" dirty="0" err="1"/>
              <a:t>You</a:t>
            </a:r>
            <a:r>
              <a:rPr lang="tr-TR" dirty="0"/>
              <a:t> can </a:t>
            </a:r>
            <a:r>
              <a:rPr lang="tr-TR" dirty="0" err="1"/>
              <a:t>choose</a:t>
            </a:r>
            <a:r>
              <a:rPr lang="tr-TR" dirty="0"/>
              <a:t> </a:t>
            </a:r>
            <a:r>
              <a:rPr lang="tr-TR" b="1" dirty="0">
                <a:solidFill>
                  <a:srgbClr val="FF0000"/>
                </a:solidFill>
              </a:rPr>
              <a:t>only one course to register </a:t>
            </a:r>
          </a:p>
          <a:p>
            <a:pPr lvl="1" eaLnBrk="1" hangingPunct="1"/>
            <a:r>
              <a:rPr lang="tr-TR" dirty="0"/>
              <a:t>Class </a:t>
            </a:r>
            <a:r>
              <a:rPr lang="tr-TR" dirty="0" err="1"/>
              <a:t>Quota</a:t>
            </a:r>
            <a:r>
              <a:rPr lang="tr-TR" dirty="0"/>
              <a:t> is 25 students </a:t>
            </a:r>
          </a:p>
          <a:p>
            <a:pPr lvl="1" eaLnBrk="1" hangingPunct="1"/>
            <a:r>
              <a:rPr lang="tr-TR" b="1" dirty="0">
                <a:solidFill>
                  <a:srgbClr val="FF0000"/>
                </a:solidFill>
              </a:rPr>
              <a:t>First come first </a:t>
            </a:r>
            <a:r>
              <a:rPr lang="tr-TR" b="1" dirty="0" err="1">
                <a:solidFill>
                  <a:srgbClr val="FF0000"/>
                </a:solidFill>
              </a:rPr>
              <a:t>served</a:t>
            </a:r>
            <a:r>
              <a:rPr lang="tr-TR" b="1" dirty="0">
                <a:solidFill>
                  <a:srgbClr val="FF0000"/>
                </a:solidFill>
              </a:rPr>
              <a:t> </a:t>
            </a:r>
            <a:r>
              <a:rPr lang="tr-TR" b="1" dirty="0" err="1">
                <a:solidFill>
                  <a:srgbClr val="FF0000"/>
                </a:solidFill>
              </a:rPr>
              <a:t>basis</a:t>
            </a:r>
            <a:r>
              <a:rPr lang="tr-TR" b="1" dirty="0">
                <a:solidFill>
                  <a:srgbClr val="FF0000"/>
                </a:solidFill>
              </a:rPr>
              <a:t> </a:t>
            </a:r>
          </a:p>
          <a:p>
            <a:pPr eaLnBrk="1" hangingPunct="1"/>
            <a:r>
              <a:rPr lang="tr-TR" sz="2400" dirty="0" err="1"/>
              <a:t>Participation</a:t>
            </a:r>
            <a:r>
              <a:rPr lang="tr-TR" sz="2400" dirty="0"/>
              <a:t>, </a:t>
            </a:r>
            <a:r>
              <a:rPr lang="tr-TR" sz="2400" dirty="0" err="1"/>
              <a:t>attendance</a:t>
            </a:r>
            <a:r>
              <a:rPr lang="tr-TR" sz="2400" dirty="0"/>
              <a:t>, </a:t>
            </a:r>
            <a:r>
              <a:rPr lang="tr-TR" sz="2400" dirty="0" err="1"/>
              <a:t>microphone</a:t>
            </a:r>
            <a:r>
              <a:rPr lang="tr-TR" sz="2400" dirty="0"/>
              <a:t> </a:t>
            </a:r>
            <a:r>
              <a:rPr lang="tr-TR" sz="2400" dirty="0" err="1"/>
              <a:t>and</a:t>
            </a:r>
            <a:r>
              <a:rPr lang="tr-TR" sz="2400" dirty="0"/>
              <a:t> </a:t>
            </a:r>
            <a:r>
              <a:rPr lang="tr-TR" sz="2400" dirty="0" err="1"/>
              <a:t>camera</a:t>
            </a:r>
            <a:r>
              <a:rPr lang="tr-TR" sz="2400" dirty="0"/>
              <a:t> </a:t>
            </a:r>
            <a:r>
              <a:rPr lang="tr-TR" sz="2400" dirty="0" err="1"/>
              <a:t>are</a:t>
            </a:r>
            <a:r>
              <a:rPr lang="tr-TR" sz="2400" dirty="0"/>
              <a:t> obligatory </a:t>
            </a:r>
            <a:r>
              <a:rPr lang="tr-TR" sz="2400" dirty="0" err="1"/>
              <a:t>to</a:t>
            </a:r>
            <a:r>
              <a:rPr lang="tr-TR" sz="2400" dirty="0"/>
              <a:t> </a:t>
            </a:r>
            <a:r>
              <a:rPr lang="tr-TR" sz="2400" dirty="0" err="1"/>
              <a:t>earn</a:t>
            </a:r>
            <a:r>
              <a:rPr lang="tr-TR" sz="2400" dirty="0"/>
              <a:t> 1 ECTS credit </a:t>
            </a:r>
          </a:p>
          <a:p>
            <a:r>
              <a:rPr lang="tr-TR" sz="2400" dirty="0"/>
              <a:t>Since IW is a </a:t>
            </a:r>
            <a:r>
              <a:rPr lang="tr-TR" sz="2400" dirty="0" err="1"/>
              <a:t>Faculty</a:t>
            </a:r>
            <a:r>
              <a:rPr lang="tr-TR" sz="2400" dirty="0"/>
              <a:t> </a:t>
            </a:r>
            <a:r>
              <a:rPr lang="tr-TR" sz="2400" dirty="0" err="1"/>
              <a:t>activity</a:t>
            </a:r>
            <a:r>
              <a:rPr lang="tr-TR" sz="2400" dirty="0"/>
              <a:t>, you will be </a:t>
            </a:r>
            <a:r>
              <a:rPr lang="tr-TR" sz="2400" dirty="0" err="1"/>
              <a:t>excused</a:t>
            </a:r>
            <a:r>
              <a:rPr lang="tr-TR" sz="2400" dirty="0"/>
              <a:t> </a:t>
            </a:r>
            <a:r>
              <a:rPr lang="tr-TR" sz="2400" dirty="0" err="1"/>
              <a:t>from</a:t>
            </a:r>
            <a:r>
              <a:rPr lang="tr-TR" sz="2400" dirty="0"/>
              <a:t> your class(-es) at </a:t>
            </a:r>
            <a:r>
              <a:rPr lang="tr-TR" sz="2400" dirty="0" err="1"/>
              <a:t>the</a:t>
            </a:r>
            <a:r>
              <a:rPr lang="tr-TR" sz="2400" dirty="0"/>
              <a:t> </a:t>
            </a:r>
            <a:r>
              <a:rPr lang="tr-TR" sz="2400" dirty="0" err="1"/>
              <a:t>day</a:t>
            </a:r>
            <a:r>
              <a:rPr lang="tr-TR" sz="2400" dirty="0"/>
              <a:t> and time when IW </a:t>
            </a:r>
            <a:r>
              <a:rPr lang="tr-TR" sz="2400" dirty="0" err="1"/>
              <a:t>courses</a:t>
            </a:r>
            <a:r>
              <a:rPr lang="tr-TR" sz="2400" dirty="0"/>
              <a:t> </a:t>
            </a:r>
            <a:r>
              <a:rPr lang="tr-TR" sz="2400" dirty="0" err="1"/>
              <a:t>are</a:t>
            </a:r>
            <a:r>
              <a:rPr lang="tr-TR" sz="2400" dirty="0"/>
              <a:t> </a:t>
            </a:r>
            <a:r>
              <a:rPr lang="tr-TR" sz="2400" dirty="0" err="1"/>
              <a:t>given</a:t>
            </a:r>
            <a:r>
              <a:rPr lang="tr-TR" sz="2400" dirty="0"/>
              <a:t> .</a:t>
            </a:r>
          </a:p>
        </p:txBody>
      </p:sp>
      <p:pic>
        <p:nvPicPr>
          <p:cNvPr id="1026" name="Picture 2" descr="C:\Users\user\AppData\Local\Microsoft\Windows\Temporary Internet Files\Content.IE5\ECG78OU6\Nuvola_apps_important.svg[1].png"/>
          <p:cNvPicPr>
            <a:picLocks noChangeAspect="1" noChangeArrowheads="1"/>
          </p:cNvPicPr>
          <p:nvPr/>
        </p:nvPicPr>
        <p:blipFill>
          <a:blip r:embed="rId2" cstate="print"/>
          <a:srcRect/>
          <a:stretch>
            <a:fillRect/>
          </a:stretch>
        </p:blipFill>
        <p:spPr bwMode="auto">
          <a:xfrm>
            <a:off x="6732240" y="692696"/>
            <a:ext cx="2079814" cy="1733178"/>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 </a:t>
            </a:r>
            <a:r>
              <a:rPr lang="tr-TR" sz="3600" dirty="0" err="1"/>
              <a:t>International</a:t>
            </a:r>
            <a:r>
              <a:rPr lang="tr-TR" sz="3600" dirty="0"/>
              <a:t> </a:t>
            </a:r>
            <a:r>
              <a:rPr lang="tr-TR" sz="3600" dirty="0" err="1"/>
              <a:t>Week</a:t>
            </a:r>
            <a:r>
              <a:rPr lang="tr-TR" sz="3600" dirty="0"/>
              <a:t> (IW) </a:t>
            </a:r>
            <a:r>
              <a:rPr lang="tr-TR" sz="3600" dirty="0" err="1"/>
              <a:t>Rules</a:t>
            </a:r>
            <a:r>
              <a:rPr lang="tr-TR" sz="3600" dirty="0"/>
              <a:t> </a:t>
            </a:r>
          </a:p>
        </p:txBody>
      </p:sp>
      <p:sp>
        <p:nvSpPr>
          <p:cNvPr id="3" name="Content Placeholder 2"/>
          <p:cNvSpPr>
            <a:spLocks noGrp="1"/>
          </p:cNvSpPr>
          <p:nvPr>
            <p:ph idx="1"/>
          </p:nvPr>
        </p:nvSpPr>
        <p:spPr/>
        <p:txBody>
          <a:bodyPr>
            <a:normAutofit/>
          </a:bodyPr>
          <a:lstStyle/>
          <a:p>
            <a:r>
              <a:rPr lang="tr-TR" sz="2400" dirty="0"/>
              <a:t>Attendance is </a:t>
            </a:r>
            <a:r>
              <a:rPr lang="tr-TR" sz="2400" b="1" dirty="0">
                <a:solidFill>
                  <a:srgbClr val="FF0000"/>
                </a:solidFill>
              </a:rPr>
              <a:t>obligatory </a:t>
            </a:r>
            <a:r>
              <a:rPr lang="tr-TR" sz="2400" dirty="0"/>
              <a:t>!</a:t>
            </a:r>
          </a:p>
          <a:p>
            <a:r>
              <a:rPr lang="tr-TR" sz="2400" dirty="0"/>
              <a:t>You will obtain  </a:t>
            </a:r>
            <a:r>
              <a:rPr lang="tr-TR" sz="2400" b="1" dirty="0">
                <a:solidFill>
                  <a:srgbClr val="FF0000"/>
                </a:solidFill>
              </a:rPr>
              <a:t>1 ECTS </a:t>
            </a:r>
            <a:r>
              <a:rPr lang="tr-TR" sz="2400" dirty="0"/>
              <a:t>credit if you attend &amp; participate  </a:t>
            </a:r>
            <a:r>
              <a:rPr lang="tr-TR" sz="2400" b="1" dirty="0">
                <a:solidFill>
                  <a:srgbClr val="FF0000"/>
                </a:solidFill>
              </a:rPr>
              <a:t>3 full days. </a:t>
            </a:r>
          </a:p>
          <a:p>
            <a:r>
              <a:rPr lang="tr-TR" sz="2400" b="1" dirty="0">
                <a:solidFill>
                  <a:srgbClr val="FF0000"/>
                </a:solidFill>
              </a:rPr>
              <a:t>The credit you obtain will be shown at your transcript</a:t>
            </a:r>
          </a:p>
          <a:p>
            <a:r>
              <a:rPr lang="tr-TR" sz="2400" dirty="0"/>
              <a:t>Courses will be </a:t>
            </a:r>
            <a:r>
              <a:rPr lang="tr-TR" sz="2400" dirty="0" err="1"/>
              <a:t>interactive</a:t>
            </a:r>
            <a:endParaRPr lang="tr-TR" sz="2400" dirty="0"/>
          </a:p>
          <a:p>
            <a:r>
              <a:rPr lang="tr-TR" sz="2400" dirty="0"/>
              <a:t>IW courses will be held  </a:t>
            </a:r>
            <a:r>
              <a:rPr lang="tr-TR" sz="2400" b="1" dirty="0">
                <a:solidFill>
                  <a:srgbClr val="FF0000"/>
                </a:solidFill>
              </a:rPr>
              <a:t>9, 10, 11 of May 2023</a:t>
            </a:r>
            <a:r>
              <a:rPr lang="tr-TR" sz="2400" b="1" dirty="0"/>
              <a: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Participation</a:t>
            </a:r>
            <a:r>
              <a:rPr lang="tr-TR" dirty="0"/>
              <a:t> </a:t>
            </a:r>
            <a:r>
              <a:rPr lang="tr-TR" dirty="0" err="1"/>
              <a:t>and</a:t>
            </a:r>
            <a:r>
              <a:rPr lang="tr-TR" dirty="0"/>
              <a:t> </a:t>
            </a:r>
            <a:r>
              <a:rPr lang="tr-TR" dirty="0" err="1"/>
              <a:t>Attendance</a:t>
            </a:r>
            <a:r>
              <a:rPr lang="tr-TR" dirty="0"/>
              <a:t> </a:t>
            </a:r>
            <a:endParaRPr lang="en-US" dirty="0"/>
          </a:p>
        </p:txBody>
      </p:sp>
      <p:sp>
        <p:nvSpPr>
          <p:cNvPr id="3" name="İçerik Yer Tutucusu 2"/>
          <p:cNvSpPr>
            <a:spLocks noGrp="1"/>
          </p:cNvSpPr>
          <p:nvPr>
            <p:ph idx="1"/>
          </p:nvPr>
        </p:nvSpPr>
        <p:spPr/>
        <p:txBody>
          <a:bodyPr/>
          <a:lstStyle/>
          <a:p>
            <a:endParaRPr lang="tr-TR" dirty="0"/>
          </a:p>
          <a:p>
            <a:pPr marL="0" indent="0">
              <a:buNone/>
            </a:pPr>
            <a:r>
              <a:rPr lang="tr-TR" dirty="0"/>
              <a:t>Please think twice before registering the IW course! </a:t>
            </a:r>
          </a:p>
          <a:p>
            <a:pPr marL="0" indent="0">
              <a:buNone/>
            </a:pPr>
            <a:r>
              <a:rPr lang="tr-TR" dirty="0"/>
              <a:t>Will you attend? </a:t>
            </a:r>
          </a:p>
          <a:p>
            <a:pPr marL="0" indent="0">
              <a:buNone/>
            </a:pPr>
            <a:r>
              <a:rPr lang="tr-TR" dirty="0"/>
              <a:t>Is the course interesting for you?</a:t>
            </a:r>
          </a:p>
          <a:p>
            <a:pPr marL="0" indent="0">
              <a:buNone/>
            </a:pPr>
            <a:r>
              <a:rPr lang="tr-TR" dirty="0"/>
              <a:t>Will you participate? </a:t>
            </a:r>
          </a:p>
          <a:p>
            <a:pPr marL="0" indent="0">
              <a:buNone/>
            </a:pPr>
            <a:r>
              <a:rPr lang="tr-TR" i="1" dirty="0"/>
              <a:t>!!!Since the </a:t>
            </a:r>
            <a:r>
              <a:rPr lang="tr-TR" i="1" dirty="0" err="1"/>
              <a:t>class</a:t>
            </a:r>
            <a:r>
              <a:rPr lang="tr-TR" i="1" dirty="0"/>
              <a:t> </a:t>
            </a:r>
            <a:r>
              <a:rPr lang="tr-TR" i="1" dirty="0" err="1"/>
              <a:t>quota</a:t>
            </a:r>
            <a:r>
              <a:rPr lang="tr-TR" i="1" dirty="0"/>
              <a:t> are limited  to 25 if you do not attend the course than </a:t>
            </a:r>
            <a:r>
              <a:rPr lang="tr-TR" i="1" dirty="0" err="1"/>
              <a:t>you</a:t>
            </a:r>
            <a:r>
              <a:rPr lang="tr-TR" i="1" dirty="0"/>
              <a:t> </a:t>
            </a:r>
            <a:r>
              <a:rPr lang="tr-TR" i="1" dirty="0" err="1"/>
              <a:t>prevent</a:t>
            </a:r>
            <a:r>
              <a:rPr lang="tr-TR" i="1" dirty="0"/>
              <a:t> a friend from taking the course!!! </a:t>
            </a:r>
          </a:p>
        </p:txBody>
      </p:sp>
      <p:pic>
        <p:nvPicPr>
          <p:cNvPr id="4" name="Resim 3"/>
          <p:cNvPicPr>
            <a:picLocks noChangeAspect="1"/>
          </p:cNvPicPr>
          <p:nvPr/>
        </p:nvPicPr>
        <p:blipFill>
          <a:blip r:embed="rId2"/>
          <a:stretch>
            <a:fillRect/>
          </a:stretch>
        </p:blipFill>
        <p:spPr>
          <a:xfrm>
            <a:off x="6084168" y="5099384"/>
            <a:ext cx="2078916" cy="1737511"/>
          </a:xfrm>
          <a:prstGeom prst="rect">
            <a:avLst/>
          </a:prstGeom>
        </p:spPr>
      </p:pic>
    </p:spTree>
    <p:extLst>
      <p:ext uri="{BB962C8B-B14F-4D97-AF65-F5344CB8AC3E}">
        <p14:creationId xmlns:p14="http://schemas.microsoft.com/office/powerpoint/2010/main" val="41667043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988840"/>
          </a:xfrm>
        </p:spPr>
        <p:style>
          <a:lnRef idx="2">
            <a:schemeClr val="accent2"/>
          </a:lnRef>
          <a:fillRef idx="1">
            <a:schemeClr val="lt1"/>
          </a:fillRef>
          <a:effectRef idx="0">
            <a:schemeClr val="accent2"/>
          </a:effectRef>
          <a:fontRef idx="minor">
            <a:schemeClr val="dk1"/>
          </a:fontRef>
        </p:style>
        <p:txBody>
          <a:bodyPr>
            <a:noAutofit/>
          </a:bodyPr>
          <a:lstStyle/>
          <a:p>
            <a:r>
              <a:rPr lang="tr-TR" sz="2800" b="1" dirty="0">
                <a:effectLst>
                  <a:outerShdw blurRad="38100" dist="38100" dir="2700000" algn="tl">
                    <a:srgbClr val="000000">
                      <a:alpha val="43137"/>
                    </a:srgbClr>
                  </a:outerShdw>
                </a:effectLst>
              </a:rPr>
              <a:t> </a:t>
            </a:r>
            <a:br>
              <a:rPr lang="tr-TR" sz="2800" b="1" dirty="0">
                <a:effectLst>
                  <a:outerShdw blurRad="38100" dist="38100" dir="2700000" algn="tl">
                    <a:srgbClr val="000000">
                      <a:alpha val="43137"/>
                    </a:srgbClr>
                  </a:outerShdw>
                </a:effectLst>
              </a:rPr>
            </a:br>
            <a:r>
              <a:rPr lang="tr-TR" sz="2800" b="1" dirty="0">
                <a:effectLst>
                  <a:outerShdw blurRad="38100" dist="38100" dir="2700000" algn="tl">
                    <a:srgbClr val="000000">
                      <a:alpha val="43137"/>
                    </a:srgbClr>
                  </a:outerShdw>
                </a:effectLst>
              </a:rPr>
              <a:t/>
            </a:r>
            <a:br>
              <a:rPr lang="tr-TR" sz="2800" b="1" dirty="0">
                <a:effectLst>
                  <a:outerShdw blurRad="38100" dist="38100" dir="2700000" algn="tl">
                    <a:srgbClr val="000000">
                      <a:alpha val="43137"/>
                    </a:srgbClr>
                  </a:outerShdw>
                </a:effectLst>
              </a:rPr>
            </a:br>
            <a:r>
              <a:rPr lang="tr-TR" sz="2800" b="1" dirty="0">
                <a:effectLst>
                  <a:outerShdw blurRad="38100" dist="38100" dir="2700000" algn="tl">
                    <a:srgbClr val="000000">
                      <a:alpha val="43137"/>
                    </a:srgbClr>
                  </a:outerShdw>
                </a:effectLst>
              </a:rPr>
              <a:t/>
            </a:r>
            <a:br>
              <a:rPr lang="tr-TR" sz="2800" b="1" dirty="0">
                <a:effectLst>
                  <a:outerShdw blurRad="38100" dist="38100" dir="2700000" algn="tl">
                    <a:srgbClr val="000000">
                      <a:alpha val="43137"/>
                    </a:srgbClr>
                  </a:outerShdw>
                </a:effectLst>
              </a:rPr>
            </a:br>
            <a:r>
              <a:rPr lang="tr-TR" sz="2800" b="1" dirty="0">
                <a:effectLst>
                  <a:outerShdw blurRad="38100" dist="38100" dir="2700000" algn="tl">
                    <a:srgbClr val="000000">
                      <a:alpha val="43137"/>
                    </a:srgbClr>
                  </a:outerShdw>
                </a:effectLst>
              </a:rPr>
              <a:t/>
            </a:r>
            <a:br>
              <a:rPr lang="tr-TR" sz="2800" b="1" dirty="0">
                <a:effectLst>
                  <a:outerShdw blurRad="38100" dist="38100" dir="2700000" algn="tl">
                    <a:srgbClr val="000000">
                      <a:alpha val="43137"/>
                    </a:srgbClr>
                  </a:outerShdw>
                </a:effectLst>
              </a:rPr>
            </a:br>
            <a:r>
              <a:rPr lang="tr-TR" sz="2800" b="1" dirty="0">
                <a:effectLst>
                  <a:outerShdw blurRad="38100" dist="38100" dir="2700000" algn="tl">
                    <a:srgbClr val="000000">
                      <a:alpha val="43137"/>
                    </a:srgbClr>
                  </a:outerShdw>
                </a:effectLst>
              </a:rPr>
              <a:t/>
            </a:r>
            <a:br>
              <a:rPr lang="tr-TR" sz="2800" b="1" dirty="0">
                <a:effectLst>
                  <a:outerShdw blurRad="38100" dist="38100" dir="2700000" algn="tl">
                    <a:srgbClr val="000000">
                      <a:alpha val="43137"/>
                    </a:srgbClr>
                  </a:outerShdw>
                </a:effectLst>
              </a:rPr>
            </a:br>
            <a:r>
              <a:rPr lang="tr-TR" sz="2800" b="1" dirty="0">
                <a:effectLst>
                  <a:outerShdw blurRad="38100" dist="38100" dir="2700000" algn="tl">
                    <a:srgbClr val="000000">
                      <a:alpha val="43137"/>
                    </a:srgbClr>
                  </a:outerShdw>
                </a:effectLst>
              </a:rPr>
              <a:t/>
            </a:r>
            <a:br>
              <a:rPr lang="tr-TR" sz="2800" b="1" dirty="0">
                <a:effectLst>
                  <a:outerShdw blurRad="38100" dist="38100" dir="2700000" algn="tl">
                    <a:srgbClr val="000000">
                      <a:alpha val="43137"/>
                    </a:srgbClr>
                  </a:outerShdw>
                </a:effectLst>
              </a:rPr>
            </a:br>
            <a:r>
              <a:rPr lang="tr-TR" sz="2800" b="1" dirty="0">
                <a:effectLst>
                  <a:outerShdw blurRad="38100" dist="38100" dir="2700000" algn="tl">
                    <a:srgbClr val="000000">
                      <a:alpha val="43137"/>
                    </a:srgbClr>
                  </a:outerShdw>
                </a:effectLst>
              </a:rPr>
              <a:t/>
            </a:r>
            <a:br>
              <a:rPr lang="tr-TR" sz="2800" b="1" dirty="0">
                <a:effectLst>
                  <a:outerShdw blurRad="38100" dist="38100" dir="2700000" algn="tl">
                    <a:srgbClr val="000000">
                      <a:alpha val="43137"/>
                    </a:srgbClr>
                  </a:outerShdw>
                </a:effectLst>
              </a:rPr>
            </a:br>
            <a:r>
              <a:rPr lang="tr-TR" sz="1600" b="1" dirty="0">
                <a:effectLst>
                  <a:outerShdw blurRad="38100" dist="38100" dir="2700000" algn="tl">
                    <a:srgbClr val="000000">
                      <a:alpha val="43137"/>
                    </a:srgbClr>
                  </a:outerShdw>
                </a:effectLst>
              </a:rPr>
              <a:t>Prof.Dr. Anna Kuzior </a:t>
            </a:r>
            <a:br>
              <a:rPr lang="tr-TR" sz="1600" b="1" dirty="0">
                <a:effectLst>
                  <a:outerShdw blurRad="38100" dist="38100" dir="2700000" algn="tl">
                    <a:srgbClr val="000000">
                      <a:alpha val="43137"/>
                    </a:srgbClr>
                  </a:outerShdw>
                </a:effectLst>
              </a:rPr>
            </a:br>
            <a:r>
              <a:rPr lang="tr-TR" sz="1600" b="1" dirty="0">
                <a:effectLst>
                  <a:outerShdw blurRad="38100" dist="38100" dir="2700000" algn="tl">
                    <a:srgbClr val="000000">
                      <a:alpha val="43137"/>
                    </a:srgbClr>
                  </a:outerShdw>
                </a:effectLst>
              </a:rPr>
              <a:t>University of Economics in Katowice, Poland  </a:t>
            </a:r>
            <a:br>
              <a:rPr lang="tr-TR" sz="1600" b="1" dirty="0">
                <a:effectLst>
                  <a:outerShdw blurRad="38100" dist="38100" dir="2700000" algn="tl">
                    <a:srgbClr val="000000">
                      <a:alpha val="43137"/>
                    </a:srgbClr>
                  </a:outerShdw>
                </a:effectLst>
              </a:rPr>
            </a:br>
            <a:r>
              <a:rPr lang="tr-TR" sz="1600" dirty="0"/>
              <a:t/>
            </a:r>
            <a:br>
              <a:rPr lang="tr-TR" sz="1600" dirty="0"/>
            </a:br>
            <a:r>
              <a:rPr lang="en-US" sz="1800" dirty="0"/>
              <a:t>Why and how do companies practice accounting policy?</a:t>
            </a:r>
            <a:r>
              <a:rPr lang="en-US" dirty="0"/>
              <a:t/>
            </a:r>
            <a:br>
              <a:rPr lang="en-US" dirty="0"/>
            </a:br>
            <a:r>
              <a:rPr lang="tr-TR" sz="2800" b="1" dirty="0"/>
              <a:t/>
            </a:r>
            <a:br>
              <a:rPr lang="tr-TR" sz="2800" b="1" dirty="0"/>
            </a:br>
            <a:endParaRPr lang="tr-TR" sz="2800" b="1" dirty="0"/>
          </a:p>
        </p:txBody>
      </p:sp>
      <p:sp>
        <p:nvSpPr>
          <p:cNvPr id="3" name="Content Placeholder 2"/>
          <p:cNvSpPr>
            <a:spLocks noGrp="1"/>
          </p:cNvSpPr>
          <p:nvPr>
            <p:ph idx="1"/>
          </p:nvPr>
        </p:nvSpPr>
        <p:spPr>
          <a:xfrm>
            <a:off x="323528" y="1916832"/>
            <a:ext cx="8157592" cy="4927744"/>
          </a:xfrm>
        </p:spPr>
        <p:txBody>
          <a:bodyPr>
            <a:normAutofit/>
          </a:bodyPr>
          <a:lstStyle/>
          <a:p>
            <a:pPr>
              <a:buNone/>
            </a:pPr>
            <a:endParaRPr lang="tr-TR" sz="1800" b="1" u="sng" dirty="0">
              <a:solidFill>
                <a:srgbClr val="C00000"/>
              </a:solidFill>
            </a:endParaRPr>
          </a:p>
          <a:p>
            <a:pPr>
              <a:buNone/>
            </a:pPr>
            <a:r>
              <a:rPr lang="tr-TR" sz="1800" b="1" u="sng" dirty="0">
                <a:solidFill>
                  <a:srgbClr val="C00000"/>
                </a:solidFill>
              </a:rPr>
              <a:t>Course Objective: </a:t>
            </a:r>
          </a:p>
          <a:p>
            <a:pPr>
              <a:buNone/>
            </a:pPr>
            <a:r>
              <a:rPr lang="en-US" sz="1400" dirty="0"/>
              <a:t>The objective of the course is to present students tools of  accounting policies using assets</a:t>
            </a:r>
            <a:endParaRPr lang="tr-TR" sz="1400" dirty="0"/>
          </a:p>
          <a:p>
            <a:pPr>
              <a:buNone/>
            </a:pPr>
            <a:r>
              <a:rPr lang="en-US" sz="1400" dirty="0"/>
              <a:t>measurement rules  accepted by International Financial Reporting Standards</a:t>
            </a:r>
          </a:p>
          <a:p>
            <a:pPr>
              <a:buNone/>
            </a:pPr>
            <a:r>
              <a:rPr lang="tr-TR" sz="1800" b="1" u="sng" dirty="0">
                <a:solidFill>
                  <a:srgbClr val="C00000"/>
                </a:solidFill>
              </a:rPr>
              <a:t>Learning Outcomes</a:t>
            </a:r>
          </a:p>
          <a:p>
            <a:pPr marL="0" indent="0">
              <a:buNone/>
            </a:pPr>
            <a:r>
              <a:rPr lang="en-US" sz="1400" dirty="0"/>
              <a:t>At the end of this course the learner is expected to</a:t>
            </a:r>
            <a:r>
              <a:rPr lang="tr-TR" sz="1400" dirty="0"/>
              <a:t> :</a:t>
            </a:r>
            <a:endParaRPr lang="en-US" sz="1400" dirty="0"/>
          </a:p>
          <a:p>
            <a:pPr lvl="0"/>
            <a:r>
              <a:rPr lang="en-US" sz="1400" dirty="0"/>
              <a:t> </a:t>
            </a:r>
            <a:r>
              <a:rPr lang="tr-TR" sz="1400" dirty="0"/>
              <a:t>Understand  the purpose and qualitative characteristic of financial statements</a:t>
            </a:r>
            <a:endParaRPr lang="en-US" sz="1400" dirty="0"/>
          </a:p>
          <a:p>
            <a:pPr lvl="0"/>
            <a:r>
              <a:rPr lang="en-US" sz="1400" dirty="0"/>
              <a:t>Understand the idea and tools of accounting policies,</a:t>
            </a:r>
          </a:p>
          <a:p>
            <a:pPr lvl="0"/>
            <a:r>
              <a:rPr lang="en-US" sz="1400" dirty="0"/>
              <a:t>Be able to discuss and critically asses methods of measurement of fixed and current assets,</a:t>
            </a:r>
          </a:p>
          <a:p>
            <a:pPr lvl="0"/>
            <a:r>
              <a:rPr lang="en-US" sz="1400" dirty="0"/>
              <a:t>Understand the influence of assets valuations rules on </a:t>
            </a:r>
            <a:r>
              <a:rPr lang="tr-TR" sz="1400" dirty="0"/>
              <a:t>compan’s financial position</a:t>
            </a:r>
            <a:r>
              <a:rPr lang="en-US" sz="1400" dirty="0"/>
              <a:t>,</a:t>
            </a:r>
          </a:p>
          <a:p>
            <a:r>
              <a:rPr lang="en-US" sz="1400" dirty="0"/>
              <a:t>Be able to take decision concerning a choice of accounting policies tools and techniques in particular situations</a:t>
            </a:r>
            <a:endParaRPr lang="tr-TR" sz="1400" dirty="0"/>
          </a:p>
          <a:p>
            <a:pPr marL="0" lvl="0" indent="0">
              <a:buNone/>
            </a:pPr>
            <a:r>
              <a:rPr lang="tr-TR" sz="1600" b="1" dirty="0">
                <a:solidFill>
                  <a:schemeClr val="tx2"/>
                </a:solidFill>
              </a:rPr>
              <a:t>3rd, 4th year students &amp; graduates </a:t>
            </a:r>
          </a:p>
        </p:txBody>
      </p:sp>
      <p:pic>
        <p:nvPicPr>
          <p:cNvPr id="5" name="Resim 4"/>
          <p:cNvPicPr>
            <a:picLocks noChangeAspect="1"/>
          </p:cNvPicPr>
          <p:nvPr/>
        </p:nvPicPr>
        <p:blipFill>
          <a:blip r:embed="rId2"/>
          <a:stretch>
            <a:fillRect/>
          </a:stretch>
        </p:blipFill>
        <p:spPr>
          <a:xfrm>
            <a:off x="7395603" y="44031"/>
            <a:ext cx="1689320" cy="1894521"/>
          </a:xfrm>
          <a:prstGeom prst="ellipse">
            <a:avLst/>
          </a:prstGeom>
          <a:ln w="63500" cap="rnd">
            <a:solidFill>
              <a:srgbClr val="C0000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style>
          <a:lnRef idx="2">
            <a:schemeClr val="accent2">
              <a:shade val="50000"/>
            </a:schemeClr>
          </a:lnRef>
          <a:fillRef idx="1">
            <a:schemeClr val="accent2"/>
          </a:fillRef>
          <a:effectRef idx="0">
            <a:schemeClr val="accent2"/>
          </a:effectRef>
          <a:fontRef idx="minor">
            <a:schemeClr val="lt1"/>
          </a:fontRef>
        </p:style>
      </p:pic>
    </p:spTree>
    <p:extLst>
      <p:ext uri="{BB962C8B-B14F-4D97-AF65-F5344CB8AC3E}">
        <p14:creationId xmlns:p14="http://schemas.microsoft.com/office/powerpoint/2010/main" val="39129857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556792"/>
          </a:xfrm>
        </p:spPr>
        <p:style>
          <a:lnRef idx="2">
            <a:schemeClr val="accent2"/>
          </a:lnRef>
          <a:fillRef idx="1">
            <a:schemeClr val="lt1"/>
          </a:fillRef>
          <a:effectRef idx="0">
            <a:schemeClr val="accent2"/>
          </a:effectRef>
          <a:fontRef idx="minor">
            <a:schemeClr val="dk1"/>
          </a:fontRef>
        </p:style>
        <p:txBody>
          <a:bodyPr>
            <a:noAutofit/>
          </a:bodyPr>
          <a:lstStyle/>
          <a:p>
            <a:pPr lvl="0"/>
            <a:r>
              <a:rPr lang="tr-TR" sz="2800" b="1" dirty="0">
                <a:effectLst>
                  <a:outerShdw blurRad="38100" dist="38100" dir="2700000" algn="tl">
                    <a:srgbClr val="000000">
                      <a:alpha val="43137"/>
                    </a:srgbClr>
                  </a:outerShdw>
                </a:effectLst>
              </a:rPr>
              <a:t/>
            </a:r>
            <a:br>
              <a:rPr lang="tr-TR" sz="2800" b="1" dirty="0">
                <a:effectLst>
                  <a:outerShdw blurRad="38100" dist="38100" dir="2700000" algn="tl">
                    <a:srgbClr val="000000">
                      <a:alpha val="43137"/>
                    </a:srgbClr>
                  </a:outerShdw>
                </a:effectLst>
              </a:rPr>
            </a:br>
            <a:r>
              <a:rPr lang="tr-TR" sz="2800" b="1" dirty="0">
                <a:effectLst>
                  <a:outerShdw blurRad="38100" dist="38100" dir="2700000" algn="tl">
                    <a:srgbClr val="000000">
                      <a:alpha val="43137"/>
                    </a:srgbClr>
                  </a:outerShdw>
                </a:effectLst>
              </a:rPr>
              <a:t/>
            </a:r>
            <a:br>
              <a:rPr lang="tr-TR" sz="2800" b="1" dirty="0">
                <a:effectLst>
                  <a:outerShdw blurRad="38100" dist="38100" dir="2700000" algn="tl">
                    <a:srgbClr val="000000">
                      <a:alpha val="43137"/>
                    </a:srgbClr>
                  </a:outerShdw>
                </a:effectLst>
              </a:rPr>
            </a:br>
            <a:r>
              <a:rPr lang="tr-TR" sz="2800" b="1" dirty="0">
                <a:effectLst>
                  <a:outerShdw blurRad="38100" dist="38100" dir="2700000" algn="tl">
                    <a:srgbClr val="000000">
                      <a:alpha val="43137"/>
                    </a:srgbClr>
                  </a:outerShdw>
                </a:effectLst>
              </a:rPr>
              <a:t/>
            </a:r>
            <a:br>
              <a:rPr lang="tr-TR" sz="2800" b="1" dirty="0">
                <a:effectLst>
                  <a:outerShdw blurRad="38100" dist="38100" dir="2700000" algn="tl">
                    <a:srgbClr val="000000">
                      <a:alpha val="43137"/>
                    </a:srgbClr>
                  </a:outerShdw>
                </a:effectLst>
              </a:rPr>
            </a:br>
            <a:r>
              <a:rPr lang="tr-TR" sz="2800" b="1" dirty="0">
                <a:effectLst>
                  <a:outerShdw blurRad="38100" dist="38100" dir="2700000" algn="tl">
                    <a:srgbClr val="000000">
                      <a:alpha val="43137"/>
                    </a:srgbClr>
                  </a:outerShdw>
                </a:effectLst>
              </a:rPr>
              <a:t/>
            </a:r>
            <a:br>
              <a:rPr lang="tr-TR" sz="2800" b="1" dirty="0">
                <a:effectLst>
                  <a:outerShdw blurRad="38100" dist="38100" dir="2700000" algn="tl">
                    <a:srgbClr val="000000">
                      <a:alpha val="43137"/>
                    </a:srgbClr>
                  </a:outerShdw>
                </a:effectLst>
              </a:rPr>
            </a:br>
            <a:r>
              <a:rPr lang="tr-TR" sz="1800" b="1" dirty="0">
                <a:effectLst>
                  <a:outerShdw blurRad="38100" dist="38100" dir="2700000" algn="tl">
                    <a:srgbClr val="000000">
                      <a:alpha val="43137"/>
                    </a:srgbClr>
                  </a:outerShdw>
                </a:effectLst>
              </a:rPr>
              <a:t>Prof.Dr.  Ioan Alin Nistor </a:t>
            </a:r>
            <a:r>
              <a:rPr lang="tr-TR" sz="1800" b="1" dirty="0"/>
              <a:t/>
            </a:r>
            <a:br>
              <a:rPr lang="tr-TR" sz="1800" b="1" dirty="0"/>
            </a:br>
            <a:r>
              <a:rPr lang="tr-TR" sz="1800" b="1" dirty="0"/>
              <a:t>Babes Bolyai Uniersity,  Faculty of Business, Romania </a:t>
            </a:r>
            <a:r>
              <a:rPr lang="tr-TR" sz="1800" dirty="0"/>
              <a:t/>
            </a:r>
            <a:br>
              <a:rPr lang="tr-TR" sz="1800" dirty="0"/>
            </a:br>
            <a:r>
              <a:rPr lang="tr-TR" sz="1800" dirty="0"/>
              <a:t/>
            </a:r>
            <a:br>
              <a:rPr lang="tr-TR" sz="1800" dirty="0"/>
            </a:br>
            <a:r>
              <a:rPr lang="tr-TR" sz="1800" dirty="0"/>
              <a:t> </a:t>
            </a:r>
            <a:r>
              <a:rPr lang="en-US" sz="1800" b="1" dirty="0"/>
              <a:t>Behavioral Finance</a:t>
            </a:r>
            <a:endParaRPr lang="tr-TR" sz="1800" b="1" dirty="0"/>
          </a:p>
        </p:txBody>
      </p:sp>
      <p:sp>
        <p:nvSpPr>
          <p:cNvPr id="3" name="Content Placeholder 2"/>
          <p:cNvSpPr>
            <a:spLocks noGrp="1"/>
          </p:cNvSpPr>
          <p:nvPr>
            <p:ph idx="1"/>
          </p:nvPr>
        </p:nvSpPr>
        <p:spPr>
          <a:xfrm>
            <a:off x="107504" y="1700808"/>
            <a:ext cx="9036496" cy="5040560"/>
          </a:xfrm>
        </p:spPr>
        <p:txBody>
          <a:bodyPr>
            <a:normAutofit/>
          </a:bodyPr>
          <a:lstStyle/>
          <a:p>
            <a:pPr lvl="1">
              <a:buNone/>
            </a:pPr>
            <a:r>
              <a:rPr lang="tr-TR" sz="1400" b="1" u="sng" dirty="0">
                <a:solidFill>
                  <a:srgbClr val="C00000"/>
                </a:solidFill>
              </a:rPr>
              <a:t>Course Objective: </a:t>
            </a:r>
          </a:p>
          <a:p>
            <a:pPr marL="0" indent="0">
              <a:buNone/>
            </a:pPr>
            <a:r>
              <a:rPr lang="en-US" sz="1400" dirty="0"/>
              <a:t>Much of traditional economic and financial theory is based on the assumptions that</a:t>
            </a:r>
          </a:p>
          <a:p>
            <a:pPr marL="0" indent="0">
              <a:buNone/>
            </a:pPr>
            <a:r>
              <a:rPr lang="en-US" sz="1400" dirty="0"/>
              <a:t>individuals act rationally and consider all available information in the decision-making</a:t>
            </a:r>
          </a:p>
          <a:p>
            <a:pPr marL="0" indent="0">
              <a:buNone/>
            </a:pPr>
            <a:r>
              <a:rPr lang="en-US" sz="1400" dirty="0"/>
              <a:t>process and that markets are efficient. Behavioral finance challenges these assumptions and</a:t>
            </a:r>
          </a:p>
          <a:p>
            <a:pPr marL="0" indent="0">
              <a:buNone/>
            </a:pPr>
            <a:r>
              <a:rPr lang="en-US" sz="1400" dirty="0"/>
              <a:t>explores how individuals and markets actually behave.</a:t>
            </a:r>
            <a:endParaRPr lang="tr-TR" sz="1400" dirty="0"/>
          </a:p>
          <a:p>
            <a:pPr marL="0" indent="0">
              <a:buNone/>
            </a:pPr>
            <a:endParaRPr lang="tr-TR" sz="1400" dirty="0"/>
          </a:p>
          <a:p>
            <a:pPr marL="0" indent="0">
              <a:buNone/>
            </a:pPr>
            <a:r>
              <a:rPr lang="tr-TR" sz="1400" dirty="0"/>
              <a:t>        </a:t>
            </a:r>
            <a:r>
              <a:rPr lang="tr-TR" sz="1400" b="1" u="sng" dirty="0">
                <a:solidFill>
                  <a:srgbClr val="C00000"/>
                </a:solidFill>
              </a:rPr>
              <a:t>Learning Outcomes: </a:t>
            </a:r>
          </a:p>
          <a:p>
            <a:pPr marL="0" indent="0">
              <a:buNone/>
            </a:pPr>
            <a:r>
              <a:rPr lang="tr-TR" sz="1400" dirty="0">
                <a:solidFill>
                  <a:schemeClr val="tx2"/>
                </a:solidFill>
              </a:rPr>
              <a:t>  </a:t>
            </a:r>
            <a:r>
              <a:rPr lang="en-US" sz="1400" dirty="0"/>
              <a:t>At the end of this course the learner is expected to</a:t>
            </a:r>
            <a:r>
              <a:rPr lang="tr-TR" sz="1400" dirty="0"/>
              <a:t> :</a:t>
            </a:r>
            <a:endParaRPr lang="en-US" sz="1400" dirty="0"/>
          </a:p>
          <a:p>
            <a:r>
              <a:rPr lang="en-US" sz="1400" dirty="0"/>
              <a:t>a. contrast traditional and behavioral finance perspectives on investor decision making;</a:t>
            </a:r>
          </a:p>
          <a:p>
            <a:r>
              <a:rPr lang="en-US" sz="1400" dirty="0"/>
              <a:t>b. contrast expected utility and prospect theories of investment decision making;</a:t>
            </a:r>
          </a:p>
          <a:p>
            <a:r>
              <a:rPr lang="en-US" sz="1400" dirty="0"/>
              <a:t>c. discuss the effect that cognitive limitations and bounded rationality may have on</a:t>
            </a:r>
          </a:p>
          <a:p>
            <a:pPr marL="0" indent="0">
              <a:buNone/>
            </a:pPr>
            <a:r>
              <a:rPr lang="en-US" sz="1400" dirty="0"/>
              <a:t>investment decision making;</a:t>
            </a:r>
          </a:p>
          <a:p>
            <a:r>
              <a:rPr lang="en-US" sz="1400" dirty="0"/>
              <a:t>d. compare traditional and behavioral finance perspectives on portfolio construction and</a:t>
            </a:r>
          </a:p>
          <a:p>
            <a:pPr marL="0" indent="0">
              <a:buNone/>
            </a:pPr>
            <a:r>
              <a:rPr lang="en-US" sz="1400" dirty="0"/>
              <a:t>the behavior of capital markets.</a:t>
            </a:r>
            <a:endParaRPr lang="tr-TR" sz="1400" dirty="0"/>
          </a:p>
          <a:p>
            <a:pPr>
              <a:buNone/>
            </a:pPr>
            <a:endParaRPr lang="tr-TR" sz="1400" b="1" dirty="0">
              <a:solidFill>
                <a:schemeClr val="tx2"/>
              </a:solidFill>
            </a:endParaRPr>
          </a:p>
          <a:p>
            <a:pPr>
              <a:buNone/>
            </a:pPr>
            <a:r>
              <a:rPr lang="tr-TR" sz="1400" b="1" dirty="0">
                <a:solidFill>
                  <a:schemeClr val="tx2"/>
                </a:solidFill>
              </a:rPr>
              <a:t>3rd ,4th year and graduate students </a:t>
            </a:r>
          </a:p>
          <a:p>
            <a:pPr>
              <a:buNone/>
            </a:pPr>
            <a:endParaRPr lang="tr-TR" sz="3400" dirty="0"/>
          </a:p>
          <a:p>
            <a:endParaRPr lang="tr-TR" b="1" u="sng" dirty="0">
              <a:solidFill>
                <a:srgbClr val="C00000"/>
              </a:solidFill>
            </a:endParaRPr>
          </a:p>
          <a:p>
            <a:endParaRPr lang="tr-TR" b="1" u="sng" dirty="0">
              <a:solidFill>
                <a:srgbClr val="C00000"/>
              </a:solidFill>
            </a:endParaRPr>
          </a:p>
          <a:p>
            <a:endParaRPr lang="tr-TR" b="1" u="sng" dirty="0">
              <a:solidFill>
                <a:srgbClr val="C00000"/>
              </a:solidFill>
            </a:endParaRPr>
          </a:p>
          <a:p>
            <a:endParaRPr lang="tr-TR" b="1" u="sng" dirty="0">
              <a:solidFill>
                <a:srgbClr val="C00000"/>
              </a:solidFill>
            </a:endParaRPr>
          </a:p>
          <a:p>
            <a:endParaRPr lang="tr-TR" b="1" u="sng" dirty="0">
              <a:solidFill>
                <a:srgbClr val="C00000"/>
              </a:solidFill>
            </a:endParaRPr>
          </a:p>
          <a:p>
            <a:endParaRPr lang="tr-TR" b="1" u="sng" dirty="0">
              <a:solidFill>
                <a:srgbClr val="C00000"/>
              </a:solidFill>
            </a:endParaRPr>
          </a:p>
          <a:p>
            <a:endParaRPr lang="tr-TR" b="1" u="sng" dirty="0">
              <a:solidFill>
                <a:srgbClr val="C00000"/>
              </a:solidFill>
            </a:endParaRPr>
          </a:p>
          <a:p>
            <a:endParaRPr lang="tr-TR" b="1" u="sng" dirty="0">
              <a:solidFill>
                <a:srgbClr val="C00000"/>
              </a:solidFill>
            </a:endParaRPr>
          </a:p>
        </p:txBody>
      </p:sp>
      <p:pic>
        <p:nvPicPr>
          <p:cNvPr id="5" name="Picture 4"/>
          <p:cNvPicPr>
            <a:picLocks noChangeAspect="1"/>
          </p:cNvPicPr>
          <p:nvPr/>
        </p:nvPicPr>
        <p:blipFill>
          <a:blip r:embed="rId3"/>
          <a:stretch>
            <a:fillRect/>
          </a:stretch>
        </p:blipFill>
        <p:spPr>
          <a:xfrm>
            <a:off x="7380312" y="0"/>
            <a:ext cx="1763688" cy="1556791"/>
          </a:xfrm>
          <a:prstGeom prst="ellipse">
            <a:avLst/>
          </a:prstGeom>
          <a:ln w="63500" cap="rnd">
            <a:solidFill>
              <a:srgbClr val="C0000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style>
          <a:lnRef idx="2">
            <a:schemeClr val="accent2">
              <a:shade val="50000"/>
            </a:schemeClr>
          </a:lnRef>
          <a:fillRef idx="1">
            <a:schemeClr val="accent2"/>
          </a:fillRef>
          <a:effectRef idx="0">
            <a:schemeClr val="accent2"/>
          </a:effectRef>
          <a:fontRef idx="minor">
            <a:schemeClr val="lt1"/>
          </a:fontRef>
        </p:style>
      </p:pic>
    </p:spTree>
    <p:extLst>
      <p:ext uri="{BB962C8B-B14F-4D97-AF65-F5344CB8AC3E}">
        <p14:creationId xmlns:p14="http://schemas.microsoft.com/office/powerpoint/2010/main" val="21769307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39724" cy="1412776"/>
          </a:xfrm>
        </p:spPr>
        <p:style>
          <a:lnRef idx="2">
            <a:schemeClr val="accent2"/>
          </a:lnRef>
          <a:fillRef idx="1">
            <a:schemeClr val="lt1"/>
          </a:fillRef>
          <a:effectRef idx="0">
            <a:schemeClr val="accent2"/>
          </a:effectRef>
          <a:fontRef idx="minor">
            <a:schemeClr val="dk1"/>
          </a:fontRef>
        </p:style>
        <p:txBody>
          <a:bodyPr>
            <a:noAutofit/>
          </a:bodyPr>
          <a:lstStyle/>
          <a:p>
            <a:pPr lvl="0"/>
            <a:r>
              <a:rPr lang="tr-TR" sz="2800" b="1" dirty="0">
                <a:effectLst>
                  <a:outerShdw blurRad="38100" dist="38100" dir="2700000" algn="tl">
                    <a:srgbClr val="000000">
                      <a:alpha val="43137"/>
                    </a:srgbClr>
                  </a:outerShdw>
                </a:effectLst>
              </a:rPr>
              <a:t/>
            </a:r>
            <a:br>
              <a:rPr lang="tr-TR" sz="2800" b="1" dirty="0">
                <a:effectLst>
                  <a:outerShdw blurRad="38100" dist="38100" dir="2700000" algn="tl">
                    <a:srgbClr val="000000">
                      <a:alpha val="43137"/>
                    </a:srgbClr>
                  </a:outerShdw>
                </a:effectLst>
              </a:rPr>
            </a:br>
            <a:r>
              <a:rPr lang="tr-TR" sz="2800" b="1" dirty="0">
                <a:effectLst>
                  <a:outerShdw blurRad="38100" dist="38100" dir="2700000" algn="tl">
                    <a:srgbClr val="000000">
                      <a:alpha val="43137"/>
                    </a:srgbClr>
                  </a:outerShdw>
                </a:effectLst>
              </a:rPr>
              <a:t/>
            </a:r>
            <a:br>
              <a:rPr lang="tr-TR" sz="2800" b="1" dirty="0">
                <a:effectLst>
                  <a:outerShdw blurRad="38100" dist="38100" dir="2700000" algn="tl">
                    <a:srgbClr val="000000">
                      <a:alpha val="43137"/>
                    </a:srgbClr>
                  </a:outerShdw>
                </a:effectLst>
              </a:rPr>
            </a:br>
            <a:r>
              <a:rPr lang="tr-TR" sz="2800" b="1" dirty="0">
                <a:effectLst>
                  <a:outerShdw blurRad="38100" dist="38100" dir="2700000" algn="tl">
                    <a:srgbClr val="000000">
                      <a:alpha val="43137"/>
                    </a:srgbClr>
                  </a:outerShdw>
                </a:effectLst>
              </a:rPr>
              <a:t/>
            </a:r>
            <a:br>
              <a:rPr lang="tr-TR" sz="2800" b="1" dirty="0">
                <a:effectLst>
                  <a:outerShdw blurRad="38100" dist="38100" dir="2700000" algn="tl">
                    <a:srgbClr val="000000">
                      <a:alpha val="43137"/>
                    </a:srgbClr>
                  </a:outerShdw>
                </a:effectLst>
              </a:rPr>
            </a:br>
            <a:r>
              <a:rPr lang="tr-TR" sz="1800" b="1" dirty="0">
                <a:effectLst>
                  <a:outerShdw blurRad="38100" dist="38100" dir="2700000" algn="tl">
                    <a:srgbClr val="000000">
                      <a:alpha val="43137"/>
                    </a:srgbClr>
                  </a:outerShdw>
                </a:effectLst>
              </a:rPr>
              <a:t/>
            </a:r>
            <a:br>
              <a:rPr lang="tr-TR" sz="1800" b="1" dirty="0">
                <a:effectLst>
                  <a:outerShdw blurRad="38100" dist="38100" dir="2700000" algn="tl">
                    <a:srgbClr val="000000">
                      <a:alpha val="43137"/>
                    </a:srgbClr>
                  </a:outerShdw>
                </a:effectLst>
              </a:rPr>
            </a:br>
            <a:r>
              <a:rPr lang="tr-TR" sz="1800" b="1" dirty="0">
                <a:effectLst>
                  <a:outerShdw blurRad="38100" dist="38100" dir="2700000" algn="tl">
                    <a:srgbClr val="000000">
                      <a:alpha val="43137"/>
                    </a:srgbClr>
                  </a:outerShdw>
                </a:effectLst>
              </a:rPr>
              <a:t>Dr. Stephanie Gardner </a:t>
            </a:r>
            <a:r>
              <a:rPr lang="tr-TR" sz="1800" b="1" dirty="0"/>
              <a:t/>
            </a:r>
            <a:br>
              <a:rPr lang="tr-TR" sz="1800" b="1" dirty="0"/>
            </a:br>
            <a:r>
              <a:rPr lang="tr-TR" sz="1800" b="1" dirty="0"/>
              <a:t>Odisee University College, Belgium </a:t>
            </a:r>
            <a:r>
              <a:rPr lang="tr-TR" sz="1800" dirty="0"/>
              <a:t/>
            </a:r>
            <a:br>
              <a:rPr lang="tr-TR" sz="1800" dirty="0"/>
            </a:br>
            <a:r>
              <a:rPr lang="tr-TR" sz="1800" dirty="0"/>
              <a:t/>
            </a:r>
            <a:br>
              <a:rPr lang="tr-TR" sz="1800" dirty="0"/>
            </a:br>
            <a:r>
              <a:rPr lang="tr-TR" sz="1800" dirty="0"/>
              <a:t> </a:t>
            </a:r>
            <a:r>
              <a:rPr lang="tr-TR" sz="1800" b="1" dirty="0"/>
              <a:t>Introducation to International Business Law</a:t>
            </a:r>
          </a:p>
        </p:txBody>
      </p:sp>
      <p:sp>
        <p:nvSpPr>
          <p:cNvPr id="3" name="Content Placeholder 2"/>
          <p:cNvSpPr>
            <a:spLocks noGrp="1"/>
          </p:cNvSpPr>
          <p:nvPr>
            <p:ph idx="1"/>
          </p:nvPr>
        </p:nvSpPr>
        <p:spPr>
          <a:xfrm>
            <a:off x="107504" y="1700808"/>
            <a:ext cx="9036496" cy="5040560"/>
          </a:xfrm>
        </p:spPr>
        <p:txBody>
          <a:bodyPr>
            <a:normAutofit/>
          </a:bodyPr>
          <a:lstStyle/>
          <a:p>
            <a:pPr lvl="1">
              <a:buNone/>
            </a:pPr>
            <a:r>
              <a:rPr lang="tr-TR" sz="1400" b="1" u="sng" dirty="0">
                <a:solidFill>
                  <a:srgbClr val="C00000"/>
                </a:solidFill>
              </a:rPr>
              <a:t>Course Objective: </a:t>
            </a:r>
          </a:p>
          <a:p>
            <a:r>
              <a:rPr lang="en-GB" sz="1400" dirty="0"/>
              <a:t>Students entering any field of business today must have a general knowledge of legal principles and </a:t>
            </a:r>
            <a:endParaRPr lang="en-US" sz="1400" dirty="0"/>
          </a:p>
          <a:p>
            <a:pPr marL="0" indent="0">
              <a:buNone/>
            </a:pPr>
            <a:r>
              <a:rPr lang="en-GB" sz="1400" dirty="0"/>
              <a:t>concepts in order to function effectively in our global environment. This three-day, interactive course </a:t>
            </a:r>
            <a:endParaRPr lang="en-US" sz="1400" dirty="0"/>
          </a:p>
          <a:p>
            <a:pPr marL="0" indent="0">
              <a:buNone/>
            </a:pPr>
            <a:r>
              <a:rPr lang="en-GB" sz="1400" dirty="0"/>
              <a:t>introduces the legal context in which business is conducted in common law and civil law jurisdictions. </a:t>
            </a:r>
            <a:endParaRPr lang="en-US" sz="1400" dirty="0"/>
          </a:p>
          <a:p>
            <a:pPr marL="0" indent="0">
              <a:buNone/>
            </a:pPr>
            <a:r>
              <a:rPr lang="en-GB" sz="1400" dirty="0"/>
              <a:t>Particular emphasis is placed on Contracts Law and Property Law. All sessions are aimed at helping </a:t>
            </a:r>
            <a:endParaRPr lang="en-US" sz="1400" dirty="0"/>
          </a:p>
          <a:p>
            <a:pPr marL="0" indent="0">
              <a:buNone/>
            </a:pPr>
            <a:r>
              <a:rPr lang="en-GB" sz="1400" dirty="0"/>
              <a:t>students to develop a “legal edge” in future business transactions. </a:t>
            </a:r>
            <a:endParaRPr lang="tr-TR" sz="1400" dirty="0"/>
          </a:p>
          <a:p>
            <a:pPr marL="0" indent="0">
              <a:buNone/>
            </a:pPr>
            <a:endParaRPr lang="tr-TR" sz="1400" b="1" u="sng" dirty="0">
              <a:solidFill>
                <a:srgbClr val="C00000"/>
              </a:solidFill>
            </a:endParaRPr>
          </a:p>
          <a:p>
            <a:pPr marL="0" indent="0">
              <a:buNone/>
            </a:pPr>
            <a:r>
              <a:rPr lang="tr-TR" sz="1400" b="1" u="sng" dirty="0">
                <a:solidFill>
                  <a:srgbClr val="C00000"/>
                </a:solidFill>
              </a:rPr>
              <a:t>Learning Outcomes: </a:t>
            </a:r>
          </a:p>
          <a:p>
            <a:pPr marL="0" indent="0">
              <a:buNone/>
            </a:pPr>
            <a:r>
              <a:rPr lang="en-US" sz="1400" dirty="0"/>
              <a:t>At the end of this course the learner is expected to</a:t>
            </a:r>
            <a:r>
              <a:rPr lang="tr-TR" sz="1400" dirty="0"/>
              <a:t> :</a:t>
            </a:r>
            <a:endParaRPr lang="en-US" sz="1400" dirty="0"/>
          </a:p>
          <a:p>
            <a:pPr lvl="0"/>
            <a:r>
              <a:rPr lang="tr-TR" sz="1400" dirty="0"/>
              <a:t>a basic understanding of the general legal framework, emerging trends and contemporary legal </a:t>
            </a:r>
            <a:endParaRPr lang="en-US" sz="1400" dirty="0"/>
          </a:p>
          <a:p>
            <a:pPr marL="0" lvl="0" indent="0">
              <a:buNone/>
            </a:pPr>
            <a:r>
              <a:rPr lang="tr-TR" sz="1400" dirty="0"/>
              <a:t>debates related to business law, particularly in the </a:t>
            </a:r>
            <a:r>
              <a:rPr lang="tr-TR" sz="1400" b="1" dirty="0"/>
              <a:t>global perspective</a:t>
            </a:r>
            <a:r>
              <a:rPr lang="tr-TR" sz="1400" dirty="0"/>
              <a:t>; and increased ability to identify legal issues through enhanced </a:t>
            </a:r>
            <a:r>
              <a:rPr lang="tr-TR" sz="1400" b="1" dirty="0"/>
              <a:t>interdisciplinary thinking, efficient communication and problem solving.</a:t>
            </a:r>
            <a:endParaRPr lang="en-US" sz="1400" dirty="0"/>
          </a:p>
          <a:p>
            <a:pPr marL="0" indent="0">
              <a:buNone/>
            </a:pPr>
            <a:endParaRPr lang="en-US" sz="1400" dirty="0"/>
          </a:p>
          <a:p>
            <a:pPr marL="0" indent="0">
              <a:buNone/>
            </a:pPr>
            <a:endParaRPr lang="en-US" sz="1400" dirty="0"/>
          </a:p>
          <a:p>
            <a:pPr>
              <a:buNone/>
            </a:pPr>
            <a:endParaRPr lang="tr-TR" sz="1400" b="1" dirty="0">
              <a:solidFill>
                <a:schemeClr val="tx2"/>
              </a:solidFill>
            </a:endParaRPr>
          </a:p>
          <a:p>
            <a:pPr>
              <a:buNone/>
            </a:pPr>
            <a:r>
              <a:rPr lang="tr-TR" sz="1400" b="1" dirty="0">
                <a:solidFill>
                  <a:schemeClr val="tx2"/>
                </a:solidFill>
              </a:rPr>
              <a:t>4th year and graduate students </a:t>
            </a:r>
          </a:p>
          <a:p>
            <a:pPr>
              <a:buNone/>
            </a:pPr>
            <a:endParaRPr lang="tr-TR" sz="3400" dirty="0"/>
          </a:p>
          <a:p>
            <a:endParaRPr lang="tr-TR" b="1" u="sng" dirty="0">
              <a:solidFill>
                <a:srgbClr val="C00000"/>
              </a:solidFill>
            </a:endParaRPr>
          </a:p>
          <a:p>
            <a:endParaRPr lang="tr-TR" b="1" u="sng" dirty="0">
              <a:solidFill>
                <a:srgbClr val="C00000"/>
              </a:solidFill>
            </a:endParaRPr>
          </a:p>
          <a:p>
            <a:endParaRPr lang="tr-TR" b="1" u="sng" dirty="0">
              <a:solidFill>
                <a:srgbClr val="C00000"/>
              </a:solidFill>
            </a:endParaRPr>
          </a:p>
          <a:p>
            <a:endParaRPr lang="tr-TR" b="1" u="sng" dirty="0">
              <a:solidFill>
                <a:srgbClr val="C00000"/>
              </a:solidFill>
            </a:endParaRPr>
          </a:p>
          <a:p>
            <a:endParaRPr lang="tr-TR" b="1" u="sng" dirty="0">
              <a:solidFill>
                <a:srgbClr val="C00000"/>
              </a:solidFill>
            </a:endParaRPr>
          </a:p>
          <a:p>
            <a:endParaRPr lang="tr-TR" b="1" u="sng" dirty="0">
              <a:solidFill>
                <a:srgbClr val="C00000"/>
              </a:solidFill>
            </a:endParaRPr>
          </a:p>
          <a:p>
            <a:endParaRPr lang="tr-TR" b="1" u="sng" dirty="0">
              <a:solidFill>
                <a:srgbClr val="C00000"/>
              </a:solidFill>
            </a:endParaRPr>
          </a:p>
          <a:p>
            <a:endParaRPr lang="tr-TR" b="1" u="sng" dirty="0">
              <a:solidFill>
                <a:srgbClr val="C00000"/>
              </a:solidFill>
            </a:endParaRPr>
          </a:p>
        </p:txBody>
      </p:sp>
      <p:pic>
        <p:nvPicPr>
          <p:cNvPr id="4" name="Picture 3"/>
          <p:cNvPicPr>
            <a:picLocks noChangeAspect="1"/>
          </p:cNvPicPr>
          <p:nvPr/>
        </p:nvPicPr>
        <p:blipFill>
          <a:blip r:embed="rId3"/>
          <a:stretch>
            <a:fillRect/>
          </a:stretch>
        </p:blipFill>
        <p:spPr>
          <a:xfrm>
            <a:off x="7308304" y="32626"/>
            <a:ext cx="1687405" cy="1380149"/>
          </a:xfrm>
          <a:prstGeom prst="ellipse">
            <a:avLst/>
          </a:prstGeom>
          <a:ln w="63500" cap="rnd">
            <a:solidFill>
              <a:srgbClr val="C0000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4340113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39724" cy="1412776"/>
          </a:xfrm>
        </p:spPr>
        <p:style>
          <a:lnRef idx="2">
            <a:schemeClr val="accent2"/>
          </a:lnRef>
          <a:fillRef idx="1">
            <a:schemeClr val="lt1"/>
          </a:fillRef>
          <a:effectRef idx="0">
            <a:schemeClr val="accent2"/>
          </a:effectRef>
          <a:fontRef idx="minor">
            <a:schemeClr val="dk1"/>
          </a:fontRef>
        </p:style>
        <p:txBody>
          <a:bodyPr>
            <a:noAutofit/>
          </a:bodyPr>
          <a:lstStyle/>
          <a:p>
            <a:pPr lvl="0"/>
            <a:r>
              <a:rPr lang="tr-TR" sz="2800" b="1" dirty="0">
                <a:effectLst>
                  <a:outerShdw blurRad="38100" dist="38100" dir="2700000" algn="tl">
                    <a:srgbClr val="000000">
                      <a:alpha val="43137"/>
                    </a:srgbClr>
                  </a:outerShdw>
                </a:effectLst>
              </a:rPr>
              <a:t/>
            </a:r>
            <a:br>
              <a:rPr lang="tr-TR" sz="2800" b="1" dirty="0">
                <a:effectLst>
                  <a:outerShdw blurRad="38100" dist="38100" dir="2700000" algn="tl">
                    <a:srgbClr val="000000">
                      <a:alpha val="43137"/>
                    </a:srgbClr>
                  </a:outerShdw>
                </a:effectLst>
              </a:rPr>
            </a:br>
            <a:r>
              <a:rPr lang="tr-TR" sz="2800" b="1" dirty="0">
                <a:effectLst>
                  <a:outerShdw blurRad="38100" dist="38100" dir="2700000" algn="tl">
                    <a:srgbClr val="000000">
                      <a:alpha val="43137"/>
                    </a:srgbClr>
                  </a:outerShdw>
                </a:effectLst>
              </a:rPr>
              <a:t/>
            </a:r>
            <a:br>
              <a:rPr lang="tr-TR" sz="2800" b="1" dirty="0">
                <a:effectLst>
                  <a:outerShdw blurRad="38100" dist="38100" dir="2700000" algn="tl">
                    <a:srgbClr val="000000">
                      <a:alpha val="43137"/>
                    </a:srgbClr>
                  </a:outerShdw>
                </a:effectLst>
              </a:rPr>
            </a:br>
            <a:r>
              <a:rPr lang="tr-TR" sz="2800" b="1" dirty="0">
                <a:effectLst>
                  <a:outerShdw blurRad="38100" dist="38100" dir="2700000" algn="tl">
                    <a:srgbClr val="000000">
                      <a:alpha val="43137"/>
                    </a:srgbClr>
                  </a:outerShdw>
                </a:effectLst>
              </a:rPr>
              <a:t/>
            </a:r>
            <a:br>
              <a:rPr lang="tr-TR" sz="2800" b="1" dirty="0">
                <a:effectLst>
                  <a:outerShdw blurRad="38100" dist="38100" dir="2700000" algn="tl">
                    <a:srgbClr val="000000">
                      <a:alpha val="43137"/>
                    </a:srgbClr>
                  </a:outerShdw>
                </a:effectLst>
              </a:rPr>
            </a:br>
            <a:r>
              <a:rPr lang="tr-TR" sz="2800" b="1" dirty="0">
                <a:effectLst>
                  <a:outerShdw blurRad="38100" dist="38100" dir="2700000" algn="tl">
                    <a:srgbClr val="000000">
                      <a:alpha val="43137"/>
                    </a:srgbClr>
                  </a:outerShdw>
                </a:effectLst>
              </a:rPr>
              <a:t/>
            </a:r>
            <a:br>
              <a:rPr lang="tr-TR" sz="2800" b="1" dirty="0">
                <a:effectLst>
                  <a:outerShdw blurRad="38100" dist="38100" dir="2700000" algn="tl">
                    <a:srgbClr val="000000">
                      <a:alpha val="43137"/>
                    </a:srgbClr>
                  </a:outerShdw>
                </a:effectLst>
              </a:rPr>
            </a:br>
            <a:r>
              <a:rPr lang="tr-TR" sz="1800" b="1" dirty="0"/>
              <a:t>An Boone </a:t>
            </a:r>
            <a:br>
              <a:rPr lang="tr-TR" sz="1800" b="1" dirty="0"/>
            </a:br>
            <a:r>
              <a:rPr lang="tr-TR" sz="1800" b="1" dirty="0"/>
              <a:t>Artevelde University of Applied Sciences , Belgium </a:t>
            </a:r>
            <a:r>
              <a:rPr lang="tr-TR" sz="1800" dirty="0"/>
              <a:t/>
            </a:r>
            <a:br>
              <a:rPr lang="tr-TR" sz="1800" dirty="0"/>
            </a:br>
            <a:r>
              <a:rPr lang="tr-TR" sz="1800" dirty="0"/>
              <a:t/>
            </a:r>
            <a:br>
              <a:rPr lang="tr-TR" sz="1800" dirty="0"/>
            </a:br>
            <a:r>
              <a:rPr lang="tr-TR" sz="1800" dirty="0"/>
              <a:t> </a:t>
            </a:r>
            <a:r>
              <a:rPr lang="tr-TR" sz="1800" b="1" dirty="0"/>
              <a:t>Entrepreneurship Bootcamp </a:t>
            </a:r>
          </a:p>
        </p:txBody>
      </p:sp>
      <p:sp>
        <p:nvSpPr>
          <p:cNvPr id="3" name="Content Placeholder 2"/>
          <p:cNvSpPr>
            <a:spLocks noGrp="1"/>
          </p:cNvSpPr>
          <p:nvPr>
            <p:ph idx="1"/>
          </p:nvPr>
        </p:nvSpPr>
        <p:spPr>
          <a:xfrm>
            <a:off x="107504" y="1700808"/>
            <a:ext cx="9036496" cy="5040560"/>
          </a:xfrm>
        </p:spPr>
        <p:txBody>
          <a:bodyPr>
            <a:normAutofit/>
          </a:bodyPr>
          <a:lstStyle/>
          <a:p>
            <a:pPr lvl="1" algn="just">
              <a:buNone/>
            </a:pPr>
            <a:r>
              <a:rPr lang="tr-TR" sz="1400" b="1" u="sng" dirty="0">
                <a:solidFill>
                  <a:srgbClr val="C00000"/>
                </a:solidFill>
              </a:rPr>
              <a:t>Course Objective: </a:t>
            </a:r>
          </a:p>
          <a:p>
            <a:pPr marL="0" indent="0">
              <a:buNone/>
            </a:pPr>
            <a:r>
              <a:rPr lang="en-US" sz="1400" b="1" dirty="0"/>
              <a:t>Intrapreneurship and entrepreneurship are crucial skills </a:t>
            </a:r>
            <a:r>
              <a:rPr lang="en-US" sz="1400" dirty="0"/>
              <a:t>in this very rapidly changing world. Whether you will be working as an employee or an employer, these skills are an absolute must! During this entrepreneurial </a:t>
            </a:r>
            <a:r>
              <a:rPr lang="en-US" sz="1400" dirty="0" err="1"/>
              <a:t>bootcamp</a:t>
            </a:r>
            <a:r>
              <a:rPr lang="en-US" sz="1400" dirty="0"/>
              <a:t>, we will zoom in on your entrepreneurial skills and provide you with numerous techniques that will better prepare you for the VUCA (Volatility, Uncertainty, Complexity and Ambiguity) </a:t>
            </a:r>
            <a:r>
              <a:rPr lang="tr-TR" sz="1400" dirty="0"/>
              <a:t>w</a:t>
            </a:r>
            <a:r>
              <a:rPr lang="en-US" sz="1400" dirty="0" err="1"/>
              <a:t>orld</a:t>
            </a:r>
            <a:r>
              <a:rPr lang="en-US" sz="1400" dirty="0"/>
              <a:t>.</a:t>
            </a:r>
            <a:endParaRPr lang="tr-TR" sz="1400" dirty="0"/>
          </a:p>
          <a:p>
            <a:pPr marL="0" indent="0">
              <a:buNone/>
            </a:pPr>
            <a:endParaRPr lang="en-US" sz="1400" dirty="0"/>
          </a:p>
          <a:p>
            <a:pPr marL="0" indent="0">
              <a:buNone/>
            </a:pPr>
            <a:r>
              <a:rPr lang="tr-TR" sz="1400" b="1" u="sng" dirty="0">
                <a:solidFill>
                  <a:srgbClr val="C00000"/>
                </a:solidFill>
              </a:rPr>
              <a:t>Learning Outcomes: </a:t>
            </a:r>
          </a:p>
          <a:p>
            <a:pPr marL="0" indent="0">
              <a:buNone/>
            </a:pPr>
            <a:r>
              <a:rPr lang="en-US" sz="1400" dirty="0"/>
              <a:t>At the end of this course the learner is expected to</a:t>
            </a:r>
            <a:r>
              <a:rPr lang="tr-TR" sz="1400" dirty="0"/>
              <a:t>:</a:t>
            </a:r>
            <a:endParaRPr lang="en-US" sz="1400" dirty="0"/>
          </a:p>
          <a:p>
            <a:pPr lvl="0"/>
            <a:r>
              <a:rPr lang="en-US" sz="1400" dirty="0"/>
              <a:t>Gain knowledge on entrepreneurial potential as an individual.</a:t>
            </a:r>
          </a:p>
          <a:p>
            <a:pPr lvl="0"/>
            <a:r>
              <a:rPr lang="en-US" sz="1400" dirty="0"/>
              <a:t>Gain knowledge on discovering opportunities.</a:t>
            </a:r>
          </a:p>
          <a:p>
            <a:pPr lvl="0"/>
            <a:r>
              <a:rPr lang="en-US" sz="1400" dirty="0"/>
              <a:t>Gain knowledge on business models.</a:t>
            </a:r>
          </a:p>
          <a:p>
            <a:pPr lvl="0"/>
            <a:r>
              <a:rPr lang="en-US" sz="1400" dirty="0"/>
              <a:t>Gain knowledge on opportunities / ideas screening.</a:t>
            </a:r>
          </a:p>
          <a:p>
            <a:pPr lvl="0"/>
            <a:r>
              <a:rPr lang="en-US" sz="1400" dirty="0"/>
              <a:t>Gain knowledge on basic entrepreneurial issues.</a:t>
            </a:r>
          </a:p>
          <a:p>
            <a:pPr lvl="0"/>
            <a:r>
              <a:rPr lang="en-US" sz="1400" dirty="0"/>
              <a:t>Develop critical thinking skills on developing a career as entrepreneurs.</a:t>
            </a:r>
          </a:p>
          <a:p>
            <a:pPr marL="0" indent="0">
              <a:buNone/>
            </a:pPr>
            <a:endParaRPr lang="en-US" sz="1400" dirty="0"/>
          </a:p>
          <a:p>
            <a:pPr>
              <a:buNone/>
            </a:pPr>
            <a:r>
              <a:rPr lang="tr-TR" sz="1400" b="1" dirty="0">
                <a:solidFill>
                  <a:schemeClr val="tx2"/>
                </a:solidFill>
              </a:rPr>
              <a:t> 2nd and 3rd year  students </a:t>
            </a:r>
          </a:p>
          <a:p>
            <a:pPr>
              <a:buNone/>
            </a:pPr>
            <a:endParaRPr lang="tr-TR" sz="3400" dirty="0"/>
          </a:p>
          <a:p>
            <a:endParaRPr lang="tr-TR" b="1" u="sng" dirty="0">
              <a:solidFill>
                <a:srgbClr val="C00000"/>
              </a:solidFill>
            </a:endParaRPr>
          </a:p>
          <a:p>
            <a:endParaRPr lang="tr-TR" b="1" u="sng" dirty="0">
              <a:solidFill>
                <a:srgbClr val="C00000"/>
              </a:solidFill>
            </a:endParaRPr>
          </a:p>
          <a:p>
            <a:endParaRPr lang="tr-TR" b="1" u="sng" dirty="0">
              <a:solidFill>
                <a:srgbClr val="C00000"/>
              </a:solidFill>
            </a:endParaRPr>
          </a:p>
          <a:p>
            <a:endParaRPr lang="tr-TR" b="1" u="sng" dirty="0">
              <a:solidFill>
                <a:srgbClr val="C00000"/>
              </a:solidFill>
            </a:endParaRPr>
          </a:p>
          <a:p>
            <a:endParaRPr lang="tr-TR" b="1" u="sng" dirty="0">
              <a:solidFill>
                <a:srgbClr val="C00000"/>
              </a:solidFill>
            </a:endParaRPr>
          </a:p>
          <a:p>
            <a:endParaRPr lang="tr-TR" b="1" u="sng" dirty="0">
              <a:solidFill>
                <a:srgbClr val="C00000"/>
              </a:solidFill>
            </a:endParaRPr>
          </a:p>
          <a:p>
            <a:endParaRPr lang="tr-TR" b="1" u="sng" dirty="0">
              <a:solidFill>
                <a:srgbClr val="C00000"/>
              </a:solidFill>
            </a:endParaRPr>
          </a:p>
          <a:p>
            <a:endParaRPr lang="tr-TR" b="1" u="sng" dirty="0">
              <a:solidFill>
                <a:srgbClr val="C00000"/>
              </a:solidFill>
            </a:endParaRPr>
          </a:p>
        </p:txBody>
      </p:sp>
      <p:pic>
        <p:nvPicPr>
          <p:cNvPr id="6" name="Picture 5"/>
          <p:cNvPicPr>
            <a:picLocks noChangeAspect="1"/>
          </p:cNvPicPr>
          <p:nvPr/>
        </p:nvPicPr>
        <p:blipFill>
          <a:blip r:embed="rId3"/>
          <a:stretch>
            <a:fillRect/>
          </a:stretch>
        </p:blipFill>
        <p:spPr>
          <a:xfrm>
            <a:off x="7668344" y="44623"/>
            <a:ext cx="1399372" cy="1368153"/>
          </a:xfrm>
          <a:prstGeom prst="ellipse">
            <a:avLst/>
          </a:prstGeom>
          <a:ln w="63500" cap="rnd">
            <a:solidFill>
              <a:srgbClr val="C0000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61199125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2676</TotalTime>
  <Words>1832</Words>
  <Application>Microsoft Office PowerPoint</Application>
  <PresentationFormat>On-screen Show (4:3)</PresentationFormat>
  <Paragraphs>316</Paragraphs>
  <Slides>20</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Calibri</vt:lpstr>
      <vt:lpstr>Constantia</vt:lpstr>
      <vt:lpstr>Maiandra GD</vt:lpstr>
      <vt:lpstr>Times New Roman</vt:lpstr>
      <vt:lpstr>Wingdings 2</vt:lpstr>
      <vt:lpstr>Flow</vt:lpstr>
      <vt:lpstr>            8-12 May 2023 Participants </vt:lpstr>
      <vt:lpstr>PowerPoint Presentation</vt:lpstr>
      <vt:lpstr>Important Issues</vt:lpstr>
      <vt:lpstr> International Week (IW) Rules </vt:lpstr>
      <vt:lpstr>Participation and Attendance </vt:lpstr>
      <vt:lpstr>        Prof.Dr. Anna Kuzior  University of Economics in Katowice, Poland    Why and how do companies practice accounting policy?  </vt:lpstr>
      <vt:lpstr>    Prof.Dr.  Ioan Alin Nistor  Babes Bolyai Uniersity,  Faculty of Business, Romania    Behavioral Finance</vt:lpstr>
      <vt:lpstr>    Dr. Stephanie Gardner  Odisee University College, Belgium    Introducation to International Business Law</vt:lpstr>
      <vt:lpstr>    An Boone  Artevelde University of Applied Sciences , Belgium    Entrepreneurship Bootcamp </vt:lpstr>
      <vt:lpstr>Lecturer Ralf Kleijkers &amp; Lecturer Lars Kortenschijl Saxion School of Commerce and Entrepreneurship ,Netherlands  Managing Digital Transformation ( an overview) </vt:lpstr>
      <vt:lpstr>Prof. Dr. Thomas Meier  Technische Hochschule Deggendorf ,Germany  Controlling Practice: Analysis of “Big Data” and reporting with BI-Tools  </vt:lpstr>
      <vt:lpstr>   Prof. Dr. Tobias Nickel  Technische Hochschule Deggendorf ,Germany  Innovative Business Model Development: Global Strategies for (G)Local Markets </vt:lpstr>
      <vt:lpstr>   Lecturer  Roxana  Nistor  Babes Bolyai Uniersity,  Faculty of European Studies , Romania    Intercultural Communication   </vt:lpstr>
      <vt:lpstr>    Dr. Zhonghui Ding Ljubljana  University, School of Economics &amp; Business, Slovenia    Marketing in China </vt:lpstr>
      <vt:lpstr>    Adriaan van Hoorn Rotterdam University of Applied Sciences, Netherlands   Cross Cultural Negotiation in International Business </vt:lpstr>
      <vt:lpstr>    Hassan Alaoui &amp; Alexander von Schmid  Rotterdam University of Applied Sciences, Netherlands  The reconstruction of Cambridge Analytica &amp; Facebook Scandal using the case based Teaching method Introduction to data science using the case based teaching method </vt:lpstr>
      <vt:lpstr>    Lecturer Jean - Piere Beelen  Rotterdam University of Applied Sciences, Netherlands   Whole being for Intrapreneurs and Enterpreneurs </vt:lpstr>
      <vt:lpstr>Online IW  Info Sessions Via Zoom  </vt:lpstr>
      <vt:lpstr>IW Course Hours  ( 9th, 10th, 11th May )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PC</dc:creator>
  <cp:lastModifiedBy>user</cp:lastModifiedBy>
  <cp:revision>260</cp:revision>
  <cp:lastPrinted>2022-03-15T08:52:38Z</cp:lastPrinted>
  <dcterms:created xsi:type="dcterms:W3CDTF">2012-02-27T19:16:33Z</dcterms:created>
  <dcterms:modified xsi:type="dcterms:W3CDTF">2023-04-06T14:23:57Z</dcterms:modified>
</cp:coreProperties>
</file>