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2" r:id="rId7"/>
    <p:sldId id="264" r:id="rId8"/>
    <p:sldId id="272" r:id="rId9"/>
    <p:sldId id="263" r:id="rId10"/>
    <p:sldId id="261" r:id="rId11"/>
    <p:sldId id="266" r:id="rId12"/>
    <p:sldId id="265" r:id="rId13"/>
    <p:sldId id="273" r:id="rId14"/>
    <p:sldId id="274" r:id="rId15"/>
  </p:sldIdLst>
  <p:sldSz cx="18288000" cy="10287000"/>
  <p:notesSz cx="6858000" cy="9144000"/>
  <p:embeddedFontLst>
    <p:embeddedFont>
      <p:font typeface="Antonio Bold" panose="020B0604020202020204" charset="0"/>
      <p:regular r:id="rId17"/>
      <p:bold r:id="rId18"/>
    </p:embeddedFont>
    <p:embeddedFont>
      <p:font typeface="Antonio Ultra-Bold" panose="020B0604020202020204" charset="0"/>
      <p:regular r:id="rId19"/>
      <p:bold r:id="rId20"/>
    </p:embeddedFont>
    <p:embeddedFont>
      <p:font typeface="Arialle" panose="020B0604020202020204" charset="0"/>
      <p:regular r:id="rId21"/>
    </p:embeddedFont>
    <p:embeddedFont>
      <p:font typeface="Arialle Bold" panose="020B0604020202020204" charset="0"/>
      <p:regular r:id="rId22"/>
      <p:bold r:id="rId23"/>
    </p:embeddedFont>
    <p:embeddedFont>
      <p:font typeface="Montserrat Ultra-Bold" panose="020B0604020202020204" charset="0"/>
      <p:regular r:id="rId24"/>
      <p:bold r:id="rId25"/>
    </p:embeddedFont>
    <p:embeddedFont>
      <p:font typeface="Poppins Medium" panose="00000600000000000000" pitchFamily="2" charset="0"/>
      <p:regular r:id="rId26"/>
      <p:italic r:id="rId27"/>
    </p:embeddedFont>
    <p:embeddedFont>
      <p:font typeface="Poppins Medium Bold" panose="020B060402020202020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32" autoAdjust="0"/>
  </p:normalViewPr>
  <p:slideViewPr>
    <p:cSldViewPr>
      <p:cViewPr varScale="1">
        <p:scale>
          <a:sx n="69" d="100"/>
          <a:sy n="69" d="100"/>
        </p:scale>
        <p:origin x="1704" y="90"/>
      </p:cViewPr>
      <p:guideLst>
        <p:guide orient="horz" pos="2160"/>
        <p:guide pos="2880"/>
      </p:guideLst>
    </p:cSldViewPr>
  </p:slideViewPr>
  <p:outlineViewPr>
    <p:cViewPr>
      <p:scale>
        <a:sx n="33" d="100"/>
        <a:sy n="33" d="100"/>
      </p:scale>
      <p:origin x="0" y="0"/>
    </p:cViewPr>
  </p:outlineViewPr>
  <p:notesTextViewPr>
    <p:cViewPr>
      <p:scale>
        <a:sx n="60" d="100"/>
        <a:sy n="6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151214-FA03-406D-BCDC-74090818E5AD}" type="datetimeFigureOut">
              <a:rPr lang="en-GB" smtClean="0"/>
              <a:t>03/03/2025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316DE-398E-485B-80AF-6244B783D80C}" type="slidenum">
              <a:rPr lang="en-GB" smtClean="0"/>
              <a:t>‹#›</a:t>
            </a:fld>
            <a:endParaRPr lang="en-GB"/>
          </a:p>
        </p:txBody>
      </p:sp>
    </p:spTree>
    <p:extLst>
      <p:ext uri="{BB962C8B-B14F-4D97-AF65-F5344CB8AC3E}">
        <p14:creationId xmlns:p14="http://schemas.microsoft.com/office/powerpoint/2010/main" val="319426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E316DE-398E-485B-80AF-6244B783D80C}" type="slidenum">
              <a:rPr lang="en-GB" smtClean="0"/>
              <a:t>7</a:t>
            </a:fld>
            <a:endParaRPr lang="en-GB"/>
          </a:p>
        </p:txBody>
      </p:sp>
    </p:spTree>
    <p:extLst>
      <p:ext uri="{BB962C8B-B14F-4D97-AF65-F5344CB8AC3E}">
        <p14:creationId xmlns:p14="http://schemas.microsoft.com/office/powerpoint/2010/main" val="4240314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53671"/>
            <a:ext cx="4924440" cy="5539994"/>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83405" y="524290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F5B86F"/>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882513" y="8066777"/>
            <a:ext cx="6960530" cy="1004254"/>
          </a:xfrm>
          <a:prstGeom prst="rect">
            <a:avLst/>
          </a:prstGeom>
        </p:spPr>
        <p:txBody>
          <a:bodyPr lIns="0" tIns="0" rIns="0" bIns="0" rtlCol="0" anchor="t">
            <a:spAutoFit/>
          </a:bodyPr>
          <a:lstStyle/>
          <a:p>
            <a:pPr>
              <a:lnSpc>
                <a:spcPts val="8175"/>
              </a:lnSpc>
            </a:pPr>
            <a:r>
              <a:rPr lang="en-US" sz="5839" dirty="0">
                <a:solidFill>
                  <a:srgbClr val="545454"/>
                </a:solidFill>
                <a:latin typeface="Montserrat Ultra-Bold"/>
              </a:rPr>
              <a:t>12-16 MAY 2025</a:t>
            </a:r>
          </a:p>
        </p:txBody>
      </p:sp>
      <p:sp>
        <p:nvSpPr>
          <p:cNvPr id="13" name="Freeform 13"/>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
        <p:nvSpPr>
          <p:cNvPr id="14" name="Freeform 14"/>
          <p:cNvSpPr/>
          <p:nvPr/>
        </p:nvSpPr>
        <p:spPr>
          <a:xfrm>
            <a:off x="304800" y="2606801"/>
            <a:ext cx="10725555" cy="5072294"/>
          </a:xfrm>
          <a:custGeom>
            <a:avLst/>
            <a:gdLst/>
            <a:ahLst/>
            <a:cxnLst/>
            <a:rect l="l" t="t" r="r" b="b"/>
            <a:pathLst>
              <a:path w="10725555" h="5072294">
                <a:moveTo>
                  <a:pt x="0" y="0"/>
                </a:moveTo>
                <a:lnTo>
                  <a:pt x="10725555" y="0"/>
                </a:lnTo>
                <a:lnTo>
                  <a:pt x="10725555" y="5072294"/>
                </a:lnTo>
                <a:lnTo>
                  <a:pt x="0" y="5072294"/>
                </a:lnTo>
                <a:lnTo>
                  <a:pt x="0" y="0"/>
                </a:lnTo>
                <a:close/>
              </a:path>
            </a:pathLst>
          </a:custGeom>
          <a:blipFill>
            <a:blip r:embed="rId3"/>
            <a:stretch>
              <a:fillRect/>
            </a:stretch>
          </a:blipFill>
        </p:spPr>
        <p:txBody>
          <a:bodyPr/>
          <a:lstStyle/>
          <a:p>
            <a:endParaRPr lang="tr-TR"/>
          </a:p>
        </p:txBody>
      </p:sp>
      <p:grpSp>
        <p:nvGrpSpPr>
          <p:cNvPr id="15" name="Group 15"/>
          <p:cNvGrpSpPr>
            <a:grpSpLocks noChangeAspect="1"/>
          </p:cNvGrpSpPr>
          <p:nvPr/>
        </p:nvGrpSpPr>
        <p:grpSpPr>
          <a:xfrm>
            <a:off x="13681217" y="5242909"/>
            <a:ext cx="4661014" cy="524364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18642"/>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8222"/>
            </a:solidFill>
            <a:ln w="12700">
              <a:solidFill>
                <a:srgbClr val="000000"/>
              </a:solidFill>
            </a:ln>
          </p:spPr>
          <p:txBody>
            <a:bodyPr/>
            <a:lstStyle/>
            <a:p>
              <a:endParaRPr lang="tr-TR"/>
            </a:p>
          </p:txBody>
        </p:sp>
      </p:grpSp>
      <p:grpSp>
        <p:nvGrpSpPr>
          <p:cNvPr id="11" name="Group 11"/>
          <p:cNvGrpSpPr/>
          <p:nvPr/>
        </p:nvGrpSpPr>
        <p:grpSpPr>
          <a:xfrm>
            <a:off x="4685200" y="2831052"/>
            <a:ext cx="9024815"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F58222"/>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dirty="0" err="1">
                <a:solidFill>
                  <a:srgbClr val="35586D"/>
                </a:solidFill>
                <a:latin typeface="Antonio Bold"/>
              </a:rPr>
              <a:t>Hidde</a:t>
            </a:r>
            <a:r>
              <a:rPr lang="en-US" sz="6989" dirty="0">
                <a:solidFill>
                  <a:srgbClr val="35586D"/>
                </a:solidFill>
                <a:latin typeface="Antonio Bold"/>
              </a:rPr>
              <a:t> </a:t>
            </a:r>
            <a:r>
              <a:rPr lang="en-US" sz="6989" dirty="0" err="1">
                <a:solidFill>
                  <a:srgbClr val="35586D"/>
                </a:solidFill>
                <a:latin typeface="Antonio Bold"/>
              </a:rPr>
              <a:t>Bulten</a:t>
            </a:r>
            <a:endParaRPr lang="en-US" sz="6989" dirty="0">
              <a:solidFill>
                <a:srgbClr val="35586D"/>
              </a:solidFill>
              <a:latin typeface="Antonio Bold"/>
            </a:endParaRP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Saxion Universities of Applied Sciences - The Netherlands </a:t>
            </a:r>
          </a:p>
        </p:txBody>
      </p:sp>
      <p:sp>
        <p:nvSpPr>
          <p:cNvPr id="16" name="TextBox 16"/>
          <p:cNvSpPr txBox="1"/>
          <p:nvPr/>
        </p:nvSpPr>
        <p:spPr>
          <a:xfrm>
            <a:off x="4780450" y="3060965"/>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The Coffee Challenge, an accounting management game.</a:t>
            </a:r>
          </a:p>
        </p:txBody>
      </p:sp>
      <p:sp>
        <p:nvSpPr>
          <p:cNvPr id="17" name="TextBox 17"/>
          <p:cNvSpPr txBox="1"/>
          <p:nvPr/>
        </p:nvSpPr>
        <p:spPr>
          <a:xfrm>
            <a:off x="676253" y="4480732"/>
            <a:ext cx="13901030" cy="3368999"/>
          </a:xfrm>
          <a:prstGeom prst="rect">
            <a:avLst/>
          </a:prstGeom>
        </p:spPr>
        <p:txBody>
          <a:bodyPr lIns="0" tIns="0" rIns="0" bIns="0" rtlCol="0" anchor="t">
            <a:spAutoFit/>
          </a:bodyPr>
          <a:lstStyle/>
          <a:p>
            <a:pPr>
              <a:lnSpc>
                <a:spcPts val="3819"/>
              </a:lnSpc>
            </a:pPr>
            <a:r>
              <a:rPr lang="en-US" sz="2728" dirty="0">
                <a:solidFill>
                  <a:srgbClr val="FF3131"/>
                </a:solidFill>
                <a:latin typeface="Arialle Bold"/>
              </a:rPr>
              <a:t>Course Objective: </a:t>
            </a:r>
          </a:p>
          <a:p>
            <a:pPr>
              <a:lnSpc>
                <a:spcPts val="3819"/>
              </a:lnSpc>
            </a:pPr>
            <a:r>
              <a:rPr lang="en-US" sz="2728" dirty="0">
                <a:solidFill>
                  <a:srgbClr val="35586D"/>
                </a:solidFill>
                <a:latin typeface="Arialle Bold"/>
              </a:rPr>
              <a:t>Using a management game to let students experience that accounting can help them to make better business decisions and achieve company goals.</a:t>
            </a:r>
          </a:p>
          <a:p>
            <a:pPr>
              <a:lnSpc>
                <a:spcPts val="3819"/>
              </a:lnSpc>
            </a:pPr>
            <a:r>
              <a:rPr lang="en-US" sz="2728" dirty="0">
                <a:solidFill>
                  <a:srgbClr val="FF3131"/>
                </a:solidFill>
                <a:latin typeface="Arialle Bold"/>
              </a:rPr>
              <a:t>Learning Outcomes: </a:t>
            </a:r>
          </a:p>
          <a:p>
            <a:pPr>
              <a:lnSpc>
                <a:spcPts val="3819"/>
              </a:lnSpc>
            </a:pPr>
            <a:r>
              <a:rPr lang="en-US" sz="2728" dirty="0">
                <a:solidFill>
                  <a:srgbClr val="35586D"/>
                </a:solidFill>
                <a:latin typeface="Arialle Bold"/>
              </a:rPr>
              <a:t>At the end of this course the learner is expected to,</a:t>
            </a:r>
          </a:p>
          <a:p>
            <a:pPr>
              <a:lnSpc>
                <a:spcPts val="3819"/>
              </a:lnSpc>
            </a:pPr>
            <a:r>
              <a:rPr lang="en-US" sz="2728" dirty="0">
                <a:solidFill>
                  <a:srgbClr val="35586D"/>
                </a:solidFill>
                <a:latin typeface="Arialle Bold"/>
              </a:rPr>
              <a:t>1. Use basic accounting techniques to make better decisions. These techniques include CVP-analyze, NPV and payback period and Budgeting</a:t>
            </a:r>
          </a:p>
        </p:txBody>
      </p:sp>
      <p:pic>
        <p:nvPicPr>
          <p:cNvPr id="20" name="Resim 19" descr="insan yüzü, kişi, şahıs, gülümsemek, gülüş, giyim içeren bir resim&#10;&#10;Açıklama otomatik olarak oluşturuldu">
            <a:extLst>
              <a:ext uri="{FF2B5EF4-FFF2-40B4-BE49-F238E27FC236}">
                <a16:creationId xmlns:a16="http://schemas.microsoft.com/office/drawing/2014/main" id="{AE2AFC77-B8C2-F73E-4AC7-99436A889404}"/>
              </a:ext>
            </a:extLst>
          </p:cNvPr>
          <p:cNvPicPr>
            <a:picLocks noChangeAspect="1"/>
          </p:cNvPicPr>
          <p:nvPr/>
        </p:nvPicPr>
        <p:blipFill>
          <a:blip r:embed="rId4">
            <a:extLst>
              <a:ext uri="{28A0092B-C50C-407E-A947-70E740481C1C}">
                <a14:useLocalDpi xmlns:a14="http://schemas.microsoft.com/office/drawing/2010/main" val="0"/>
              </a:ext>
            </a:extLst>
          </a:blip>
          <a:srcRect b="20925"/>
          <a:stretch/>
        </p:blipFill>
        <p:spPr>
          <a:xfrm>
            <a:off x="686916" y="388637"/>
            <a:ext cx="3316274" cy="3307063"/>
          </a:xfrm>
          <a:prstGeom prst="rect">
            <a:avLst/>
          </a:prstGeom>
        </p:spPr>
      </p:pic>
      <p:sp>
        <p:nvSpPr>
          <p:cNvPr id="23" name="TextBox 21">
            <a:extLst>
              <a:ext uri="{FF2B5EF4-FFF2-40B4-BE49-F238E27FC236}">
                <a16:creationId xmlns:a16="http://schemas.microsoft.com/office/drawing/2014/main" id="{CA48C92D-9B92-69BE-7D81-B7B420E01B4E}"/>
              </a:ext>
            </a:extLst>
          </p:cNvPr>
          <p:cNvSpPr txBox="1"/>
          <p:nvPr/>
        </p:nvSpPr>
        <p:spPr>
          <a:xfrm>
            <a:off x="14882523" y="9776325"/>
            <a:ext cx="6172200" cy="522707"/>
          </a:xfrm>
          <a:prstGeom prst="rect">
            <a:avLst/>
          </a:prstGeom>
        </p:spPr>
        <p:txBody>
          <a:bodyPr wrap="square" lIns="0" tIns="0" rIns="0" bIns="0" rtlCol="0" anchor="t">
            <a:spAutoFit/>
          </a:bodyPr>
          <a:lstStyle/>
          <a:p>
            <a:pP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 3</a:t>
            </a:r>
            <a:r>
              <a:rPr lang="en-US" sz="3123" baseline="30000" dirty="0">
                <a:solidFill>
                  <a:srgbClr val="FF0000"/>
                </a:solidFill>
                <a:latin typeface="Antonio Bold"/>
              </a:rPr>
              <a:t>rd  </a:t>
            </a:r>
            <a:r>
              <a:rPr lang="en-US" sz="3123" dirty="0">
                <a:solidFill>
                  <a:srgbClr val="FF0000"/>
                </a:solidFill>
                <a:latin typeface="Antonio Bold"/>
              </a:rPr>
              <a:t>year students </a:t>
            </a:r>
          </a:p>
        </p:txBody>
      </p:sp>
    </p:spTree>
  </p:cSld>
  <p:clrMapOvr>
    <a:masterClrMapping/>
  </p:clrMapOvr>
  <p:transition spd="slow">
    <p:cover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25073" b="-25073"/>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p:cNvGrpSpPr/>
          <p:nvPr/>
        </p:nvGrpSpPr>
        <p:grpSpPr>
          <a:xfrm>
            <a:off x="4685200" y="2831052"/>
            <a:ext cx="8192600" cy="1040080"/>
            <a:chOff x="0" y="0"/>
            <a:chExt cx="1432399" cy="273930"/>
          </a:xfrm>
        </p:grpSpPr>
        <p:sp>
          <p:nvSpPr>
            <p:cNvPr id="12" name="Freeform 12"/>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solidFill>
              <a:srgbClr val="D3F0EC"/>
            </a:solidFill>
          </p:spPr>
          <p:txBody>
            <a:bodyPr/>
            <a:lstStyle/>
            <a:p>
              <a:endParaRPr lang="tr-TR"/>
            </a:p>
          </p:txBody>
        </p:sp>
        <p:sp>
          <p:nvSpPr>
            <p:cNvPr id="13" name="TextBox 13"/>
            <p:cNvSpPr txBox="1"/>
            <p:nvPr/>
          </p:nvSpPr>
          <p:spPr>
            <a:xfrm>
              <a:off x="0" y="-38100"/>
              <a:ext cx="1432399"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Jan de Wilde</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Saxion Universities of Applied Sciences - The Netherlands </a:t>
            </a:r>
          </a:p>
        </p:txBody>
      </p:sp>
      <p:sp>
        <p:nvSpPr>
          <p:cNvPr id="16" name="TextBox 16"/>
          <p:cNvSpPr txBox="1"/>
          <p:nvPr/>
        </p:nvSpPr>
        <p:spPr>
          <a:xfrm>
            <a:off x="5022034" y="3057381"/>
            <a:ext cx="7348361"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Communication is everywhere and universal</a:t>
            </a:r>
          </a:p>
        </p:txBody>
      </p:sp>
      <p:sp>
        <p:nvSpPr>
          <p:cNvPr id="17" name="TextBox 17"/>
          <p:cNvSpPr txBox="1"/>
          <p:nvPr/>
        </p:nvSpPr>
        <p:spPr>
          <a:xfrm>
            <a:off x="676253" y="4526667"/>
            <a:ext cx="14344104" cy="5037918"/>
          </a:xfrm>
          <a:prstGeom prst="rect">
            <a:avLst/>
          </a:prstGeom>
        </p:spPr>
        <p:txBody>
          <a:bodyPr lIns="0" tIns="0" rIns="0" bIns="0" rtlCol="0" anchor="t">
            <a:spAutoFit/>
          </a:bodyPr>
          <a:lstStyle/>
          <a:p>
            <a:pPr>
              <a:lnSpc>
                <a:spcPts val="3597"/>
              </a:lnSpc>
            </a:pPr>
            <a:r>
              <a:rPr lang="en-US" sz="2569" dirty="0">
                <a:solidFill>
                  <a:srgbClr val="FF3131"/>
                </a:solidFill>
                <a:latin typeface="Arialle Bold"/>
              </a:rPr>
              <a:t>Course Objective: </a:t>
            </a:r>
          </a:p>
          <a:p>
            <a:pPr>
              <a:lnSpc>
                <a:spcPts val="3597"/>
              </a:lnSpc>
            </a:pPr>
            <a:r>
              <a:rPr lang="en-US" sz="2569" dirty="0">
                <a:solidFill>
                  <a:srgbClr val="35586D"/>
                </a:solidFill>
                <a:latin typeface="Arialle Bold"/>
              </a:rPr>
              <a:t>The objective of these lessons to improve your global communication skills. To gain on self-awareness and feeling comfortable in an international context. Participants will experience more confidence in situations in which lots of people feel uncomfortable.</a:t>
            </a:r>
          </a:p>
          <a:p>
            <a:pPr>
              <a:lnSpc>
                <a:spcPts val="3597"/>
              </a:lnSpc>
            </a:pPr>
            <a:r>
              <a:rPr lang="en-US" sz="2569" dirty="0">
                <a:solidFill>
                  <a:srgbClr val="FF3131"/>
                </a:solidFill>
                <a:latin typeface="Arialle Bold"/>
              </a:rPr>
              <a:t>Learning Outcomes: </a:t>
            </a:r>
          </a:p>
          <a:p>
            <a:pPr marL="277429" lvl="1">
              <a:lnSpc>
                <a:spcPts val="3597"/>
              </a:lnSpc>
            </a:pPr>
            <a:r>
              <a:rPr lang="en-US" sz="2569" dirty="0">
                <a:solidFill>
                  <a:srgbClr val="35586D"/>
                </a:solidFill>
                <a:latin typeface="Arialle Bold"/>
              </a:rPr>
              <a:t>At the end of this course the learner is expected to,</a:t>
            </a:r>
          </a:p>
          <a:p>
            <a:pPr marL="277429" lvl="1">
              <a:lnSpc>
                <a:spcPts val="3597"/>
              </a:lnSpc>
            </a:pPr>
            <a:r>
              <a:rPr lang="en-US" sz="2569" dirty="0">
                <a:solidFill>
                  <a:srgbClr val="35586D"/>
                </a:solidFill>
                <a:latin typeface="Arialle Bold"/>
              </a:rPr>
              <a:t>1.⁠ ⁠Better equipped to communicate globally</a:t>
            </a:r>
          </a:p>
          <a:p>
            <a:pPr marL="277429" lvl="1">
              <a:lnSpc>
                <a:spcPts val="3597"/>
              </a:lnSpc>
            </a:pPr>
            <a:r>
              <a:rPr lang="en-US" sz="2569" dirty="0">
                <a:solidFill>
                  <a:srgbClr val="35586D"/>
                </a:solidFill>
                <a:latin typeface="Arialle Bold"/>
              </a:rPr>
              <a:t>2.⁠ ⁠More self-confidence in communicating across borders</a:t>
            </a:r>
          </a:p>
          <a:p>
            <a:pPr marL="277429" lvl="1">
              <a:lnSpc>
                <a:spcPts val="3597"/>
              </a:lnSpc>
            </a:pPr>
            <a:r>
              <a:rPr lang="en-US" sz="2569" dirty="0">
                <a:solidFill>
                  <a:srgbClr val="35586D"/>
                </a:solidFill>
                <a:latin typeface="Arialle Bold"/>
              </a:rPr>
              <a:t>3.⁠ ⁠Broadening horizons</a:t>
            </a:r>
          </a:p>
          <a:p>
            <a:pPr marL="277429" lvl="1">
              <a:lnSpc>
                <a:spcPts val="3597"/>
              </a:lnSpc>
            </a:pPr>
            <a:r>
              <a:rPr lang="en-US" sz="2569" dirty="0">
                <a:solidFill>
                  <a:srgbClr val="35586D"/>
                </a:solidFill>
                <a:latin typeface="Arialle Bold"/>
              </a:rPr>
              <a:t>4.⁠ ⁠Less fear of failure in communication (self-awareness)</a:t>
            </a:r>
          </a:p>
          <a:p>
            <a:pPr>
              <a:lnSpc>
                <a:spcPts val="3597"/>
              </a:lnSpc>
            </a:pPr>
            <a:endParaRPr lang="en-US" sz="2569" dirty="0">
              <a:solidFill>
                <a:srgbClr val="35586D"/>
              </a:solidFill>
              <a:latin typeface="Arialle Bold"/>
            </a:endParaRPr>
          </a:p>
        </p:txBody>
      </p:sp>
      <p:sp>
        <p:nvSpPr>
          <p:cNvPr id="18" name="TextBox 18"/>
          <p:cNvSpPr txBox="1"/>
          <p:nvPr/>
        </p:nvSpPr>
        <p:spPr>
          <a:xfrm>
            <a:off x="14187418" y="9784846"/>
            <a:ext cx="4100582" cy="522707"/>
          </a:xfrm>
          <a:prstGeom prst="rect">
            <a:avLst/>
          </a:prstGeom>
        </p:spPr>
        <p:txBody>
          <a:bodyPr wrap="square" lIns="0" tIns="0" rIns="0" bIns="0" rtlCol="0" anchor="t">
            <a:spAutoFit/>
          </a:bodyPr>
          <a:lstStyle/>
          <a:p>
            <a:pP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 3</a:t>
            </a:r>
            <a:r>
              <a:rPr lang="en-US" sz="3123" baseline="30000" dirty="0">
                <a:solidFill>
                  <a:srgbClr val="FF0000"/>
                </a:solidFill>
                <a:latin typeface="Antonio Bold"/>
              </a:rPr>
              <a:t>rd</a:t>
            </a:r>
            <a:r>
              <a:rPr lang="en-US" sz="3123" dirty="0">
                <a:solidFill>
                  <a:srgbClr val="FF0000"/>
                </a:solidFill>
                <a:latin typeface="Antonio Bold"/>
              </a:rPr>
              <a:t>, 4</a:t>
            </a:r>
            <a:r>
              <a:rPr lang="en-US" sz="3123" baseline="30000" dirty="0">
                <a:solidFill>
                  <a:srgbClr val="FF0000"/>
                </a:solidFill>
                <a:latin typeface="Antonio Bold"/>
              </a:rPr>
              <a:t>th</a:t>
            </a:r>
            <a:r>
              <a:rPr lang="en-US" sz="3123" dirty="0">
                <a:solidFill>
                  <a:srgbClr val="FF0000"/>
                </a:solidFill>
                <a:latin typeface="Antonio Bold"/>
              </a:rPr>
              <a:t>  year students </a:t>
            </a:r>
          </a:p>
        </p:txBody>
      </p:sp>
    </p:spTree>
  </p:cSld>
  <p:clrMapOvr>
    <a:masterClrMapping/>
  </p:clrMapOvr>
  <p:transition spd="slow">
    <p:cover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11" name="Group 11"/>
          <p:cNvGrpSpPr/>
          <p:nvPr/>
        </p:nvGrpSpPr>
        <p:grpSpPr>
          <a:xfrm>
            <a:off x="4685200" y="2831052"/>
            <a:ext cx="5157894" cy="1040080"/>
            <a:chOff x="0" y="0"/>
            <a:chExt cx="1174334" cy="273930"/>
          </a:xfrm>
        </p:grpSpPr>
        <p:sp>
          <p:nvSpPr>
            <p:cNvPr id="12" name="Freeform 12"/>
            <p:cNvSpPr/>
            <p:nvPr/>
          </p:nvSpPr>
          <p:spPr>
            <a:xfrm>
              <a:off x="0" y="0"/>
              <a:ext cx="1174334" cy="273930"/>
            </a:xfrm>
            <a:custGeom>
              <a:avLst/>
              <a:gdLst/>
              <a:ahLst/>
              <a:cxnLst/>
              <a:rect l="l" t="t" r="r" b="b"/>
              <a:pathLst>
                <a:path w="1174334" h="273930">
                  <a:moveTo>
                    <a:pt x="0" y="0"/>
                  </a:moveTo>
                  <a:lnTo>
                    <a:pt x="1174334" y="0"/>
                  </a:lnTo>
                  <a:lnTo>
                    <a:pt x="1174334" y="273930"/>
                  </a:lnTo>
                  <a:lnTo>
                    <a:pt x="0" y="273930"/>
                  </a:lnTo>
                  <a:close/>
                </a:path>
              </a:pathLst>
            </a:custGeom>
            <a:solidFill>
              <a:srgbClr val="6BA7C4"/>
            </a:solidFill>
          </p:spPr>
          <p:txBody>
            <a:bodyPr/>
            <a:lstStyle/>
            <a:p>
              <a:endParaRPr lang="tr-TR"/>
            </a:p>
          </p:txBody>
        </p:sp>
        <p:sp>
          <p:nvSpPr>
            <p:cNvPr id="13" name="TextBox 13"/>
            <p:cNvSpPr txBox="1"/>
            <p:nvPr/>
          </p:nvSpPr>
          <p:spPr>
            <a:xfrm>
              <a:off x="0" y="-38100"/>
              <a:ext cx="117433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Melita Balas Rant </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University Of Ljubljana – Slovenia </a:t>
            </a:r>
          </a:p>
        </p:txBody>
      </p:sp>
      <p:sp>
        <p:nvSpPr>
          <p:cNvPr id="16" name="TextBox 16"/>
          <p:cNvSpPr txBox="1"/>
          <p:nvPr/>
        </p:nvSpPr>
        <p:spPr>
          <a:xfrm>
            <a:off x="5022035" y="3057381"/>
            <a:ext cx="4821059"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Building Leadership Capacity</a:t>
            </a:r>
          </a:p>
        </p:txBody>
      </p:sp>
      <p:sp>
        <p:nvSpPr>
          <p:cNvPr id="6" name="TextBox 17">
            <a:extLst>
              <a:ext uri="{FF2B5EF4-FFF2-40B4-BE49-F238E27FC236}">
                <a16:creationId xmlns:a16="http://schemas.microsoft.com/office/drawing/2014/main" id="{91858507-7A09-A3CB-32B4-AB2D42874D90}"/>
              </a:ext>
            </a:extLst>
          </p:cNvPr>
          <p:cNvSpPr txBox="1"/>
          <p:nvPr/>
        </p:nvSpPr>
        <p:spPr>
          <a:xfrm>
            <a:off x="676253" y="4511216"/>
            <a:ext cx="15550843" cy="4801123"/>
          </a:xfrm>
          <a:prstGeom prst="rect">
            <a:avLst/>
          </a:prstGeom>
        </p:spPr>
        <p:txBody>
          <a:bodyPr lIns="0" tIns="0" rIns="0" bIns="0" rtlCol="0" anchor="t">
            <a:spAutoFit/>
          </a:bodyPr>
          <a:lstStyle/>
          <a:p>
            <a:pPr>
              <a:lnSpc>
                <a:spcPts val="2852"/>
              </a:lnSpc>
            </a:pPr>
            <a:r>
              <a:rPr lang="en-US" sz="2037" dirty="0">
                <a:solidFill>
                  <a:srgbClr val="FF3131"/>
                </a:solidFill>
                <a:latin typeface="Arialle Bold"/>
              </a:rPr>
              <a:t>Course Objective: </a:t>
            </a:r>
          </a:p>
          <a:p>
            <a:pPr>
              <a:lnSpc>
                <a:spcPts val="2852"/>
              </a:lnSpc>
            </a:pPr>
            <a:r>
              <a:rPr lang="en-US" sz="2037" dirty="0">
                <a:solidFill>
                  <a:srgbClr val="35586D"/>
                </a:solidFill>
                <a:latin typeface="Arialle Bold"/>
              </a:rPr>
              <a:t>The course covers advanced topics of leadership, including authentic leadership, energetic leadership, and paradoxical leadership. These topics, together with essential leadership skills, will distinguish effective leaders from less effective ones in the age of AI, rising inequality, and increasing global uncertainty. </a:t>
            </a:r>
          </a:p>
          <a:p>
            <a:pPr>
              <a:lnSpc>
                <a:spcPts val="2852"/>
              </a:lnSpc>
            </a:pPr>
            <a:r>
              <a:rPr lang="en-US" sz="2037" dirty="0">
                <a:solidFill>
                  <a:srgbClr val="FF3131"/>
                </a:solidFill>
                <a:latin typeface="Arialle Bold"/>
              </a:rPr>
              <a:t>Learning Outcomes: </a:t>
            </a:r>
          </a:p>
          <a:p>
            <a:pPr>
              <a:lnSpc>
                <a:spcPts val="2852"/>
              </a:lnSpc>
            </a:pPr>
            <a:r>
              <a:rPr lang="en-US" sz="2037" dirty="0">
                <a:solidFill>
                  <a:srgbClr val="35586D"/>
                </a:solidFill>
                <a:latin typeface="Arialle Bold"/>
              </a:rPr>
              <a:t>At the end of this course the learner is expected to,</a:t>
            </a:r>
          </a:p>
          <a:p>
            <a:pPr>
              <a:lnSpc>
                <a:spcPts val="2852"/>
              </a:lnSpc>
            </a:pPr>
            <a:r>
              <a:rPr lang="en-US" sz="2037" dirty="0">
                <a:solidFill>
                  <a:srgbClr val="35586D"/>
                </a:solidFill>
                <a:latin typeface="Arialle Bold"/>
              </a:rPr>
              <a:t>1. Development of conceptual understanding of advanced leadership theories (knowing):</a:t>
            </a:r>
          </a:p>
          <a:p>
            <a:pPr>
              <a:lnSpc>
                <a:spcPts val="2852"/>
              </a:lnSpc>
            </a:pPr>
            <a:r>
              <a:rPr lang="en-US" sz="2037" dirty="0">
                <a:solidFill>
                  <a:srgbClr val="35586D"/>
                </a:solidFill>
                <a:latin typeface="Arialle Bold"/>
              </a:rPr>
              <a:t>1.1. Authentic leadership in flow;</a:t>
            </a:r>
          </a:p>
          <a:p>
            <a:pPr>
              <a:lnSpc>
                <a:spcPts val="2852"/>
              </a:lnSpc>
            </a:pPr>
            <a:r>
              <a:rPr lang="en-US" sz="2037" dirty="0">
                <a:solidFill>
                  <a:srgbClr val="35586D"/>
                </a:solidFill>
                <a:latin typeface="Arialle Bold"/>
              </a:rPr>
              <a:t>1.2. Energetic, ritualistic and charismatic leadership;</a:t>
            </a:r>
          </a:p>
          <a:p>
            <a:pPr>
              <a:lnSpc>
                <a:spcPts val="2852"/>
              </a:lnSpc>
            </a:pPr>
            <a:r>
              <a:rPr lang="en-US" sz="2037" dirty="0">
                <a:solidFill>
                  <a:srgbClr val="35586D"/>
                </a:solidFill>
                <a:latin typeface="Arialle Bold"/>
              </a:rPr>
              <a:t>1.3.Paradoxical leadership though uplifted psychological states.</a:t>
            </a:r>
          </a:p>
          <a:p>
            <a:pPr>
              <a:lnSpc>
                <a:spcPts val="2852"/>
              </a:lnSpc>
            </a:pPr>
            <a:r>
              <a:rPr lang="en-US" sz="2037" dirty="0">
                <a:solidFill>
                  <a:srgbClr val="35586D"/>
                </a:solidFill>
                <a:latin typeface="Arialle Bold"/>
              </a:rPr>
              <a:t>2. While practicing core leadership skills (doing);</a:t>
            </a:r>
          </a:p>
          <a:p>
            <a:pPr>
              <a:lnSpc>
                <a:spcPts val="2852"/>
              </a:lnSpc>
            </a:pPr>
            <a:r>
              <a:rPr lang="en-US" sz="2037" dirty="0">
                <a:solidFill>
                  <a:srgbClr val="35586D"/>
                </a:solidFill>
                <a:latin typeface="Arialle Bold"/>
              </a:rPr>
              <a:t>3. And developing leadership attitudes (being);</a:t>
            </a:r>
          </a:p>
          <a:p>
            <a:pPr>
              <a:lnSpc>
                <a:spcPts val="2852"/>
              </a:lnSpc>
            </a:pPr>
            <a:r>
              <a:rPr lang="en-US" sz="2037" dirty="0">
                <a:solidFill>
                  <a:srgbClr val="35586D"/>
                </a:solidFill>
                <a:latin typeface="Arialle Bold"/>
              </a:rPr>
              <a:t>4. Self-inquiry and reflexive analysis of others.</a:t>
            </a:r>
          </a:p>
        </p:txBody>
      </p:sp>
      <p:pic>
        <p:nvPicPr>
          <p:cNvPr id="20" name="Resim 19" descr="kişi, şahıs, insan yüzü, giyim, bitki içeren bir resim&#10;&#10;Açıklama otomatik olarak oluşturuldu">
            <a:extLst>
              <a:ext uri="{FF2B5EF4-FFF2-40B4-BE49-F238E27FC236}">
                <a16:creationId xmlns:a16="http://schemas.microsoft.com/office/drawing/2014/main" id="{21E4B9AB-88D1-90D2-6CF4-2DB948FE6E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576" y="419100"/>
            <a:ext cx="3280162" cy="3255825"/>
          </a:xfrm>
          <a:prstGeom prst="rect">
            <a:avLst/>
          </a:prstGeom>
        </p:spPr>
      </p:pic>
      <p:sp>
        <p:nvSpPr>
          <p:cNvPr id="17" name="TextBox 16">
            <a:extLst>
              <a:ext uri="{FF2B5EF4-FFF2-40B4-BE49-F238E27FC236}">
                <a16:creationId xmlns:a16="http://schemas.microsoft.com/office/drawing/2014/main" id="{5860087A-AB53-334F-B487-E04A97A66207}"/>
              </a:ext>
            </a:extLst>
          </p:cNvPr>
          <p:cNvSpPr txBox="1"/>
          <p:nvPr/>
        </p:nvSpPr>
        <p:spPr>
          <a:xfrm>
            <a:off x="14229764" y="9312339"/>
            <a:ext cx="16313726" cy="617541"/>
          </a:xfrm>
          <a:prstGeom prst="rect">
            <a:avLst/>
          </a:prstGeom>
          <a:noFill/>
        </p:spPr>
        <p:txBody>
          <a:bodyPr wrap="square">
            <a:spAutoFit/>
          </a:bodyPr>
          <a:lstStyle/>
          <a:p>
            <a:pPr>
              <a:lnSpc>
                <a:spcPts val="4372"/>
              </a:lnSpc>
            </a:pPr>
            <a:r>
              <a:rPr lang="en-US" sz="3200" dirty="0">
                <a:solidFill>
                  <a:srgbClr val="FF0000"/>
                </a:solidFill>
                <a:latin typeface="Antonio Bold"/>
              </a:rPr>
              <a:t>3</a:t>
            </a:r>
            <a:r>
              <a:rPr lang="en-US" sz="3200" baseline="30000" dirty="0">
                <a:solidFill>
                  <a:srgbClr val="FF0000"/>
                </a:solidFill>
                <a:latin typeface="Antonio Bold"/>
              </a:rPr>
              <a:t>rd</a:t>
            </a:r>
            <a:r>
              <a:rPr lang="en-US" sz="3200" dirty="0">
                <a:solidFill>
                  <a:srgbClr val="FF0000"/>
                </a:solidFill>
                <a:latin typeface="Antonio Bold"/>
              </a:rPr>
              <a:t> and 4</a:t>
            </a:r>
            <a:r>
              <a:rPr lang="en-US" sz="3200" baseline="30000" dirty="0">
                <a:solidFill>
                  <a:srgbClr val="FF0000"/>
                </a:solidFill>
                <a:latin typeface="Antonio Bold"/>
              </a:rPr>
              <a:t>th</a:t>
            </a:r>
            <a:r>
              <a:rPr lang="en-US" sz="3200" dirty="0">
                <a:solidFill>
                  <a:srgbClr val="FF0000"/>
                </a:solidFill>
                <a:latin typeface="Antonio Bold"/>
              </a:rPr>
              <a:t> year students </a:t>
            </a:r>
          </a:p>
        </p:txBody>
      </p:sp>
    </p:spTree>
  </p:cSld>
  <p:clrMapOvr>
    <a:masterClrMapping/>
  </p:clrMapOvr>
  <p:transition spd="slow">
    <p:cover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a:off x="-4198346" y="-9314262"/>
            <a:ext cx="19957620" cy="1995762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a:ln cap="sq">
              <a:noFill/>
              <a:prstDash val="solid"/>
              <a:miter/>
            </a:ln>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6F1F1"/>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464841" y="158655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371234" y="1271179"/>
            <a:ext cx="1310021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IW Course Hours (13</a:t>
            </a:r>
            <a:r>
              <a:rPr lang="en-US" sz="6989" baseline="30000" dirty="0">
                <a:solidFill>
                  <a:srgbClr val="35586D"/>
                </a:solidFill>
                <a:latin typeface="Antonio Bold"/>
              </a:rPr>
              <a:t>th</a:t>
            </a:r>
            <a:r>
              <a:rPr lang="en-US" sz="6989" dirty="0">
                <a:solidFill>
                  <a:srgbClr val="35586D"/>
                </a:solidFill>
                <a:latin typeface="Antonio Bold"/>
              </a:rPr>
              <a:t> , 14</a:t>
            </a:r>
            <a:r>
              <a:rPr lang="en-US" sz="6989" baseline="30000" dirty="0">
                <a:solidFill>
                  <a:srgbClr val="35586D"/>
                </a:solidFill>
                <a:latin typeface="Antonio Bold"/>
              </a:rPr>
              <a:t>th</a:t>
            </a:r>
            <a:r>
              <a:rPr lang="en-US" sz="6989" dirty="0">
                <a:solidFill>
                  <a:srgbClr val="35586D"/>
                </a:solidFill>
                <a:latin typeface="Antonio Bold"/>
              </a:rPr>
              <a:t> , 15</a:t>
            </a:r>
            <a:r>
              <a:rPr lang="en-US" sz="6989" baseline="30000" dirty="0">
                <a:solidFill>
                  <a:srgbClr val="35586D"/>
                </a:solidFill>
                <a:latin typeface="Antonio Bold"/>
              </a:rPr>
              <a:t>th</a:t>
            </a:r>
            <a:r>
              <a:rPr lang="en-US" sz="6989" dirty="0">
                <a:solidFill>
                  <a:srgbClr val="35586D"/>
                </a:solidFill>
                <a:latin typeface="Antonio Bold"/>
              </a:rPr>
              <a:t>  May) </a:t>
            </a:r>
          </a:p>
        </p:txBody>
      </p:sp>
      <p:grpSp>
        <p:nvGrpSpPr>
          <p:cNvPr id="12" name="Group 12"/>
          <p:cNvGrpSpPr>
            <a:grpSpLocks noChangeAspect="1"/>
          </p:cNvGrpSpPr>
          <p:nvPr/>
        </p:nvGrpSpPr>
        <p:grpSpPr>
          <a:xfrm rot="-2062897">
            <a:off x="16413961" y="1242537"/>
            <a:ext cx="347718" cy="391182"/>
            <a:chOff x="0" y="0"/>
            <a:chExt cx="5370413" cy="6041715"/>
          </a:xfrm>
        </p:grpSpPr>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4" name="Freeform 1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5" name="Group 15"/>
          <p:cNvGrpSpPr>
            <a:grpSpLocks noChangeAspect="1"/>
          </p:cNvGrpSpPr>
          <p:nvPr/>
        </p:nvGrpSpPr>
        <p:grpSpPr>
          <a:xfrm rot="-4910571">
            <a:off x="16625848" y="1821672"/>
            <a:ext cx="297672" cy="33488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8" name="Group 18"/>
          <p:cNvGrpSpPr>
            <a:grpSpLocks noChangeAspect="1"/>
          </p:cNvGrpSpPr>
          <p:nvPr/>
        </p:nvGrpSpPr>
        <p:grpSpPr>
          <a:xfrm rot="547080">
            <a:off x="15783928" y="1992760"/>
            <a:ext cx="297672" cy="334881"/>
            <a:chOff x="0" y="0"/>
            <a:chExt cx="5370413" cy="6041715"/>
          </a:xfrm>
        </p:grpSpPr>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20" name="Freeform 2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1" name="Group 21"/>
          <p:cNvGrpSpPr>
            <a:grpSpLocks noChangeAspect="1"/>
          </p:cNvGrpSpPr>
          <p:nvPr/>
        </p:nvGrpSpPr>
        <p:grpSpPr>
          <a:xfrm rot="3571435">
            <a:off x="15554337" y="1491575"/>
            <a:ext cx="347718" cy="391182"/>
            <a:chOff x="0" y="0"/>
            <a:chExt cx="5370413" cy="6041715"/>
          </a:xfrm>
        </p:grpSpPr>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3" name="Freeform 2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4" name="Group 24"/>
          <p:cNvGrpSpPr>
            <a:grpSpLocks noChangeAspect="1"/>
          </p:cNvGrpSpPr>
          <p:nvPr/>
        </p:nvGrpSpPr>
        <p:grpSpPr>
          <a:xfrm rot="-885144">
            <a:off x="14730715" y="1622433"/>
            <a:ext cx="347718" cy="391182"/>
            <a:chOff x="0" y="0"/>
            <a:chExt cx="5370413" cy="6041715"/>
          </a:xfrm>
        </p:grpSpPr>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6" name="Freeform 2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7" name="TextBox 27"/>
          <p:cNvSpPr txBox="1"/>
          <p:nvPr/>
        </p:nvSpPr>
        <p:spPr>
          <a:xfrm>
            <a:off x="2371234" y="3713271"/>
            <a:ext cx="11212667" cy="3646887"/>
          </a:xfrm>
          <a:prstGeom prst="rect">
            <a:avLst/>
          </a:prstGeom>
        </p:spPr>
        <p:txBody>
          <a:bodyPr lIns="0" tIns="0" rIns="0" bIns="0" rtlCol="0" anchor="t">
            <a:spAutoFit/>
          </a:bodyPr>
          <a:lstStyle/>
          <a:p>
            <a:pPr marL="900685" lvl="1" indent="-450343">
              <a:lnSpc>
                <a:spcPts val="5840"/>
              </a:lnSpc>
              <a:buFont typeface="Arial"/>
              <a:buChar char="•"/>
            </a:pPr>
            <a:r>
              <a:rPr lang="en-US" sz="4171" dirty="0">
                <a:solidFill>
                  <a:srgbClr val="FF3131"/>
                </a:solidFill>
                <a:latin typeface="Antonio Bold"/>
              </a:rPr>
              <a:t>13 May 2025, Tuesday                    </a:t>
            </a:r>
            <a:r>
              <a:rPr lang="en-US" sz="4171" dirty="0">
                <a:solidFill>
                  <a:srgbClr val="078E90"/>
                </a:solidFill>
                <a:latin typeface="Antonio Bold"/>
              </a:rPr>
              <a:t>13.00- 16.00</a:t>
            </a:r>
          </a:p>
          <a:p>
            <a:pPr>
              <a:lnSpc>
                <a:spcPts val="5840"/>
              </a:lnSpc>
            </a:pPr>
            <a:endParaRPr lang="en-US" sz="4171" dirty="0">
              <a:solidFill>
                <a:srgbClr val="078E90"/>
              </a:solidFill>
              <a:latin typeface="Antonio Bold"/>
            </a:endParaRPr>
          </a:p>
          <a:p>
            <a:pPr marL="900685" lvl="1" indent="-450343">
              <a:lnSpc>
                <a:spcPts val="5840"/>
              </a:lnSpc>
              <a:buFont typeface="Arial"/>
              <a:buChar char="•"/>
            </a:pPr>
            <a:r>
              <a:rPr lang="en-US" sz="4171" dirty="0">
                <a:solidFill>
                  <a:srgbClr val="FF3131"/>
                </a:solidFill>
                <a:latin typeface="Antonio Bold"/>
              </a:rPr>
              <a:t>14 May 2025, Wednesday            </a:t>
            </a:r>
            <a:r>
              <a:rPr lang="en-US" sz="4171" dirty="0">
                <a:solidFill>
                  <a:srgbClr val="078E90"/>
                </a:solidFill>
                <a:latin typeface="Antonio Bold"/>
              </a:rPr>
              <a:t>09.30- 12.15 </a:t>
            </a:r>
          </a:p>
          <a:p>
            <a:pPr>
              <a:lnSpc>
                <a:spcPts val="5840"/>
              </a:lnSpc>
            </a:pPr>
            <a:endParaRPr lang="en-US" sz="4171" dirty="0">
              <a:solidFill>
                <a:srgbClr val="078E90"/>
              </a:solidFill>
              <a:latin typeface="Antonio Bold"/>
            </a:endParaRPr>
          </a:p>
          <a:p>
            <a:pPr marL="900685" lvl="1" indent="-450343">
              <a:lnSpc>
                <a:spcPts val="5840"/>
              </a:lnSpc>
              <a:buFont typeface="Arial"/>
              <a:buChar char="•"/>
            </a:pPr>
            <a:r>
              <a:rPr lang="en-US" sz="4171" dirty="0">
                <a:solidFill>
                  <a:srgbClr val="FF3131"/>
                </a:solidFill>
                <a:latin typeface="Antonio Bold"/>
              </a:rPr>
              <a:t>15 May 2025, Thursday                 </a:t>
            </a:r>
            <a:r>
              <a:rPr lang="en-US" sz="4171" dirty="0">
                <a:solidFill>
                  <a:srgbClr val="078E90"/>
                </a:solidFill>
                <a:latin typeface="Antonio Bold"/>
              </a:rPr>
              <a:t>10.00- 12.45 </a:t>
            </a:r>
          </a:p>
        </p:txBody>
      </p:sp>
    </p:spTree>
  </p:cSld>
  <p:clrMapOvr>
    <a:masterClrMapping/>
  </p:clrMapOvr>
  <p:transition spd="slow">
    <p:cover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2718"/>
            <a:ext cx="4663202" cy="5246102"/>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74939" y="522385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9CD6B0"/>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512448" y="4970471"/>
            <a:ext cx="10636831" cy="1012191"/>
          </a:xfrm>
          <a:prstGeom prst="rect">
            <a:avLst/>
          </a:prstGeom>
        </p:spPr>
        <p:txBody>
          <a:bodyPr lIns="0" tIns="0" rIns="0" bIns="0" rtlCol="0" anchor="t">
            <a:spAutoFit/>
          </a:bodyPr>
          <a:lstStyle/>
          <a:p>
            <a:pPr>
              <a:lnSpc>
                <a:spcPts val="8259"/>
              </a:lnSpc>
            </a:pPr>
            <a:r>
              <a:rPr lang="en-US" sz="5899">
                <a:solidFill>
                  <a:srgbClr val="EF6843"/>
                </a:solidFill>
                <a:latin typeface="Antonio Ultra-Bold"/>
              </a:rPr>
              <a:t>QUESTIONS? </a:t>
            </a:r>
          </a:p>
        </p:txBody>
      </p:sp>
      <p:sp>
        <p:nvSpPr>
          <p:cNvPr id="13" name="TextBox 13"/>
          <p:cNvSpPr txBox="1"/>
          <p:nvPr/>
        </p:nvSpPr>
        <p:spPr>
          <a:xfrm>
            <a:off x="1512448" y="3624271"/>
            <a:ext cx="7892031" cy="688975"/>
          </a:xfrm>
          <a:prstGeom prst="rect">
            <a:avLst/>
          </a:prstGeom>
        </p:spPr>
        <p:txBody>
          <a:bodyPr lIns="0" tIns="0" rIns="0" bIns="0" rtlCol="0" anchor="t">
            <a:spAutoFit/>
          </a:bodyPr>
          <a:lstStyle/>
          <a:p>
            <a:pPr>
              <a:lnSpc>
                <a:spcPts val="5000"/>
              </a:lnSpc>
            </a:pPr>
            <a:r>
              <a:rPr lang="en-US" sz="5000">
                <a:solidFill>
                  <a:srgbClr val="000000"/>
                </a:solidFill>
                <a:latin typeface="Arialle"/>
              </a:rPr>
              <a:t>Thank you.</a:t>
            </a:r>
          </a:p>
        </p:txBody>
      </p:sp>
      <p:sp>
        <p:nvSpPr>
          <p:cNvPr id="14" name="TextBox 14"/>
          <p:cNvSpPr txBox="1"/>
          <p:nvPr/>
        </p:nvSpPr>
        <p:spPr>
          <a:xfrm>
            <a:off x="1512448" y="6986886"/>
            <a:ext cx="6436823" cy="539750"/>
          </a:xfrm>
          <a:prstGeom prst="rect">
            <a:avLst/>
          </a:prstGeom>
        </p:spPr>
        <p:txBody>
          <a:bodyPr lIns="0" tIns="0" rIns="0" bIns="0" rtlCol="0" anchor="t">
            <a:spAutoFit/>
          </a:bodyPr>
          <a:lstStyle/>
          <a:p>
            <a:pPr>
              <a:lnSpc>
                <a:spcPts val="3999"/>
              </a:lnSpc>
            </a:pPr>
            <a:r>
              <a:rPr lang="en-US" sz="3999">
                <a:solidFill>
                  <a:srgbClr val="000000"/>
                </a:solidFill>
                <a:latin typeface="Arialle"/>
              </a:rPr>
              <a:t>isinsu.atalay@deu.edu.tr </a:t>
            </a:r>
          </a:p>
        </p:txBody>
      </p:sp>
      <p:sp>
        <p:nvSpPr>
          <p:cNvPr id="15" name="Freeform 15"/>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Tree>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209717"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4954" y="1058541"/>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2284044" y="201279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F6843"/>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676140" y="3736147"/>
            <a:ext cx="7426898" cy="3448689"/>
            <a:chOff x="0" y="0"/>
            <a:chExt cx="3180968" cy="1477086"/>
          </a:xfrm>
        </p:grpSpPr>
        <p:sp>
          <p:nvSpPr>
            <p:cNvPr id="12" name="Freeform 12"/>
            <p:cNvSpPr/>
            <p:nvPr/>
          </p:nvSpPr>
          <p:spPr>
            <a:xfrm>
              <a:off x="0" y="0"/>
              <a:ext cx="3180968" cy="1477086"/>
            </a:xfrm>
            <a:custGeom>
              <a:avLst/>
              <a:gdLst/>
              <a:ahLst/>
              <a:cxnLst/>
              <a:rect l="l" t="t" r="r" b="b"/>
              <a:pathLst>
                <a:path w="3180968" h="1477086">
                  <a:moveTo>
                    <a:pt x="0" y="0"/>
                  </a:moveTo>
                  <a:lnTo>
                    <a:pt x="3180968" y="0"/>
                  </a:lnTo>
                  <a:lnTo>
                    <a:pt x="3180968" y="1477086"/>
                  </a:lnTo>
                  <a:lnTo>
                    <a:pt x="0" y="1477086"/>
                  </a:lnTo>
                  <a:close/>
                </a:path>
              </a:pathLst>
            </a:custGeom>
            <a:solidFill>
              <a:srgbClr val="C76454"/>
            </a:solidFill>
          </p:spPr>
          <p:txBody>
            <a:bodyPr/>
            <a:lstStyle/>
            <a:p>
              <a:endParaRPr lang="tr-TR"/>
            </a:p>
          </p:txBody>
        </p:sp>
      </p:grpSp>
      <p:sp>
        <p:nvSpPr>
          <p:cNvPr id="13" name="TextBox 13"/>
          <p:cNvSpPr txBox="1"/>
          <p:nvPr/>
        </p:nvSpPr>
        <p:spPr>
          <a:xfrm>
            <a:off x="10463414" y="4096210"/>
            <a:ext cx="5821011" cy="2628925"/>
          </a:xfrm>
          <a:prstGeom prst="rect">
            <a:avLst/>
          </a:prstGeom>
        </p:spPr>
        <p:txBody>
          <a:bodyPr wrap="square" lIns="0" tIns="0" rIns="0" bIns="0" rtlCol="0" anchor="t">
            <a:spAutoFit/>
          </a:bodyPr>
          <a:lstStyle/>
          <a:p>
            <a:pPr algn="ctr">
              <a:lnSpc>
                <a:spcPts val="4087"/>
              </a:lnSpc>
            </a:pPr>
            <a:r>
              <a:rPr lang="tr-TR" dirty="0">
                <a:solidFill>
                  <a:srgbClr val="FFFFFF"/>
                </a:solidFill>
                <a:latin typeface="Montserrat Ultra-Bold"/>
              </a:rPr>
              <a:t>Course promotions will be </a:t>
            </a:r>
            <a:r>
              <a:rPr lang="tr-TR" dirty="0" err="1">
                <a:solidFill>
                  <a:srgbClr val="FFFFFF"/>
                </a:solidFill>
                <a:latin typeface="Montserrat Ultra-Bold"/>
              </a:rPr>
              <a:t>between</a:t>
            </a:r>
            <a:r>
              <a:rPr lang="tr-TR" dirty="0">
                <a:solidFill>
                  <a:srgbClr val="FFFFFF"/>
                </a:solidFill>
                <a:latin typeface="Montserrat Ultra-Bold"/>
              </a:rPr>
              <a:t> 3-14 </a:t>
            </a:r>
            <a:r>
              <a:rPr lang="tr-TR" dirty="0" err="1">
                <a:solidFill>
                  <a:srgbClr val="FFFFFF"/>
                </a:solidFill>
                <a:latin typeface="Montserrat Ultra-Bold"/>
              </a:rPr>
              <a:t>March</a:t>
            </a:r>
            <a:r>
              <a:rPr lang="tr-TR" dirty="0">
                <a:solidFill>
                  <a:srgbClr val="FFFFFF"/>
                </a:solidFill>
                <a:latin typeface="Montserrat Ultra-Bold"/>
              </a:rPr>
              <a:t> 2025. Info meetings will be on 6,12,13 March at A Block Z-07 (ED-Z-3) during lunch break</a:t>
            </a:r>
            <a:r>
              <a:rPr lang="en-GB" dirty="0">
                <a:solidFill>
                  <a:srgbClr val="FFFFFF"/>
                </a:solidFill>
                <a:latin typeface="Montserrat Ultra-Bold"/>
              </a:rPr>
              <a:t>s</a:t>
            </a:r>
            <a:r>
              <a:rPr lang="tr-TR" dirty="0">
                <a:solidFill>
                  <a:srgbClr val="FFFFFF"/>
                </a:solidFill>
                <a:latin typeface="Montserrat Ultra-Bold"/>
              </a:rPr>
              <a:t>.</a:t>
            </a:r>
            <a:endParaRPr lang="en-US" dirty="0">
              <a:solidFill>
                <a:srgbClr val="FFFFFF"/>
              </a:solidFill>
              <a:latin typeface="Montserrat Ultra-Bold"/>
            </a:endParaRPr>
          </a:p>
          <a:p>
            <a:pPr algn="ctr">
              <a:lnSpc>
                <a:spcPts val="4087"/>
              </a:lnSpc>
            </a:pPr>
            <a:r>
              <a:rPr lang="tr-TR" dirty="0">
                <a:solidFill>
                  <a:srgbClr val="FFFFFF"/>
                </a:solidFill>
                <a:latin typeface="Montserrat Ultra-Bold"/>
              </a:rPr>
              <a:t>For IW annoucements p</a:t>
            </a:r>
            <a:r>
              <a:rPr lang="en-US" dirty="0">
                <a:solidFill>
                  <a:srgbClr val="FFFFFF"/>
                </a:solidFill>
                <a:latin typeface="Montserrat Ultra-Bold"/>
              </a:rPr>
              <a:t>lease follow social media accounts, website and </a:t>
            </a:r>
            <a:r>
              <a:rPr lang="tr-TR" dirty="0" err="1">
                <a:solidFill>
                  <a:srgbClr val="FFFFFF"/>
                </a:solidFill>
                <a:latin typeface="Montserrat Ultra-Bold"/>
              </a:rPr>
              <a:t>S</a:t>
            </a:r>
            <a:r>
              <a:rPr lang="en-US" dirty="0" err="1">
                <a:solidFill>
                  <a:srgbClr val="FFFFFF"/>
                </a:solidFill>
                <a:latin typeface="Montserrat Ultra-Bold"/>
              </a:rPr>
              <a:t>akai</a:t>
            </a:r>
            <a:r>
              <a:rPr lang="tr-TR" dirty="0">
                <a:solidFill>
                  <a:srgbClr val="FFFFFF"/>
                </a:solidFill>
                <a:latin typeface="Montserrat Ultra-Bold"/>
              </a:rPr>
              <a:t> system</a:t>
            </a:r>
            <a:r>
              <a:rPr lang="en-US" dirty="0">
                <a:solidFill>
                  <a:srgbClr val="FFFFFF"/>
                </a:solidFill>
                <a:latin typeface="Montserrat Ultra-Bold"/>
              </a:rPr>
              <a:t>! </a:t>
            </a:r>
          </a:p>
        </p:txBody>
      </p:sp>
      <p:grpSp>
        <p:nvGrpSpPr>
          <p:cNvPr id="14" name="Group 14"/>
          <p:cNvGrpSpPr>
            <a:grpSpLocks noChangeAspect="1"/>
          </p:cNvGrpSpPr>
          <p:nvPr/>
        </p:nvGrpSpPr>
        <p:grpSpPr>
          <a:xfrm rot="-5400000">
            <a:off x="16056506" y="6235554"/>
            <a:ext cx="1165165" cy="131081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7" name="Group 17"/>
          <p:cNvGrpSpPr>
            <a:grpSpLocks noChangeAspect="1"/>
          </p:cNvGrpSpPr>
          <p:nvPr/>
        </p:nvGrpSpPr>
        <p:grpSpPr>
          <a:xfrm rot="-5400000">
            <a:off x="16425707" y="6622702"/>
            <a:ext cx="997467" cy="112215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20" name="Group 20"/>
          <p:cNvGrpSpPr/>
          <p:nvPr/>
        </p:nvGrpSpPr>
        <p:grpSpPr>
          <a:xfrm>
            <a:off x="11320943" y="8931761"/>
            <a:ext cx="6967057" cy="1355239"/>
            <a:chOff x="0" y="0"/>
            <a:chExt cx="2749424" cy="534821"/>
          </a:xfrm>
        </p:grpSpPr>
        <p:sp>
          <p:nvSpPr>
            <p:cNvPr id="21" name="Freeform 21"/>
            <p:cNvSpPr/>
            <p:nvPr/>
          </p:nvSpPr>
          <p:spPr>
            <a:xfrm>
              <a:off x="0" y="0"/>
              <a:ext cx="2749424" cy="534821"/>
            </a:xfrm>
            <a:custGeom>
              <a:avLst/>
              <a:gdLst/>
              <a:ahLst/>
              <a:cxnLst/>
              <a:rect l="l" t="t" r="r" b="b"/>
              <a:pathLst>
                <a:path w="2749424" h="534821">
                  <a:moveTo>
                    <a:pt x="0" y="0"/>
                  </a:moveTo>
                  <a:lnTo>
                    <a:pt x="2749424" y="0"/>
                  </a:lnTo>
                  <a:lnTo>
                    <a:pt x="2749424" y="534821"/>
                  </a:lnTo>
                  <a:lnTo>
                    <a:pt x="0" y="534821"/>
                  </a:lnTo>
                  <a:close/>
                </a:path>
              </a:pathLst>
            </a:custGeom>
            <a:solidFill>
              <a:srgbClr val="308A8F">
                <a:alpha val="47843"/>
              </a:srgbClr>
            </a:solidFill>
          </p:spPr>
          <p:txBody>
            <a:bodyPr/>
            <a:lstStyle/>
            <a:p>
              <a:endParaRPr lang="tr-TR"/>
            </a:p>
          </p:txBody>
        </p:sp>
      </p:grpSp>
      <p:sp>
        <p:nvSpPr>
          <p:cNvPr id="22" name="Freeform 22"/>
          <p:cNvSpPr/>
          <p:nvPr/>
        </p:nvSpPr>
        <p:spPr>
          <a:xfrm>
            <a:off x="1917194" y="4996434"/>
            <a:ext cx="959713" cy="839313"/>
          </a:xfrm>
          <a:custGeom>
            <a:avLst/>
            <a:gdLst/>
            <a:ahLst/>
            <a:cxnLst/>
            <a:rect l="l" t="t" r="r" b="b"/>
            <a:pathLst>
              <a:path w="959713" h="839313">
                <a:moveTo>
                  <a:pt x="0" y="0"/>
                </a:moveTo>
                <a:lnTo>
                  <a:pt x="959713" y="0"/>
                </a:lnTo>
                <a:lnTo>
                  <a:pt x="959713" y="839313"/>
                </a:lnTo>
                <a:lnTo>
                  <a:pt x="0" y="8393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23" name="Freeform 23"/>
          <p:cNvSpPr/>
          <p:nvPr/>
        </p:nvSpPr>
        <p:spPr>
          <a:xfrm>
            <a:off x="2089285" y="6308376"/>
            <a:ext cx="787622" cy="921685"/>
          </a:xfrm>
          <a:custGeom>
            <a:avLst/>
            <a:gdLst/>
            <a:ahLst/>
            <a:cxnLst/>
            <a:rect l="l" t="t" r="r" b="b"/>
            <a:pathLst>
              <a:path w="787622" h="921685">
                <a:moveTo>
                  <a:pt x="0" y="0"/>
                </a:moveTo>
                <a:lnTo>
                  <a:pt x="787622" y="0"/>
                </a:lnTo>
                <a:lnTo>
                  <a:pt x="787622" y="921685"/>
                </a:lnTo>
                <a:lnTo>
                  <a:pt x="0" y="921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24" name="Freeform 24"/>
          <p:cNvSpPr/>
          <p:nvPr/>
        </p:nvSpPr>
        <p:spPr>
          <a:xfrm>
            <a:off x="2022151" y="3501109"/>
            <a:ext cx="854756" cy="1075164"/>
          </a:xfrm>
          <a:custGeom>
            <a:avLst/>
            <a:gdLst/>
            <a:ahLst/>
            <a:cxnLst/>
            <a:rect l="l" t="t" r="r" b="b"/>
            <a:pathLst>
              <a:path w="854756" h="1075164">
                <a:moveTo>
                  <a:pt x="0" y="0"/>
                </a:moveTo>
                <a:lnTo>
                  <a:pt x="854756" y="0"/>
                </a:lnTo>
                <a:lnTo>
                  <a:pt x="854756" y="1075164"/>
                </a:lnTo>
                <a:lnTo>
                  <a:pt x="0" y="10751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25" name="Freeform 25"/>
          <p:cNvSpPr/>
          <p:nvPr/>
        </p:nvSpPr>
        <p:spPr>
          <a:xfrm>
            <a:off x="2089285" y="7646860"/>
            <a:ext cx="897337" cy="874496"/>
          </a:xfrm>
          <a:custGeom>
            <a:avLst/>
            <a:gdLst/>
            <a:ahLst/>
            <a:cxnLst/>
            <a:rect l="l" t="t" r="r" b="b"/>
            <a:pathLst>
              <a:path w="897337" h="874496">
                <a:moveTo>
                  <a:pt x="0" y="0"/>
                </a:moveTo>
                <a:lnTo>
                  <a:pt x="897338" y="0"/>
                </a:lnTo>
                <a:lnTo>
                  <a:pt x="897338" y="874496"/>
                </a:lnTo>
                <a:lnTo>
                  <a:pt x="0" y="8744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tr-TR"/>
          </a:p>
        </p:txBody>
      </p:sp>
      <p:sp>
        <p:nvSpPr>
          <p:cNvPr id="26" name="TextBox 26"/>
          <p:cNvSpPr txBox="1"/>
          <p:nvPr/>
        </p:nvSpPr>
        <p:spPr>
          <a:xfrm>
            <a:off x="3081001" y="1615473"/>
            <a:ext cx="13300459" cy="1133837"/>
          </a:xfrm>
          <a:prstGeom prst="rect">
            <a:avLst/>
          </a:prstGeom>
        </p:spPr>
        <p:txBody>
          <a:bodyPr wrap="square" lIns="0" tIns="0" rIns="0" bIns="0" rtlCol="0" anchor="t">
            <a:spAutoFit/>
          </a:bodyPr>
          <a:lstStyle/>
          <a:p>
            <a:pPr>
              <a:lnSpc>
                <a:spcPts val="9785"/>
              </a:lnSpc>
            </a:pPr>
            <a:r>
              <a:rPr lang="en-US" sz="6000" dirty="0">
                <a:solidFill>
                  <a:srgbClr val="35586D"/>
                </a:solidFill>
                <a:latin typeface="Antonio Bold"/>
              </a:rPr>
              <a:t>Information about International Week</a:t>
            </a:r>
            <a:r>
              <a:rPr lang="tr-TR" sz="6000" dirty="0">
                <a:solidFill>
                  <a:srgbClr val="35586D"/>
                </a:solidFill>
                <a:latin typeface="Antonio Bold"/>
              </a:rPr>
              <a:t> (IW)</a:t>
            </a:r>
            <a:endParaRPr lang="en-US" sz="6000" dirty="0">
              <a:solidFill>
                <a:srgbClr val="35586D"/>
              </a:solidFill>
              <a:latin typeface="Antonio Bold"/>
            </a:endParaRPr>
          </a:p>
        </p:txBody>
      </p:sp>
      <p:sp>
        <p:nvSpPr>
          <p:cNvPr id="27" name="TextBox 27"/>
          <p:cNvSpPr txBox="1"/>
          <p:nvPr/>
        </p:nvSpPr>
        <p:spPr>
          <a:xfrm>
            <a:off x="3405867" y="3403783"/>
            <a:ext cx="4957844" cy="1231106"/>
          </a:xfrm>
          <a:prstGeom prst="rect">
            <a:avLst/>
          </a:prstGeom>
        </p:spPr>
        <p:txBody>
          <a:bodyPr lIns="0" tIns="0" rIns="0" bIns="0" rtlCol="0" anchor="t">
            <a:spAutoFit/>
          </a:bodyPr>
          <a:lstStyle/>
          <a:p>
            <a:pPr>
              <a:lnSpc>
                <a:spcPts val="3152"/>
              </a:lnSpc>
            </a:pPr>
            <a:r>
              <a:rPr lang="en-US" sz="2251" dirty="0">
                <a:solidFill>
                  <a:srgbClr val="000000"/>
                </a:solidFill>
                <a:latin typeface="Poppins Medium Bold"/>
              </a:rPr>
              <a:t>Opportunity for meeting </a:t>
            </a:r>
            <a:r>
              <a:rPr lang="tr-TR" sz="2251" dirty="0">
                <a:solidFill>
                  <a:srgbClr val="000000"/>
                </a:solidFill>
                <a:latin typeface="Poppins Medium Bold"/>
              </a:rPr>
              <a:t>with </a:t>
            </a:r>
            <a:r>
              <a:rPr lang="en-US" sz="2251" dirty="0">
                <a:solidFill>
                  <a:srgbClr val="000000"/>
                </a:solidFill>
                <a:latin typeface="Poppins Medium Bold"/>
              </a:rPr>
              <a:t>different instructors from different countries</a:t>
            </a:r>
          </a:p>
        </p:txBody>
      </p:sp>
      <p:sp>
        <p:nvSpPr>
          <p:cNvPr id="28" name="TextBox 28"/>
          <p:cNvSpPr txBox="1"/>
          <p:nvPr/>
        </p:nvSpPr>
        <p:spPr>
          <a:xfrm>
            <a:off x="3432804" y="5054932"/>
            <a:ext cx="4930907" cy="780814"/>
          </a:xfrm>
          <a:prstGeom prst="rect">
            <a:avLst/>
          </a:prstGeom>
        </p:spPr>
        <p:txBody>
          <a:bodyPr lIns="0" tIns="0" rIns="0" bIns="0" rtlCol="0" anchor="t">
            <a:spAutoFit/>
          </a:bodyPr>
          <a:lstStyle/>
          <a:p>
            <a:pPr>
              <a:lnSpc>
                <a:spcPts val="3135"/>
              </a:lnSpc>
            </a:pPr>
            <a:r>
              <a:rPr lang="en-US" sz="2239">
                <a:solidFill>
                  <a:srgbClr val="000000"/>
                </a:solidFill>
                <a:latin typeface="Poppins Medium Bold"/>
              </a:rPr>
              <a:t>Enrich your cultural, social, and personal growth.</a:t>
            </a:r>
          </a:p>
        </p:txBody>
      </p:sp>
      <p:sp>
        <p:nvSpPr>
          <p:cNvPr id="29" name="TextBox 29"/>
          <p:cNvSpPr txBox="1"/>
          <p:nvPr/>
        </p:nvSpPr>
        <p:spPr>
          <a:xfrm>
            <a:off x="3432804" y="6465806"/>
            <a:ext cx="4635397" cy="775752"/>
          </a:xfrm>
          <a:prstGeom prst="rect">
            <a:avLst/>
          </a:prstGeom>
        </p:spPr>
        <p:txBody>
          <a:bodyPr lIns="0" tIns="0" rIns="0" bIns="0" rtlCol="0" anchor="t">
            <a:spAutoFit/>
          </a:bodyPr>
          <a:lstStyle/>
          <a:p>
            <a:pPr>
              <a:lnSpc>
                <a:spcPts val="3154"/>
              </a:lnSpc>
            </a:pPr>
            <a:r>
              <a:rPr lang="en-US" sz="2253">
                <a:solidFill>
                  <a:srgbClr val="000000"/>
                </a:solidFill>
                <a:latin typeface="Poppins Medium Bold"/>
              </a:rPr>
              <a:t>Contribution to academic development </a:t>
            </a:r>
          </a:p>
        </p:txBody>
      </p:sp>
      <p:sp>
        <p:nvSpPr>
          <p:cNvPr id="30" name="TextBox 30"/>
          <p:cNvSpPr txBox="1"/>
          <p:nvPr/>
        </p:nvSpPr>
        <p:spPr>
          <a:xfrm>
            <a:off x="3405867" y="8036483"/>
            <a:ext cx="5174354" cy="423193"/>
          </a:xfrm>
          <a:prstGeom prst="rect">
            <a:avLst/>
          </a:prstGeom>
        </p:spPr>
        <p:txBody>
          <a:bodyPr lIns="0" tIns="0" rIns="0" bIns="0" rtlCol="0" anchor="t">
            <a:spAutoFit/>
          </a:bodyPr>
          <a:lstStyle/>
          <a:p>
            <a:pPr>
              <a:lnSpc>
                <a:spcPts val="3252"/>
              </a:lnSpc>
            </a:pPr>
            <a:r>
              <a:rPr lang="en-US" sz="2323" dirty="0">
                <a:solidFill>
                  <a:srgbClr val="000000"/>
                </a:solidFill>
                <a:latin typeface="Poppins Medium Bold"/>
              </a:rPr>
              <a:t>8 different instructors </a:t>
            </a:r>
          </a:p>
        </p:txBody>
      </p:sp>
      <p:sp>
        <p:nvSpPr>
          <p:cNvPr id="31" name="TextBox 31"/>
          <p:cNvSpPr txBox="1"/>
          <p:nvPr/>
        </p:nvSpPr>
        <p:spPr>
          <a:xfrm>
            <a:off x="11247673" y="9031146"/>
            <a:ext cx="7040327" cy="1308050"/>
          </a:xfrm>
          <a:prstGeom prst="rect">
            <a:avLst/>
          </a:prstGeom>
        </p:spPr>
        <p:txBody>
          <a:bodyPr lIns="0" tIns="0" rIns="0" bIns="0" rtlCol="0" anchor="t">
            <a:spAutoFit/>
          </a:bodyPr>
          <a:lstStyle/>
          <a:p>
            <a:pPr algn="ctr">
              <a:lnSpc>
                <a:spcPts val="3388"/>
              </a:lnSpc>
            </a:pPr>
            <a:r>
              <a:rPr lang="en-US" sz="2420" u="sng" dirty="0">
                <a:solidFill>
                  <a:srgbClr val="000000"/>
                </a:solidFill>
                <a:latin typeface="Poppins Medium"/>
              </a:rPr>
              <a:t>CONTENT OF THE PRESENTATION:</a:t>
            </a:r>
          </a:p>
          <a:p>
            <a:pPr algn="ctr">
              <a:lnSpc>
                <a:spcPts val="3388"/>
              </a:lnSpc>
            </a:pPr>
            <a:r>
              <a:rPr lang="en-US" sz="2420" dirty="0">
                <a:solidFill>
                  <a:srgbClr val="000000"/>
                </a:solidFill>
                <a:latin typeface="Poppins Medium Bold"/>
              </a:rPr>
              <a:t>instructions, rules, content of the courses</a:t>
            </a:r>
            <a:r>
              <a:rPr lang="tr-TR" sz="2420" dirty="0">
                <a:solidFill>
                  <a:srgbClr val="000000"/>
                </a:solidFill>
                <a:latin typeface="Poppins Medium Bold"/>
              </a:rPr>
              <a:t>&amp;</a:t>
            </a:r>
            <a:r>
              <a:rPr lang="en-US" sz="2420" dirty="0">
                <a:solidFill>
                  <a:srgbClr val="000000"/>
                </a:solidFill>
                <a:latin typeface="Poppins Medium Bold"/>
              </a:rPr>
              <a:t> instructors of IW</a:t>
            </a:r>
          </a:p>
        </p:txBody>
      </p:sp>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9601200" y="-4914900"/>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549"/>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rot="-10800000">
            <a:off x="15805539" y="1292991"/>
            <a:ext cx="1165165" cy="1310811"/>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1" name="Group 11"/>
          <p:cNvGrpSpPr>
            <a:grpSpLocks noChangeAspect="1"/>
          </p:cNvGrpSpPr>
          <p:nvPr/>
        </p:nvGrpSpPr>
        <p:grpSpPr>
          <a:xfrm rot="-10800000">
            <a:off x="16261833" y="1028700"/>
            <a:ext cx="997467" cy="1122151"/>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14" name="Group 14"/>
          <p:cNvGrpSpPr/>
          <p:nvPr/>
        </p:nvGrpSpPr>
        <p:grpSpPr>
          <a:xfrm rot="5400000">
            <a:off x="1746219" y="2544473"/>
            <a:ext cx="611884" cy="535399"/>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6BA7C4"/>
            </a:solidFill>
          </p:spPr>
          <p:txBody>
            <a:bodyPr/>
            <a:lstStyle/>
            <a:p>
              <a:endParaRPr lang="tr-TR"/>
            </a:p>
          </p:txBody>
        </p:sp>
        <p:sp>
          <p:nvSpPr>
            <p:cNvPr id="16" name="TextBox 16"/>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2691932" y="2147148"/>
            <a:ext cx="8221260"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IMPORTANT ISSUES</a:t>
            </a:r>
          </a:p>
        </p:txBody>
      </p:sp>
      <p:sp>
        <p:nvSpPr>
          <p:cNvPr id="18" name="TextBox 18"/>
          <p:cNvSpPr txBox="1"/>
          <p:nvPr/>
        </p:nvSpPr>
        <p:spPr>
          <a:xfrm>
            <a:off x="1882334" y="3620073"/>
            <a:ext cx="14878232" cy="5466112"/>
          </a:xfrm>
          <a:prstGeom prst="rect">
            <a:avLst/>
          </a:prstGeom>
        </p:spPr>
        <p:txBody>
          <a:bodyPr lIns="0" tIns="0" rIns="0" bIns="0" rtlCol="0" anchor="t">
            <a:spAutoFit/>
          </a:bodyPr>
          <a:lstStyle/>
          <a:p>
            <a:pPr marL="662942" lvl="1" indent="-331471" algn="just">
              <a:lnSpc>
                <a:spcPts val="4298"/>
              </a:lnSpc>
              <a:buFont typeface="Arial"/>
              <a:buChar char="•"/>
            </a:pPr>
            <a:r>
              <a:rPr lang="en-US" sz="3070" dirty="0">
                <a:solidFill>
                  <a:srgbClr val="FF3131"/>
                </a:solidFill>
                <a:latin typeface="Arialle Bold"/>
              </a:rPr>
              <a:t>Registration will be</a:t>
            </a:r>
            <a:r>
              <a:rPr lang="en-GB" sz="3070" dirty="0">
                <a:solidFill>
                  <a:srgbClr val="FF3131"/>
                </a:solidFill>
                <a:latin typeface="Arialle Bold"/>
              </a:rPr>
              <a:t> between 18</a:t>
            </a:r>
            <a:r>
              <a:rPr lang="en-GB" sz="3070" baseline="30000" dirty="0">
                <a:solidFill>
                  <a:srgbClr val="FF3131"/>
                </a:solidFill>
                <a:latin typeface="Arialle Bold"/>
              </a:rPr>
              <a:t>th</a:t>
            </a:r>
            <a:r>
              <a:rPr lang="en-GB" sz="3070" dirty="0">
                <a:solidFill>
                  <a:srgbClr val="FF3131"/>
                </a:solidFill>
                <a:latin typeface="Arialle Bold"/>
              </a:rPr>
              <a:t> to 20</a:t>
            </a:r>
            <a:r>
              <a:rPr lang="en-GB" sz="3070" baseline="30000" dirty="0">
                <a:solidFill>
                  <a:srgbClr val="FF3131"/>
                </a:solidFill>
                <a:latin typeface="Arialle Bold"/>
              </a:rPr>
              <a:t>th</a:t>
            </a:r>
            <a:r>
              <a:rPr lang="en-GB" sz="3070" dirty="0">
                <a:solidFill>
                  <a:srgbClr val="FF3131"/>
                </a:solidFill>
                <a:latin typeface="Arialle Bold"/>
              </a:rPr>
              <a:t> </a:t>
            </a:r>
            <a:r>
              <a:rPr lang="tr-TR" sz="3070" dirty="0">
                <a:solidFill>
                  <a:srgbClr val="FF3131"/>
                </a:solidFill>
                <a:latin typeface="Arialle Bold"/>
              </a:rPr>
              <a:t>of March 2025.</a:t>
            </a:r>
          </a:p>
          <a:p>
            <a:pPr marL="662942" lvl="1" indent="-331471" algn="just">
              <a:lnSpc>
                <a:spcPts val="4298"/>
              </a:lnSpc>
              <a:buFont typeface="Arial"/>
              <a:buChar char="•"/>
            </a:pPr>
            <a:r>
              <a:rPr lang="tr-TR" sz="3070" dirty="0">
                <a:solidFill>
                  <a:srgbClr val="FF3131"/>
                </a:solidFill>
                <a:latin typeface="Arialle Bold"/>
              </a:rPr>
              <a:t>Done </a:t>
            </a:r>
            <a:r>
              <a:rPr lang="en-US" sz="3070" dirty="0">
                <a:solidFill>
                  <a:srgbClr val="FF3131"/>
                </a:solidFill>
                <a:latin typeface="Arialle Bold"/>
              </a:rPr>
              <a:t>via Google Forms.</a:t>
            </a:r>
            <a:r>
              <a:rPr lang="tr-TR" sz="3070" dirty="0">
                <a:solidFill>
                  <a:srgbClr val="FF3131"/>
                </a:solidFill>
                <a:latin typeface="Arialle Bold"/>
              </a:rPr>
              <a:t> </a:t>
            </a:r>
            <a:endParaRPr lang="en-US" sz="3070" dirty="0">
              <a:solidFill>
                <a:srgbClr val="FF3131"/>
              </a:solidFill>
              <a:latin typeface="Arialle Bold"/>
            </a:endParaRPr>
          </a:p>
          <a:p>
            <a:pPr marL="662942" lvl="1" indent="-331471" algn="just">
              <a:lnSpc>
                <a:spcPts val="4298"/>
              </a:lnSpc>
              <a:buFont typeface="Arial"/>
              <a:buChar char="•"/>
            </a:pPr>
            <a:r>
              <a:rPr lang="en-US" sz="3070" dirty="0">
                <a:solidFill>
                  <a:srgbClr val="35586D"/>
                </a:solidFill>
                <a:latin typeface="Arialle Bold"/>
              </a:rPr>
              <a:t>You can choose </a:t>
            </a:r>
            <a:r>
              <a:rPr lang="en-US" sz="3070" dirty="0">
                <a:solidFill>
                  <a:srgbClr val="FF3131"/>
                </a:solidFill>
                <a:latin typeface="Arialle Bold"/>
              </a:rPr>
              <a:t>only one course to register.</a:t>
            </a:r>
          </a:p>
          <a:p>
            <a:pPr marL="662942" lvl="1" indent="-331471" algn="just">
              <a:lnSpc>
                <a:spcPts val="4298"/>
              </a:lnSpc>
              <a:buFont typeface="Arial"/>
              <a:buChar char="•"/>
            </a:pPr>
            <a:r>
              <a:rPr lang="en-US" sz="3070" dirty="0">
                <a:solidFill>
                  <a:srgbClr val="35586D"/>
                </a:solidFill>
                <a:latin typeface="Arialle Bold"/>
              </a:rPr>
              <a:t>Class Quota is</a:t>
            </a:r>
            <a:r>
              <a:rPr lang="tr-TR" sz="3070" dirty="0">
                <a:solidFill>
                  <a:srgbClr val="35586D"/>
                </a:solidFill>
                <a:latin typeface="Arialle Bold"/>
              </a:rPr>
              <a:t> limited </a:t>
            </a:r>
            <a:r>
              <a:rPr lang="tr-TR" sz="3070" dirty="0" err="1">
                <a:solidFill>
                  <a:srgbClr val="35586D"/>
                </a:solidFill>
                <a:latin typeface="Arialle Bold"/>
              </a:rPr>
              <a:t>with</a:t>
            </a:r>
            <a:r>
              <a:rPr lang="tr-TR" sz="3070" dirty="0">
                <a:solidFill>
                  <a:srgbClr val="35586D"/>
                </a:solidFill>
                <a:latin typeface="Arialle Bold"/>
              </a:rPr>
              <a:t> </a:t>
            </a:r>
            <a:r>
              <a:rPr lang="en-US" sz="3070" dirty="0">
                <a:solidFill>
                  <a:srgbClr val="35586D"/>
                </a:solidFill>
                <a:latin typeface="Arialle Bold"/>
              </a:rPr>
              <a:t>25 students.</a:t>
            </a:r>
          </a:p>
          <a:p>
            <a:pPr marL="662942" lvl="1" indent="-331471" algn="just">
              <a:lnSpc>
                <a:spcPts val="4298"/>
              </a:lnSpc>
              <a:buFont typeface="Arial"/>
              <a:buChar char="•"/>
            </a:pPr>
            <a:r>
              <a:rPr lang="tr-TR" sz="3070" dirty="0">
                <a:solidFill>
                  <a:srgbClr val="FF3131"/>
                </a:solidFill>
                <a:latin typeface="Arialle Bold"/>
              </a:rPr>
              <a:t>Registrations will be done by f</a:t>
            </a:r>
            <a:r>
              <a:rPr lang="en-US" sz="3070" dirty="0" err="1">
                <a:solidFill>
                  <a:srgbClr val="FF3131"/>
                </a:solidFill>
                <a:latin typeface="Arialle Bold"/>
              </a:rPr>
              <a:t>irst</a:t>
            </a:r>
            <a:r>
              <a:rPr lang="en-US" sz="3070" dirty="0">
                <a:solidFill>
                  <a:srgbClr val="FF3131"/>
                </a:solidFill>
                <a:latin typeface="Arialle Bold"/>
              </a:rPr>
              <a:t> come </a:t>
            </a:r>
            <a:r>
              <a:rPr lang="tr-TR" sz="3070" dirty="0">
                <a:solidFill>
                  <a:srgbClr val="FF3131"/>
                </a:solidFill>
                <a:latin typeface="Arialle Bold"/>
              </a:rPr>
              <a:t>f</a:t>
            </a:r>
            <a:r>
              <a:rPr lang="en-US" sz="3070" dirty="0" err="1">
                <a:solidFill>
                  <a:srgbClr val="FF3131"/>
                </a:solidFill>
                <a:latin typeface="Arialle Bold"/>
              </a:rPr>
              <a:t>irst</a:t>
            </a:r>
            <a:r>
              <a:rPr lang="en-US" sz="3070" dirty="0">
                <a:solidFill>
                  <a:srgbClr val="FF3131"/>
                </a:solidFill>
                <a:latin typeface="Arialle Bold"/>
              </a:rPr>
              <a:t> served basis on 18</a:t>
            </a:r>
            <a:r>
              <a:rPr lang="en-US" sz="3070" baseline="30000" dirty="0">
                <a:solidFill>
                  <a:srgbClr val="FF3131"/>
                </a:solidFill>
                <a:latin typeface="Arialle Bold"/>
              </a:rPr>
              <a:t>th</a:t>
            </a:r>
            <a:r>
              <a:rPr lang="en-US" sz="3070" dirty="0">
                <a:solidFill>
                  <a:srgbClr val="FF3131"/>
                </a:solidFill>
                <a:latin typeface="Arialle Bold"/>
              </a:rPr>
              <a:t> to 20</a:t>
            </a:r>
            <a:r>
              <a:rPr lang="en-US" sz="3070" baseline="30000" dirty="0">
                <a:solidFill>
                  <a:srgbClr val="FF3131"/>
                </a:solidFill>
                <a:latin typeface="Arialle Bold"/>
              </a:rPr>
              <a:t>th</a:t>
            </a:r>
            <a:r>
              <a:rPr lang="en-US" sz="3070" dirty="0">
                <a:solidFill>
                  <a:srgbClr val="FF3131"/>
                </a:solidFill>
                <a:latin typeface="Arialle Bold"/>
              </a:rPr>
              <a:t> of March.</a:t>
            </a:r>
            <a:r>
              <a:rPr lang="en-US" sz="3070" dirty="0">
                <a:solidFill>
                  <a:srgbClr val="35586D"/>
                </a:solidFill>
                <a:latin typeface="Arialle Bold"/>
              </a:rPr>
              <a:t> </a:t>
            </a:r>
          </a:p>
          <a:p>
            <a:pPr marL="662942" lvl="1" indent="-331471" algn="just">
              <a:lnSpc>
                <a:spcPts val="4298"/>
              </a:lnSpc>
              <a:buFont typeface="Arial"/>
              <a:buChar char="•"/>
            </a:pPr>
            <a:r>
              <a:rPr lang="en-US" sz="3070" dirty="0">
                <a:solidFill>
                  <a:srgbClr val="35586D"/>
                </a:solidFill>
                <a:latin typeface="Arialle Bold"/>
              </a:rPr>
              <a:t>Participation, attendance are obligatory to earn 1 ECTS credit. </a:t>
            </a:r>
          </a:p>
          <a:p>
            <a:pPr marL="662942" lvl="1" indent="-331471" algn="just">
              <a:lnSpc>
                <a:spcPts val="4298"/>
              </a:lnSpc>
              <a:buFont typeface="Arial"/>
              <a:buChar char="•"/>
            </a:pPr>
            <a:r>
              <a:rPr lang="en-US" sz="3070" dirty="0">
                <a:solidFill>
                  <a:srgbClr val="35586D"/>
                </a:solidFill>
                <a:latin typeface="Arialle Bold"/>
              </a:rPr>
              <a:t>Since IW is a Faculty activity, you will be excused from your class(-</a:t>
            </a:r>
            <a:r>
              <a:rPr lang="en-US" sz="3070" dirty="0" err="1">
                <a:solidFill>
                  <a:srgbClr val="35586D"/>
                </a:solidFill>
                <a:latin typeface="Arialle Bold"/>
              </a:rPr>
              <a:t>es</a:t>
            </a:r>
            <a:r>
              <a:rPr lang="en-US" sz="3070" dirty="0">
                <a:solidFill>
                  <a:srgbClr val="35586D"/>
                </a:solidFill>
                <a:latin typeface="Arialle Bold"/>
              </a:rPr>
              <a:t>) at the day and time when IW courses are given.</a:t>
            </a:r>
          </a:p>
          <a:p>
            <a:pPr algn="just">
              <a:lnSpc>
                <a:spcPts val="4298"/>
              </a:lnSpc>
            </a:pPr>
            <a:endParaRPr lang="en-US" sz="3070" dirty="0">
              <a:solidFill>
                <a:srgbClr val="35586D"/>
              </a:solidFill>
              <a:latin typeface="Arialle Bold"/>
            </a:endParaRPr>
          </a:p>
        </p:txBody>
      </p:sp>
    </p:spTree>
  </p:cSld>
  <p:clrMapOvr>
    <a:masterClrMapping/>
  </p:clrMapOvr>
  <p:transition spd="slow">
    <p:cover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9106934">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3263879" y="1516949"/>
            <a:ext cx="3995421" cy="1978563"/>
          </a:xfrm>
          <a:custGeom>
            <a:avLst/>
            <a:gdLst/>
            <a:ahLst/>
            <a:cxnLst/>
            <a:rect l="l" t="t" r="r" b="b"/>
            <a:pathLst>
              <a:path w="3995421" h="1978563">
                <a:moveTo>
                  <a:pt x="0" y="0"/>
                </a:moveTo>
                <a:lnTo>
                  <a:pt x="3995421" y="0"/>
                </a:lnTo>
                <a:lnTo>
                  <a:pt x="3995421" y="1978563"/>
                </a:lnTo>
                <a:lnTo>
                  <a:pt x="0" y="1978563"/>
                </a:lnTo>
                <a:lnTo>
                  <a:pt x="0" y="0"/>
                </a:lnTo>
                <a:close/>
              </a:path>
            </a:pathLst>
          </a:custGeom>
          <a:blipFill>
            <a:blip r:embed="rId2"/>
            <a:stretch>
              <a:fillRect/>
            </a:stretch>
          </a:blipFill>
        </p:spPr>
        <p:txBody>
          <a:bodyPr/>
          <a:lstStyle/>
          <a:p>
            <a:endParaRPr lang="tr-TR"/>
          </a:p>
        </p:txBody>
      </p:sp>
      <p:sp>
        <p:nvSpPr>
          <p:cNvPr id="12" name="TextBox 12"/>
          <p:cNvSpPr txBox="1"/>
          <p:nvPr/>
        </p:nvSpPr>
        <p:spPr>
          <a:xfrm>
            <a:off x="2691932" y="2147148"/>
            <a:ext cx="11215449"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International Week (IW) Rules </a:t>
            </a:r>
          </a:p>
        </p:txBody>
      </p:sp>
      <p:sp>
        <p:nvSpPr>
          <p:cNvPr id="13" name="TextBox 13"/>
          <p:cNvSpPr txBox="1"/>
          <p:nvPr/>
        </p:nvSpPr>
        <p:spPr>
          <a:xfrm>
            <a:off x="2319861" y="4010227"/>
            <a:ext cx="14939439" cy="3077766"/>
          </a:xfrm>
          <a:prstGeom prst="rect">
            <a:avLst/>
          </a:prstGeom>
        </p:spPr>
        <p:txBody>
          <a:bodyPr lIns="0" tIns="0" rIns="0" bIns="0" rtlCol="0" anchor="t">
            <a:spAutoFit/>
          </a:bodyPr>
          <a:lstStyle/>
          <a:p>
            <a:pPr marL="738699" lvl="1" indent="-369349" algn="just">
              <a:lnSpc>
                <a:spcPts val="4790"/>
              </a:lnSpc>
              <a:buFont typeface="Arial"/>
              <a:buChar char="•"/>
            </a:pPr>
            <a:r>
              <a:rPr lang="en-US" sz="3421" dirty="0">
                <a:solidFill>
                  <a:srgbClr val="35586D"/>
                </a:solidFill>
                <a:latin typeface="Arialle Bold"/>
              </a:rPr>
              <a:t>Attendance is </a:t>
            </a:r>
            <a:r>
              <a:rPr lang="en-US" sz="3421" dirty="0">
                <a:solidFill>
                  <a:srgbClr val="FF3131"/>
                </a:solidFill>
                <a:latin typeface="Arialle Bold"/>
              </a:rPr>
              <a:t>obligatory </a:t>
            </a:r>
            <a:r>
              <a:rPr lang="en-US" sz="3421" dirty="0">
                <a:solidFill>
                  <a:srgbClr val="35586D"/>
                </a:solidFill>
                <a:latin typeface="Arialle Bold"/>
              </a:rPr>
              <a:t>!</a:t>
            </a:r>
          </a:p>
          <a:p>
            <a:pPr marL="738699" lvl="1" indent="-369349" algn="just">
              <a:lnSpc>
                <a:spcPts val="4790"/>
              </a:lnSpc>
              <a:buFont typeface="Arial"/>
              <a:buChar char="•"/>
            </a:pPr>
            <a:r>
              <a:rPr lang="en-US" sz="3421" dirty="0">
                <a:solidFill>
                  <a:srgbClr val="35586D"/>
                </a:solidFill>
                <a:latin typeface="Arialle Bold"/>
              </a:rPr>
              <a:t>You will </a:t>
            </a:r>
            <a:r>
              <a:rPr lang="tr-TR" sz="3421" dirty="0" err="1">
                <a:solidFill>
                  <a:srgbClr val="35586D"/>
                </a:solidFill>
                <a:latin typeface="Arialle Bold"/>
              </a:rPr>
              <a:t>earn</a:t>
            </a:r>
            <a:r>
              <a:rPr lang="en-US" sz="3421" dirty="0">
                <a:solidFill>
                  <a:srgbClr val="35586D"/>
                </a:solidFill>
                <a:latin typeface="Arialle Bold"/>
              </a:rPr>
              <a:t> </a:t>
            </a:r>
            <a:r>
              <a:rPr lang="en-US" sz="3421" dirty="0">
                <a:solidFill>
                  <a:srgbClr val="FF3131"/>
                </a:solidFill>
                <a:latin typeface="Arialle Bold"/>
              </a:rPr>
              <a:t>1 ECTS</a:t>
            </a:r>
            <a:r>
              <a:rPr lang="en-US" sz="3421" dirty="0">
                <a:solidFill>
                  <a:srgbClr val="35586D"/>
                </a:solidFill>
                <a:latin typeface="Arialle Bold"/>
              </a:rPr>
              <a:t> credit if you attend &amp; participate </a:t>
            </a:r>
            <a:r>
              <a:rPr lang="en-US" sz="3421" dirty="0">
                <a:solidFill>
                  <a:srgbClr val="FF3131"/>
                </a:solidFill>
                <a:latin typeface="Arialle Bold"/>
              </a:rPr>
              <a:t>3 full days</a:t>
            </a:r>
            <a:r>
              <a:rPr lang="en-US" sz="3421" dirty="0">
                <a:solidFill>
                  <a:srgbClr val="35586D"/>
                </a:solidFill>
                <a:latin typeface="Arialle Bold"/>
              </a:rPr>
              <a:t>. </a:t>
            </a:r>
          </a:p>
          <a:p>
            <a:pPr marL="738699" lvl="1" indent="-369349" algn="just">
              <a:lnSpc>
                <a:spcPts val="4790"/>
              </a:lnSpc>
              <a:buFont typeface="Arial"/>
              <a:buChar char="•"/>
            </a:pPr>
            <a:r>
              <a:rPr lang="en-US" sz="3421" dirty="0">
                <a:solidFill>
                  <a:srgbClr val="FF3131"/>
                </a:solidFill>
                <a:latin typeface="Arialle Bold"/>
              </a:rPr>
              <a:t>The credit you </a:t>
            </a:r>
            <a:r>
              <a:rPr lang="tr-TR" sz="3421" dirty="0">
                <a:solidFill>
                  <a:srgbClr val="FF3131"/>
                </a:solidFill>
                <a:latin typeface="Arialle Bold"/>
              </a:rPr>
              <a:t>collect</a:t>
            </a:r>
            <a:r>
              <a:rPr lang="en-US" sz="3421" dirty="0">
                <a:solidFill>
                  <a:srgbClr val="FF3131"/>
                </a:solidFill>
                <a:latin typeface="Arialle Bold"/>
              </a:rPr>
              <a:t> will be shown at your transcript </a:t>
            </a:r>
          </a:p>
          <a:p>
            <a:pPr marL="738699" lvl="1" indent="-369349" algn="just">
              <a:lnSpc>
                <a:spcPts val="4790"/>
              </a:lnSpc>
              <a:buFont typeface="Arial"/>
              <a:buChar char="•"/>
            </a:pPr>
            <a:r>
              <a:rPr lang="en-US" sz="3421" dirty="0">
                <a:solidFill>
                  <a:srgbClr val="35586D"/>
                </a:solidFill>
                <a:latin typeface="Arialle Bold"/>
              </a:rPr>
              <a:t>Courses will be interactive </a:t>
            </a:r>
          </a:p>
          <a:p>
            <a:pPr marL="738699" lvl="1" indent="-369349" algn="just">
              <a:lnSpc>
                <a:spcPts val="4790"/>
              </a:lnSpc>
              <a:buFont typeface="Arial"/>
              <a:buChar char="•"/>
            </a:pPr>
            <a:r>
              <a:rPr lang="en-US" sz="3421" dirty="0">
                <a:solidFill>
                  <a:srgbClr val="35586D"/>
                </a:solidFill>
                <a:latin typeface="Arialle Bold"/>
              </a:rPr>
              <a:t>IW courses will be held </a:t>
            </a:r>
            <a:r>
              <a:rPr lang="en-US" sz="3421" dirty="0">
                <a:solidFill>
                  <a:srgbClr val="FF3131"/>
                </a:solidFill>
                <a:latin typeface="Arialle Bold"/>
              </a:rPr>
              <a:t>13, 14, 15 of May 2025.</a:t>
            </a:r>
            <a:r>
              <a:rPr lang="en-US" sz="3421" dirty="0">
                <a:solidFill>
                  <a:srgbClr val="35586D"/>
                </a:solidFill>
                <a:latin typeface="Arialle Bold"/>
              </a:rPr>
              <a:t> </a:t>
            </a:r>
          </a:p>
        </p:txBody>
      </p:sp>
    </p:spTree>
  </p:cSld>
  <p:clrMapOvr>
    <a:masterClrMapping/>
  </p:clrMapOvr>
  <p:transition spd="slow">
    <p:cover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EF6843"/>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33721" y="101503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CD6B0"/>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rot="-5797607">
            <a:off x="15447880" y="1509526"/>
            <a:ext cx="347718" cy="391182"/>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4" name="Group 14"/>
          <p:cNvGrpSpPr>
            <a:grpSpLocks noChangeAspect="1"/>
          </p:cNvGrpSpPr>
          <p:nvPr/>
        </p:nvGrpSpPr>
        <p:grpSpPr>
          <a:xfrm rot="-8645281">
            <a:off x="16198382" y="1314765"/>
            <a:ext cx="297672" cy="33488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7" name="Group 17"/>
          <p:cNvGrpSpPr>
            <a:grpSpLocks noChangeAspect="1"/>
          </p:cNvGrpSpPr>
          <p:nvPr/>
        </p:nvGrpSpPr>
        <p:grpSpPr>
          <a:xfrm rot="-662314">
            <a:off x="15963702" y="2421821"/>
            <a:ext cx="297672" cy="33488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0" name="Group 20"/>
          <p:cNvGrpSpPr>
            <a:grpSpLocks noChangeAspect="1"/>
          </p:cNvGrpSpPr>
          <p:nvPr/>
        </p:nvGrpSpPr>
        <p:grpSpPr>
          <a:xfrm rot="1567620">
            <a:off x="15002643" y="2310640"/>
            <a:ext cx="347718" cy="391182"/>
            <a:chOff x="0" y="0"/>
            <a:chExt cx="5370413" cy="6041715"/>
          </a:xfrm>
        </p:grpSpPr>
        <p:sp>
          <p:nvSpPr>
            <p:cNvPr id="21" name="Freeform 21"/>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3" name="Group 23"/>
          <p:cNvGrpSpPr>
            <a:grpSpLocks noChangeAspect="1"/>
          </p:cNvGrpSpPr>
          <p:nvPr/>
        </p:nvGrpSpPr>
        <p:grpSpPr>
          <a:xfrm rot="-3761210">
            <a:off x="14749082" y="2960812"/>
            <a:ext cx="347718" cy="391182"/>
            <a:chOff x="0" y="0"/>
            <a:chExt cx="5370413" cy="6041715"/>
          </a:xfrm>
        </p:grpSpPr>
        <p:sp>
          <p:nvSpPr>
            <p:cNvPr id="24" name="Freeform 2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6" name="Freeform 26"/>
          <p:cNvSpPr/>
          <p:nvPr/>
        </p:nvSpPr>
        <p:spPr>
          <a:xfrm>
            <a:off x="15128501" y="7368586"/>
            <a:ext cx="2437435" cy="2141896"/>
          </a:xfrm>
          <a:custGeom>
            <a:avLst/>
            <a:gdLst/>
            <a:ahLst/>
            <a:cxnLst/>
            <a:rect l="l" t="t" r="r" b="b"/>
            <a:pathLst>
              <a:path w="2437435" h="2141896">
                <a:moveTo>
                  <a:pt x="0" y="0"/>
                </a:moveTo>
                <a:lnTo>
                  <a:pt x="2437434" y="0"/>
                </a:lnTo>
                <a:lnTo>
                  <a:pt x="2437434" y="2141896"/>
                </a:lnTo>
                <a:lnTo>
                  <a:pt x="0" y="2141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27" name="TextBox 27"/>
          <p:cNvSpPr txBox="1"/>
          <p:nvPr/>
        </p:nvSpPr>
        <p:spPr>
          <a:xfrm>
            <a:off x="2691932" y="2147148"/>
            <a:ext cx="10750855"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Participation and Attendance </a:t>
            </a:r>
          </a:p>
        </p:txBody>
      </p:sp>
      <p:sp>
        <p:nvSpPr>
          <p:cNvPr id="28" name="TextBox 28"/>
          <p:cNvSpPr txBox="1"/>
          <p:nvPr/>
        </p:nvSpPr>
        <p:spPr>
          <a:xfrm>
            <a:off x="2319861" y="4000702"/>
            <a:ext cx="14475457" cy="3924151"/>
          </a:xfrm>
          <a:prstGeom prst="rect">
            <a:avLst/>
          </a:prstGeom>
        </p:spPr>
        <p:txBody>
          <a:bodyPr lIns="0" tIns="0" rIns="0" bIns="0" rtlCol="0" anchor="t">
            <a:spAutoFit/>
          </a:bodyPr>
          <a:lstStyle/>
          <a:p>
            <a:pPr algn="just">
              <a:lnSpc>
                <a:spcPts val="5130"/>
              </a:lnSpc>
            </a:pPr>
            <a:r>
              <a:rPr lang="en-US" sz="3664" dirty="0">
                <a:solidFill>
                  <a:srgbClr val="35586D"/>
                </a:solidFill>
                <a:latin typeface="Arialle Bold"/>
              </a:rPr>
              <a:t>Please think twice before registering the IW course! </a:t>
            </a:r>
          </a:p>
          <a:p>
            <a:pPr algn="just">
              <a:lnSpc>
                <a:spcPts val="5130"/>
              </a:lnSpc>
            </a:pPr>
            <a:r>
              <a:rPr lang="en-US" sz="3664" dirty="0">
                <a:solidFill>
                  <a:srgbClr val="35586D"/>
                </a:solidFill>
                <a:latin typeface="Arialle Bold"/>
              </a:rPr>
              <a:t>Will you attend? Is the course interesting for you? </a:t>
            </a:r>
          </a:p>
          <a:p>
            <a:pPr algn="just">
              <a:lnSpc>
                <a:spcPts val="5130"/>
              </a:lnSpc>
            </a:pPr>
            <a:r>
              <a:rPr lang="en-US" sz="3664" dirty="0">
                <a:solidFill>
                  <a:srgbClr val="35586D"/>
                </a:solidFill>
                <a:latin typeface="Arialle Bold"/>
              </a:rPr>
              <a:t>Will you</a:t>
            </a:r>
            <a:r>
              <a:rPr lang="tr-TR" sz="3664" dirty="0">
                <a:solidFill>
                  <a:srgbClr val="35586D"/>
                </a:solidFill>
                <a:latin typeface="Arialle Bold"/>
              </a:rPr>
              <a:t> really</a:t>
            </a:r>
            <a:r>
              <a:rPr lang="en-US" sz="3664" dirty="0">
                <a:solidFill>
                  <a:srgbClr val="35586D"/>
                </a:solidFill>
                <a:latin typeface="Arialle Bold"/>
              </a:rPr>
              <a:t> participate? </a:t>
            </a:r>
          </a:p>
          <a:p>
            <a:pPr algn="just">
              <a:lnSpc>
                <a:spcPts val="5130"/>
              </a:lnSpc>
            </a:pPr>
            <a:r>
              <a:rPr lang="en-US" sz="3664" dirty="0">
                <a:solidFill>
                  <a:srgbClr val="35586D"/>
                </a:solidFill>
                <a:latin typeface="Arialle Bold"/>
              </a:rPr>
              <a:t>Since the class quota</a:t>
            </a:r>
            <a:r>
              <a:rPr lang="tr-TR" sz="3664" dirty="0">
                <a:solidFill>
                  <a:srgbClr val="35586D"/>
                </a:solidFill>
                <a:latin typeface="Arialle Bold"/>
              </a:rPr>
              <a:t>s</a:t>
            </a:r>
            <a:r>
              <a:rPr lang="en-US" sz="3664" dirty="0">
                <a:solidFill>
                  <a:srgbClr val="35586D"/>
                </a:solidFill>
                <a:latin typeface="Arialle Bold"/>
              </a:rPr>
              <a:t> are limited to 25</a:t>
            </a:r>
            <a:r>
              <a:rPr lang="tr-TR" sz="3664" dirty="0">
                <a:solidFill>
                  <a:srgbClr val="35586D"/>
                </a:solidFill>
                <a:latin typeface="Arialle Bold"/>
              </a:rPr>
              <a:t> students </a:t>
            </a:r>
            <a:r>
              <a:rPr lang="en-US" sz="3664" dirty="0">
                <a:solidFill>
                  <a:srgbClr val="35586D"/>
                </a:solidFill>
                <a:latin typeface="Arialle Bold"/>
              </a:rPr>
              <a:t> if you do not attend the course than you prevent a friend from taking the course!!!</a:t>
            </a:r>
          </a:p>
        </p:txBody>
      </p:sp>
    </p:spTree>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56096" y="-4610100"/>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97339" y="509950"/>
            <a:ext cx="2895861" cy="2895861"/>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542132" y="654749"/>
            <a:ext cx="2606274" cy="2606264"/>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l="-12372" t="-6663" r="-11128" b="-5302"/>
              </a:stretch>
            </a:blipFill>
          </p:spPr>
          <p:txBody>
            <a:bodyPr/>
            <a:lstStyle/>
            <a:p>
              <a:endParaRPr lang="tr-TR"/>
            </a:p>
          </p:txBody>
        </p:sp>
      </p:grpSp>
      <p:grpSp>
        <p:nvGrpSpPr>
          <p:cNvPr id="8" name="Group 8"/>
          <p:cNvGrpSpPr>
            <a:grpSpLocks noChangeAspect="1"/>
          </p:cNvGrpSpPr>
          <p:nvPr/>
        </p:nvGrpSpPr>
        <p:grpSpPr>
          <a:xfrm rot="-8360300">
            <a:off x="6812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9CD6B0"/>
            </a:solidFill>
            <a:ln w="12700">
              <a:solidFill>
                <a:srgbClr val="000000"/>
              </a:solidFill>
            </a:ln>
          </p:spPr>
          <p:txBody>
            <a:bodyPr/>
            <a:lstStyle/>
            <a:p>
              <a:endParaRPr lang="tr-TR"/>
            </a:p>
          </p:txBody>
        </p:sp>
      </p:grpSp>
      <p:grpSp>
        <p:nvGrpSpPr>
          <p:cNvPr id="11" name="Group 11"/>
          <p:cNvGrpSpPr/>
          <p:nvPr/>
        </p:nvGrpSpPr>
        <p:grpSpPr>
          <a:xfrm>
            <a:off x="7333200" y="2831052"/>
            <a:ext cx="8216869"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9CD6B0"/>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3481267" y="509950"/>
            <a:ext cx="2895861" cy="2895861"/>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15" name="Group 15"/>
          <p:cNvGrpSpPr/>
          <p:nvPr/>
        </p:nvGrpSpPr>
        <p:grpSpPr>
          <a:xfrm>
            <a:off x="3626060" y="654749"/>
            <a:ext cx="2606274" cy="2606264"/>
            <a:chOff x="0" y="0"/>
            <a:chExt cx="6350025" cy="6350000"/>
          </a:xfrm>
        </p:grpSpPr>
        <p:sp>
          <p:nvSpPr>
            <p:cNvPr id="16" name="Freeform 16"/>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5"/>
              <a:stretch>
                <a:fillRect t="-12140" b="-12140"/>
              </a:stretch>
            </a:blipFill>
          </p:spPr>
          <p:txBody>
            <a:bodyPr/>
            <a:lstStyle/>
            <a:p>
              <a:endParaRPr lang="tr-TR"/>
            </a:p>
          </p:txBody>
        </p:sp>
      </p:grpSp>
      <p:sp>
        <p:nvSpPr>
          <p:cNvPr id="17" name="TextBox 17"/>
          <p:cNvSpPr txBox="1"/>
          <p:nvPr/>
        </p:nvSpPr>
        <p:spPr>
          <a:xfrm>
            <a:off x="7176900" y="363675"/>
            <a:ext cx="10724892"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An Boone &amp; Hümeyra Özdemir</a:t>
            </a:r>
          </a:p>
        </p:txBody>
      </p:sp>
      <p:sp>
        <p:nvSpPr>
          <p:cNvPr id="18" name="TextBox 18"/>
          <p:cNvSpPr txBox="1"/>
          <p:nvPr/>
        </p:nvSpPr>
        <p:spPr>
          <a:xfrm>
            <a:off x="7428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Artevelde University College - Belgium</a:t>
            </a:r>
          </a:p>
        </p:txBody>
      </p:sp>
      <p:sp>
        <p:nvSpPr>
          <p:cNvPr id="19" name="TextBox 19"/>
          <p:cNvSpPr txBox="1"/>
          <p:nvPr/>
        </p:nvSpPr>
        <p:spPr>
          <a:xfrm>
            <a:off x="7827171" y="3089738"/>
            <a:ext cx="7228925"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Future Forward: Social Innovation Bootcamp </a:t>
            </a:r>
          </a:p>
        </p:txBody>
      </p:sp>
      <p:sp>
        <p:nvSpPr>
          <p:cNvPr id="20" name="TextBox 20"/>
          <p:cNvSpPr txBox="1"/>
          <p:nvPr/>
        </p:nvSpPr>
        <p:spPr>
          <a:xfrm>
            <a:off x="491229" y="3684079"/>
            <a:ext cx="14748771" cy="6530827"/>
          </a:xfrm>
          <a:prstGeom prst="rect">
            <a:avLst/>
          </a:prstGeom>
        </p:spPr>
        <p:txBody>
          <a:bodyPr wrap="square" lIns="0" tIns="0" rIns="0" bIns="0" rtlCol="0" anchor="t">
            <a:spAutoFit/>
          </a:bodyPr>
          <a:lstStyle/>
          <a:p>
            <a:pPr>
              <a:lnSpc>
                <a:spcPts val="3239"/>
              </a:lnSpc>
            </a:pPr>
            <a:r>
              <a:rPr lang="en-US" sz="2313" dirty="0">
                <a:solidFill>
                  <a:srgbClr val="FF3131"/>
                </a:solidFill>
                <a:latin typeface="Arialle Bold"/>
              </a:rPr>
              <a:t>Course Objective: </a:t>
            </a:r>
          </a:p>
          <a:p>
            <a:pPr>
              <a:lnSpc>
                <a:spcPts val="3239"/>
              </a:lnSpc>
            </a:pPr>
            <a:r>
              <a:rPr lang="en-US" sz="2313" dirty="0">
                <a:solidFill>
                  <a:srgbClr val="35586D"/>
                </a:solidFill>
                <a:latin typeface="Arialle Bold"/>
              </a:rPr>
              <a:t>In today's fast-evolving world, the ability to think and act like an entrepreneur—whether within an organization or as a founder—is more critical than ever. Rapid digitalization, sustainability challenges, and shifting global markets demand agile and impact-driven professionals. In this social entrepreneurship bootcamp, you will develop essential intrapreneurial and entrepreneurial skills to navigate these changes, drive innovation, and create meaningful solutions for the future.</a:t>
            </a:r>
          </a:p>
          <a:p>
            <a:pPr>
              <a:lnSpc>
                <a:spcPts val="3239"/>
              </a:lnSpc>
            </a:pPr>
            <a:r>
              <a:rPr lang="en-US" sz="2313" dirty="0">
                <a:solidFill>
                  <a:srgbClr val="FF3131"/>
                </a:solidFill>
                <a:latin typeface="Arialle Bold"/>
              </a:rPr>
              <a:t>Learning Outcomes:</a:t>
            </a:r>
          </a:p>
          <a:p>
            <a:pPr>
              <a:lnSpc>
                <a:spcPts val="3239"/>
              </a:lnSpc>
            </a:pPr>
            <a:r>
              <a:rPr lang="en-US" sz="2313" dirty="0">
                <a:solidFill>
                  <a:srgbClr val="35586D"/>
                </a:solidFill>
                <a:latin typeface="Arialle Bold"/>
              </a:rPr>
              <a:t>At the end of this course the learner is expected to,</a:t>
            </a:r>
          </a:p>
          <a:p>
            <a:pPr>
              <a:lnSpc>
                <a:spcPts val="3239"/>
              </a:lnSpc>
            </a:pPr>
            <a:r>
              <a:rPr lang="en-US" sz="2313" dirty="0">
                <a:solidFill>
                  <a:srgbClr val="35586D"/>
                </a:solidFill>
                <a:latin typeface="Arialle Bold"/>
              </a:rPr>
              <a:t>1. Assess their entrepreneurial potential with a focus on social impact and sustainable innovation.</a:t>
            </a:r>
          </a:p>
          <a:p>
            <a:pPr>
              <a:lnSpc>
                <a:spcPts val="3239"/>
              </a:lnSpc>
            </a:pPr>
            <a:r>
              <a:rPr lang="en-US" sz="2313" dirty="0">
                <a:solidFill>
                  <a:srgbClr val="35586D"/>
                </a:solidFill>
                <a:latin typeface="Arialle Bold"/>
              </a:rPr>
              <a:t>2. Identify and seize opportunities in the circular economy, inclusivity, and digital transformation.</a:t>
            </a:r>
          </a:p>
          <a:p>
            <a:pPr>
              <a:lnSpc>
                <a:spcPts val="3239"/>
              </a:lnSpc>
            </a:pPr>
            <a:r>
              <a:rPr lang="en-US" sz="2313" dirty="0">
                <a:solidFill>
                  <a:srgbClr val="35586D"/>
                </a:solidFill>
                <a:latin typeface="Arialle Bold"/>
              </a:rPr>
              <a:t>3. Develop sustainable business models that balance social value and financial viability.</a:t>
            </a:r>
          </a:p>
          <a:p>
            <a:pPr>
              <a:lnSpc>
                <a:spcPts val="3239"/>
              </a:lnSpc>
            </a:pPr>
            <a:r>
              <a:rPr lang="en-US" sz="2313" dirty="0">
                <a:solidFill>
                  <a:srgbClr val="35586D"/>
                </a:solidFill>
                <a:latin typeface="Arialle Bold"/>
              </a:rPr>
              <a:t>4. Explore innovative funding options, including impact investing and crowdfunding.</a:t>
            </a:r>
          </a:p>
          <a:p>
            <a:pPr>
              <a:lnSpc>
                <a:spcPts val="3239"/>
              </a:lnSpc>
            </a:pPr>
            <a:r>
              <a:rPr lang="en-US" sz="2313" dirty="0">
                <a:solidFill>
                  <a:srgbClr val="35586D"/>
                </a:solidFill>
                <a:latin typeface="Arialle Bold"/>
              </a:rPr>
              <a:t>5. Apply strategic thinking in opportunity screening, considering societal needs and market trends.</a:t>
            </a:r>
          </a:p>
          <a:p>
            <a:pPr>
              <a:lnSpc>
                <a:spcPts val="3239"/>
              </a:lnSpc>
            </a:pPr>
            <a:r>
              <a:rPr lang="en-US" sz="2313" dirty="0">
                <a:solidFill>
                  <a:srgbClr val="35586D"/>
                </a:solidFill>
                <a:latin typeface="Arialle Bold"/>
              </a:rPr>
              <a:t>6. Implement core principles of entrepreneurship, ethics, and stakeholder management.</a:t>
            </a:r>
          </a:p>
          <a:p>
            <a:pPr>
              <a:lnSpc>
                <a:spcPts val="3239"/>
              </a:lnSpc>
            </a:pPr>
            <a:r>
              <a:rPr lang="en-US" sz="2313" dirty="0">
                <a:solidFill>
                  <a:srgbClr val="35586D"/>
                </a:solidFill>
                <a:latin typeface="Arialle Bold"/>
              </a:rPr>
              <a:t>7. Cultivate a future-oriented mindset for careers in social entrepreneurship or intrapreneurship.</a:t>
            </a:r>
          </a:p>
          <a:p>
            <a:pPr>
              <a:lnSpc>
                <a:spcPts val="3239"/>
              </a:lnSpc>
            </a:pPr>
            <a:endParaRPr lang="en-US" sz="2313" dirty="0">
              <a:solidFill>
                <a:srgbClr val="35586D"/>
              </a:solidFill>
              <a:latin typeface="Arialle Bold"/>
            </a:endParaRPr>
          </a:p>
        </p:txBody>
      </p:sp>
      <p:sp>
        <p:nvSpPr>
          <p:cNvPr id="21" name="TextBox 21"/>
          <p:cNvSpPr txBox="1"/>
          <p:nvPr/>
        </p:nvSpPr>
        <p:spPr>
          <a:xfrm>
            <a:off x="11969994" y="9759856"/>
            <a:ext cx="6172200" cy="522707"/>
          </a:xfrm>
          <a:prstGeom prst="rect">
            <a:avLst/>
          </a:prstGeom>
        </p:spPr>
        <p:txBody>
          <a:bodyPr wrap="square" lIns="0" tIns="0" rIns="0" bIns="0" rtlCol="0" anchor="t">
            <a:spAutoFit/>
          </a:bodyPr>
          <a:lstStyle/>
          <a:p>
            <a:pP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 3</a:t>
            </a:r>
            <a:r>
              <a:rPr lang="en-US" sz="3123" baseline="30000" dirty="0">
                <a:solidFill>
                  <a:srgbClr val="FF0000"/>
                </a:solidFill>
                <a:latin typeface="Antonio Bold"/>
              </a:rPr>
              <a:t>rd</a:t>
            </a:r>
            <a:r>
              <a:rPr lang="en-US" sz="3123" dirty="0">
                <a:solidFill>
                  <a:srgbClr val="FF0000"/>
                </a:solidFill>
                <a:latin typeface="Antonio Bold"/>
              </a:rPr>
              <a:t>,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spTree>
  </p:cSld>
  <p:clrMapOvr>
    <a:masterClrMapping/>
  </p:clrMapOvr>
  <p:transition spd="slow">
    <p:cover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5B86F"/>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B86F"/>
            </a:solidFill>
            <a:ln w="12700">
              <a:solidFill>
                <a:srgbClr val="000000"/>
              </a:solidFill>
            </a:ln>
          </p:spPr>
          <p:txBody>
            <a:bodyPr/>
            <a:lstStyle/>
            <a:p>
              <a:endParaRPr lang="tr-TR"/>
            </a:p>
          </p:txBody>
        </p:sp>
      </p:grpSp>
      <p:grpSp>
        <p:nvGrpSpPr>
          <p:cNvPr id="11" name="Group 11"/>
          <p:cNvGrpSpPr/>
          <p:nvPr/>
        </p:nvGrpSpPr>
        <p:grpSpPr>
          <a:xfrm>
            <a:off x="4685200" y="2831052"/>
            <a:ext cx="8216869"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F5B86F"/>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Ana Gabriela </a:t>
            </a:r>
            <a:r>
              <a:rPr lang="en-US" sz="6989" dirty="0" err="1">
                <a:solidFill>
                  <a:srgbClr val="35586D"/>
                </a:solidFill>
                <a:latin typeface="Antonio Bold"/>
              </a:rPr>
              <a:t>Pantea</a:t>
            </a:r>
            <a:r>
              <a:rPr lang="en-US" sz="6989" dirty="0">
                <a:solidFill>
                  <a:srgbClr val="35586D"/>
                </a:solidFill>
                <a:latin typeface="Antonio Bold"/>
              </a:rPr>
              <a:t> </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Babes-</a:t>
            </a:r>
            <a:r>
              <a:rPr lang="en-US" sz="3123" dirty="0" err="1">
                <a:solidFill>
                  <a:srgbClr val="35586D"/>
                </a:solidFill>
                <a:latin typeface="Antonio Bold"/>
              </a:rPr>
              <a:t>Bolyai</a:t>
            </a:r>
            <a:r>
              <a:rPr lang="en-US" sz="3123" dirty="0">
                <a:solidFill>
                  <a:srgbClr val="35586D"/>
                </a:solidFill>
                <a:latin typeface="Antonio Bold"/>
              </a:rPr>
              <a:t> University - Romania </a:t>
            </a:r>
          </a:p>
        </p:txBody>
      </p:sp>
      <p:sp>
        <p:nvSpPr>
          <p:cNvPr id="16" name="TextBox 16"/>
          <p:cNvSpPr txBox="1"/>
          <p:nvPr/>
        </p:nvSpPr>
        <p:spPr>
          <a:xfrm>
            <a:off x="5022035" y="3118566"/>
            <a:ext cx="12028851" cy="522707"/>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Security And Cooperation In Asia</a:t>
            </a:r>
          </a:p>
        </p:txBody>
      </p:sp>
      <p:sp>
        <p:nvSpPr>
          <p:cNvPr id="17" name="TextBox 17"/>
          <p:cNvSpPr txBox="1"/>
          <p:nvPr/>
        </p:nvSpPr>
        <p:spPr>
          <a:xfrm>
            <a:off x="493630" y="3946204"/>
            <a:ext cx="15631982" cy="5737404"/>
          </a:xfrm>
          <a:prstGeom prst="rect">
            <a:avLst/>
          </a:prstGeom>
        </p:spPr>
        <p:txBody>
          <a:bodyPr lIns="0" tIns="0" rIns="0" bIns="0" rtlCol="0" anchor="t">
            <a:spAutoFit/>
          </a:bodyPr>
          <a:lstStyle/>
          <a:p>
            <a:pPr>
              <a:lnSpc>
                <a:spcPts val="3010"/>
              </a:lnSpc>
            </a:pPr>
            <a:r>
              <a:rPr lang="en-US" sz="2150" dirty="0">
                <a:solidFill>
                  <a:srgbClr val="FF3131"/>
                </a:solidFill>
                <a:latin typeface="Arialle Bold"/>
              </a:rPr>
              <a:t>Course Objective: </a:t>
            </a:r>
          </a:p>
          <a:p>
            <a:pPr>
              <a:lnSpc>
                <a:spcPts val="3010"/>
              </a:lnSpc>
            </a:pPr>
            <a:r>
              <a:rPr lang="en-US" sz="2150" dirty="0">
                <a:solidFill>
                  <a:srgbClr val="35586D"/>
                </a:solidFill>
                <a:latin typeface="Arialle Bold"/>
              </a:rPr>
              <a:t>East Asian region, composed of China, Koreas and Japan, exhibiting diverse security challenges. As East Asia rises comprehensively in hard and soft power configurations recently, it also faces formidable security challenges in both traditional and non-traditional spheres. With the disintegration of the then Soviet Union, security aspects are being studied in traditional and non-traditional areas and these present rich research possibilities. As several traditional and non-traditional security challenges are cross-border, or even trans-continental, in nature and impact, this course introduces such themes with emphasis on the Chinese and East Asian perspectives. The core objectives of this course are: to provide an understanding and analysis on the thought and processes of traditional and non-traditional security aspects of China and East Asia, with emphasis on internal debates; to equip students with latest techniques in research on the subject and reflect on future possibilities.</a:t>
            </a:r>
          </a:p>
          <a:p>
            <a:pPr>
              <a:lnSpc>
                <a:spcPts val="3010"/>
              </a:lnSpc>
            </a:pPr>
            <a:r>
              <a:rPr lang="en-US" sz="2150" dirty="0">
                <a:solidFill>
                  <a:srgbClr val="FF3131"/>
                </a:solidFill>
                <a:latin typeface="Arialle Bold"/>
              </a:rPr>
              <a:t>Learning Outcomes: </a:t>
            </a:r>
          </a:p>
          <a:p>
            <a:pPr>
              <a:lnSpc>
                <a:spcPts val="3010"/>
              </a:lnSpc>
            </a:pPr>
            <a:r>
              <a:rPr lang="en-US" sz="2150" dirty="0">
                <a:solidFill>
                  <a:srgbClr val="35586D"/>
                </a:solidFill>
                <a:latin typeface="Arialle Bold"/>
              </a:rPr>
              <a:t>At the end of this course the learner is expected to,</a:t>
            </a:r>
          </a:p>
          <a:p>
            <a:pPr marL="464302" lvl="1" indent="-232151">
              <a:lnSpc>
                <a:spcPts val="3010"/>
              </a:lnSpc>
              <a:buFont typeface="Arial"/>
              <a:buChar char="•"/>
            </a:pPr>
            <a:r>
              <a:rPr lang="en-US" sz="2150" dirty="0">
                <a:solidFill>
                  <a:srgbClr val="35586D"/>
                </a:solidFill>
                <a:latin typeface="Arialle Bold"/>
              </a:rPr>
              <a:t>Critical thinking</a:t>
            </a:r>
          </a:p>
          <a:p>
            <a:pPr marL="464302" lvl="1" indent="-232151">
              <a:lnSpc>
                <a:spcPts val="3010"/>
              </a:lnSpc>
              <a:buFont typeface="Arial"/>
              <a:buChar char="•"/>
            </a:pPr>
            <a:r>
              <a:rPr lang="en-US" sz="2150" dirty="0">
                <a:solidFill>
                  <a:srgbClr val="35586D"/>
                </a:solidFill>
                <a:latin typeface="Arialle Bold"/>
              </a:rPr>
              <a:t>Combining individual work with team work </a:t>
            </a:r>
          </a:p>
          <a:p>
            <a:pPr marL="464302" lvl="1" indent="-232151">
              <a:lnSpc>
                <a:spcPts val="3010"/>
              </a:lnSpc>
              <a:buFont typeface="Arial"/>
              <a:buChar char="•"/>
            </a:pPr>
            <a:r>
              <a:rPr lang="en-US" sz="2150" dirty="0">
                <a:solidFill>
                  <a:srgbClr val="35586D"/>
                </a:solidFill>
                <a:latin typeface="Arialle Bold"/>
              </a:rPr>
              <a:t>Using interdisciplinary frames for addressing the social aspects of international relations</a:t>
            </a:r>
          </a:p>
        </p:txBody>
      </p:sp>
      <p:pic>
        <p:nvPicPr>
          <p:cNvPr id="20" name="Resim 19" descr="insan yüzü, kişi, şahıs, gülümsemek, gülüş, kaş içeren bir resim&#10;&#10;Açıklama otomatik olarak oluşturuldu">
            <a:extLst>
              <a:ext uri="{FF2B5EF4-FFF2-40B4-BE49-F238E27FC236}">
                <a16:creationId xmlns:a16="http://schemas.microsoft.com/office/drawing/2014/main" id="{4808CAE8-2A1C-56E0-BF41-117AB4020A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692" y="408727"/>
            <a:ext cx="3251200" cy="3251200"/>
          </a:xfrm>
          <a:prstGeom prst="rect">
            <a:avLst/>
          </a:prstGeom>
        </p:spPr>
      </p:pic>
      <p:sp>
        <p:nvSpPr>
          <p:cNvPr id="22" name="TextBox 21">
            <a:extLst>
              <a:ext uri="{FF2B5EF4-FFF2-40B4-BE49-F238E27FC236}">
                <a16:creationId xmlns:a16="http://schemas.microsoft.com/office/drawing/2014/main" id="{71902F61-EE3A-2831-FB93-9084977292D8}"/>
              </a:ext>
            </a:extLst>
          </p:cNvPr>
          <p:cNvSpPr txBox="1"/>
          <p:nvPr/>
        </p:nvSpPr>
        <p:spPr>
          <a:xfrm>
            <a:off x="12649200" y="9715165"/>
            <a:ext cx="6019800" cy="522707"/>
          </a:xfrm>
          <a:prstGeom prst="rect">
            <a:avLst/>
          </a:prstGeom>
        </p:spPr>
        <p:txBody>
          <a:bodyPr wrap="square" lIns="0" tIns="0" rIns="0" bIns="0" rtlCol="0" anchor="t">
            <a:spAutoFit/>
          </a:bodyPr>
          <a:lstStyle/>
          <a:p>
            <a:pPr>
              <a:lnSpc>
                <a:spcPts val="4372"/>
              </a:lnSpc>
            </a:pPr>
            <a:r>
              <a:rPr lang="en-US" sz="3123" dirty="0">
                <a:solidFill>
                  <a:srgbClr val="308A8F"/>
                </a:solidFill>
                <a:latin typeface="Antonio Bold"/>
              </a:rPr>
              <a:t> 		</a:t>
            </a: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spTree>
  </p:cSld>
  <p:clrMapOvr>
    <a:masterClrMapping/>
  </p:clrMapOvr>
  <p:transition spd="slow">
    <p:cover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p:cNvGrpSpPr/>
          <p:nvPr/>
        </p:nvGrpSpPr>
        <p:grpSpPr>
          <a:xfrm>
            <a:off x="4419202" y="2867501"/>
            <a:ext cx="9829781" cy="1322753"/>
            <a:chOff x="0" y="0"/>
            <a:chExt cx="2574299" cy="273930"/>
          </a:xfrm>
        </p:grpSpPr>
        <p:sp>
          <p:nvSpPr>
            <p:cNvPr id="12" name="Freeform 12"/>
            <p:cNvSpPr/>
            <p:nvPr/>
          </p:nvSpPr>
          <p:spPr>
            <a:xfrm>
              <a:off x="0" y="0"/>
              <a:ext cx="2574299" cy="273930"/>
            </a:xfrm>
            <a:custGeom>
              <a:avLst/>
              <a:gdLst/>
              <a:ahLst/>
              <a:cxnLst/>
              <a:rect l="l" t="t" r="r" b="b"/>
              <a:pathLst>
                <a:path w="2574299" h="273930">
                  <a:moveTo>
                    <a:pt x="0" y="0"/>
                  </a:moveTo>
                  <a:lnTo>
                    <a:pt x="2574299" y="0"/>
                  </a:lnTo>
                  <a:lnTo>
                    <a:pt x="2574299" y="273930"/>
                  </a:lnTo>
                  <a:lnTo>
                    <a:pt x="0" y="273930"/>
                  </a:lnTo>
                  <a:close/>
                </a:path>
              </a:pathLst>
            </a:custGeom>
            <a:solidFill>
              <a:srgbClr val="D3F0EC"/>
            </a:solidFill>
          </p:spPr>
          <p:txBody>
            <a:bodyPr/>
            <a:lstStyle/>
            <a:p>
              <a:endParaRPr lang="tr-TR"/>
            </a:p>
          </p:txBody>
        </p:sp>
        <p:sp>
          <p:nvSpPr>
            <p:cNvPr id="13" name="TextBox 13"/>
            <p:cNvSpPr txBox="1"/>
            <p:nvPr/>
          </p:nvSpPr>
          <p:spPr>
            <a:xfrm>
              <a:off x="0" y="-38100"/>
              <a:ext cx="2574299"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9376945"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Ana </a:t>
            </a:r>
            <a:r>
              <a:rPr lang="en-US" sz="6989" dirty="0" err="1">
                <a:solidFill>
                  <a:srgbClr val="35586D"/>
                </a:solidFill>
                <a:latin typeface="Antonio Bold"/>
              </a:rPr>
              <a:t>Vinuela</a:t>
            </a:r>
            <a:r>
              <a:rPr lang="en-US" sz="6989" dirty="0">
                <a:solidFill>
                  <a:srgbClr val="35586D"/>
                </a:solidFill>
                <a:latin typeface="Antonio Bold"/>
              </a:rPr>
              <a:t>, Ph.D.</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University of Oviedo – Spain  </a:t>
            </a:r>
          </a:p>
        </p:txBody>
      </p:sp>
      <p:sp>
        <p:nvSpPr>
          <p:cNvPr id="16" name="TextBox 16"/>
          <p:cNvSpPr txBox="1"/>
          <p:nvPr/>
        </p:nvSpPr>
        <p:spPr>
          <a:xfrm>
            <a:off x="4629648" y="2985972"/>
            <a:ext cx="9408887" cy="1085810"/>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“Imagine that tomorrow you start working for an Export-Import company…. And now what?”</a:t>
            </a:r>
          </a:p>
        </p:txBody>
      </p:sp>
      <p:sp>
        <p:nvSpPr>
          <p:cNvPr id="17" name="TextBox 17"/>
          <p:cNvSpPr txBox="1"/>
          <p:nvPr/>
        </p:nvSpPr>
        <p:spPr>
          <a:xfrm>
            <a:off x="493630" y="3946678"/>
            <a:ext cx="13772021" cy="5916941"/>
          </a:xfrm>
          <a:prstGeom prst="rect">
            <a:avLst/>
          </a:prstGeom>
        </p:spPr>
        <p:txBody>
          <a:bodyPr lIns="0" tIns="0" rIns="0" bIns="0" rtlCol="0" anchor="t">
            <a:spAutoFit/>
          </a:bodyPr>
          <a:lstStyle/>
          <a:p>
            <a:pPr>
              <a:lnSpc>
                <a:spcPts val="2860"/>
              </a:lnSpc>
            </a:pPr>
            <a:r>
              <a:rPr lang="en-US" sz="2043" dirty="0">
                <a:solidFill>
                  <a:srgbClr val="FF3131"/>
                </a:solidFill>
                <a:latin typeface="Arialle Bold"/>
              </a:rPr>
              <a:t>Course Objective: </a:t>
            </a:r>
          </a:p>
          <a:p>
            <a:pPr>
              <a:lnSpc>
                <a:spcPts val="2860"/>
              </a:lnSpc>
            </a:pPr>
            <a:r>
              <a:rPr lang="en-US" sz="2043" dirty="0">
                <a:solidFill>
                  <a:srgbClr val="35586D"/>
                </a:solidFill>
                <a:latin typeface="Arialle Bold"/>
              </a:rPr>
              <a:t>The course "Imagine that tomorrow you start working for an Export-Import company... And now what?" immerses students in a real-world scenario: working for an Export-Import company in İzmir, Türkiye. Students will navigate key challenges of international trade, from their first transactions to understanding complexities beyond national trade—negotiation, cultural differences, currencies, and regulations. The course also covers global trade frameworks, including the WTO, 2020 Incoterms, payment methods, the Vienna Agreement, and the role of International Chambers of Commerce.</a:t>
            </a:r>
          </a:p>
          <a:p>
            <a:pPr>
              <a:lnSpc>
                <a:spcPts val="2860"/>
              </a:lnSpc>
            </a:pPr>
            <a:r>
              <a:rPr lang="en-US" sz="2043" dirty="0">
                <a:solidFill>
                  <a:srgbClr val="FF3131"/>
                </a:solidFill>
                <a:latin typeface="Arialle Bold"/>
              </a:rPr>
              <a:t>Learning Outcomes: </a:t>
            </a:r>
          </a:p>
          <a:p>
            <a:pPr>
              <a:lnSpc>
                <a:spcPts val="2860"/>
              </a:lnSpc>
            </a:pPr>
            <a:r>
              <a:rPr lang="en-US" sz="2043" dirty="0">
                <a:solidFill>
                  <a:srgbClr val="35586D"/>
                </a:solidFill>
                <a:latin typeface="Arialle Bold"/>
              </a:rPr>
              <a:t>At the end of this course the learner is expected to,</a:t>
            </a:r>
          </a:p>
          <a:p>
            <a:pPr>
              <a:lnSpc>
                <a:spcPts val="2860"/>
              </a:lnSpc>
            </a:pPr>
            <a:r>
              <a:rPr lang="en-US" sz="2043" dirty="0">
                <a:solidFill>
                  <a:srgbClr val="35586D"/>
                </a:solidFill>
                <a:latin typeface="Arialle Bold"/>
              </a:rPr>
              <a:t>1.⁠ ⁠Understand the WTO exceptions to the non-discriminatory principle </a:t>
            </a:r>
          </a:p>
          <a:p>
            <a:pPr>
              <a:lnSpc>
                <a:spcPts val="2860"/>
              </a:lnSpc>
            </a:pPr>
            <a:r>
              <a:rPr lang="en-US" sz="2043" dirty="0">
                <a:solidFill>
                  <a:srgbClr val="35586D"/>
                </a:solidFill>
                <a:latin typeface="Arialle Bold"/>
              </a:rPr>
              <a:t>2.⁠ ⁠Being aware of the main differences in international negotiations and contracts (in comparison to domestic ones)  </a:t>
            </a:r>
          </a:p>
          <a:p>
            <a:pPr>
              <a:lnSpc>
                <a:spcPts val="2860"/>
              </a:lnSpc>
            </a:pPr>
            <a:r>
              <a:rPr lang="en-US" sz="2043" dirty="0">
                <a:solidFill>
                  <a:srgbClr val="35586D"/>
                </a:solidFill>
                <a:latin typeface="Arialle Bold"/>
              </a:rPr>
              <a:t>3.⁠ ⁠Understand the importance of the Incoterms </a:t>
            </a:r>
          </a:p>
          <a:p>
            <a:pPr>
              <a:lnSpc>
                <a:spcPts val="2860"/>
              </a:lnSpc>
            </a:pPr>
            <a:r>
              <a:rPr lang="en-US" sz="2043" dirty="0">
                <a:solidFill>
                  <a:srgbClr val="35586D"/>
                </a:solidFill>
                <a:latin typeface="Arialle Bold"/>
              </a:rPr>
              <a:t>4.⁠ ⁠Being able to make an export offer (depending on the conditions agreed)</a:t>
            </a:r>
          </a:p>
          <a:p>
            <a:pPr>
              <a:lnSpc>
                <a:spcPts val="2860"/>
              </a:lnSpc>
            </a:pPr>
            <a:r>
              <a:rPr lang="en-US" sz="2043" dirty="0">
                <a:solidFill>
                  <a:srgbClr val="35586D"/>
                </a:solidFill>
                <a:latin typeface="Arialle Bold"/>
              </a:rPr>
              <a:t>5.⁠ ⁠Electing a selection criteria to choose among different import offers</a:t>
            </a:r>
          </a:p>
          <a:p>
            <a:pPr>
              <a:lnSpc>
                <a:spcPts val="2860"/>
              </a:lnSpc>
            </a:pPr>
            <a:r>
              <a:rPr lang="en-US" sz="2043" dirty="0">
                <a:solidFill>
                  <a:srgbClr val="35586D"/>
                </a:solidFill>
                <a:latin typeface="Arialle Bold"/>
              </a:rPr>
              <a:t>6.⁠ ⁠Getting the clearance of the goods at the Customs</a:t>
            </a:r>
          </a:p>
        </p:txBody>
      </p:sp>
      <p:sp>
        <p:nvSpPr>
          <p:cNvPr id="18" name="TextBox 18"/>
          <p:cNvSpPr txBox="1"/>
          <p:nvPr/>
        </p:nvSpPr>
        <p:spPr>
          <a:xfrm>
            <a:off x="12404204" y="9756728"/>
            <a:ext cx="6497408" cy="530272"/>
          </a:xfrm>
          <a:prstGeom prst="rect">
            <a:avLst/>
          </a:prstGeom>
        </p:spPr>
        <p:txBody>
          <a:bodyPr lIns="0" tIns="0" rIns="0" bIns="0" rtlCol="0" anchor="t">
            <a:spAutoFit/>
          </a:bodyPr>
          <a:lstStyle/>
          <a:p>
            <a:pPr>
              <a:lnSpc>
                <a:spcPts val="4372"/>
              </a:lnSpc>
            </a:pPr>
            <a:r>
              <a:rPr lang="en-US" sz="3123" dirty="0">
                <a:solidFill>
                  <a:srgbClr val="308A8F"/>
                </a:solidFill>
                <a:latin typeface="Antonio Bold"/>
              </a:rPr>
              <a:t>  </a:t>
            </a: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22" name="Resim 21" descr="kişi, şahıs, kitap dolabı, giyim, insan yüzü içeren bir resim&#10;&#10;Açıklama otomatik olarak oluşturuldu">
            <a:extLst>
              <a:ext uri="{FF2B5EF4-FFF2-40B4-BE49-F238E27FC236}">
                <a16:creationId xmlns:a16="http://schemas.microsoft.com/office/drawing/2014/main" id="{E11AA299-C809-D706-6614-7F39BF721DDB}"/>
              </a:ext>
            </a:extLst>
          </p:cNvPr>
          <p:cNvPicPr>
            <a:picLocks noChangeAspect="1"/>
          </p:cNvPicPr>
          <p:nvPr/>
        </p:nvPicPr>
        <p:blipFill>
          <a:blip r:embed="rId4">
            <a:extLst>
              <a:ext uri="{28A0092B-C50C-407E-A947-70E740481C1C}">
                <a14:useLocalDpi xmlns:a14="http://schemas.microsoft.com/office/drawing/2010/main" val="0"/>
              </a:ext>
            </a:extLst>
          </a:blip>
          <a:srcRect t="14037" b="12493"/>
          <a:stretch/>
        </p:blipFill>
        <p:spPr>
          <a:xfrm>
            <a:off x="699033" y="385450"/>
            <a:ext cx="3272611" cy="3318903"/>
          </a:xfrm>
          <a:prstGeom prst="rect">
            <a:avLst/>
          </a:prstGeom>
        </p:spPr>
      </p:pic>
    </p:spTree>
  </p:cSld>
  <p:clrMapOvr>
    <a:masterClrMapping/>
  </p:clrMapOvr>
  <p:transition spd="slow">
    <p:cover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10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18394" b="-18394"/>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a:ln w="12700">
              <a:solidFill>
                <a:srgbClr val="000000"/>
              </a:solidFill>
            </a:ln>
          </p:spPr>
          <p:txBody>
            <a:bodyPr/>
            <a:lstStyle/>
            <a:p>
              <a:endParaRPr lang="tr-TR"/>
            </a:p>
          </p:txBody>
        </p:sp>
      </p:grpSp>
      <p:grpSp>
        <p:nvGrpSpPr>
          <p:cNvPr id="11" name="Group 11"/>
          <p:cNvGrpSpPr/>
          <p:nvPr/>
        </p:nvGrpSpPr>
        <p:grpSpPr>
          <a:xfrm>
            <a:off x="4528900" y="2771359"/>
            <a:ext cx="11320699" cy="1344122"/>
            <a:chOff x="0" y="0"/>
            <a:chExt cx="2881208" cy="324698"/>
          </a:xfrm>
        </p:grpSpPr>
        <p:sp>
          <p:nvSpPr>
            <p:cNvPr id="12" name="Freeform 12"/>
            <p:cNvSpPr/>
            <p:nvPr/>
          </p:nvSpPr>
          <p:spPr>
            <a:xfrm>
              <a:off x="0" y="0"/>
              <a:ext cx="2881208" cy="324698"/>
            </a:xfrm>
            <a:custGeom>
              <a:avLst/>
              <a:gdLst/>
              <a:ahLst/>
              <a:cxnLst/>
              <a:rect l="l" t="t" r="r" b="b"/>
              <a:pathLst>
                <a:path w="2881208" h="324698">
                  <a:moveTo>
                    <a:pt x="0" y="0"/>
                  </a:moveTo>
                  <a:lnTo>
                    <a:pt x="2881208" y="0"/>
                  </a:lnTo>
                  <a:lnTo>
                    <a:pt x="2881208" y="324698"/>
                  </a:lnTo>
                  <a:lnTo>
                    <a:pt x="0" y="324698"/>
                  </a:lnTo>
                  <a:close/>
                </a:path>
              </a:pathLst>
            </a:custGeom>
            <a:solidFill>
              <a:srgbClr val="F9D100"/>
            </a:solidFill>
          </p:spPr>
          <p:txBody>
            <a:bodyPr/>
            <a:lstStyle/>
            <a:p>
              <a:endParaRPr lang="tr-TR"/>
            </a:p>
          </p:txBody>
        </p:sp>
        <p:sp>
          <p:nvSpPr>
            <p:cNvPr id="13" name="TextBox 13"/>
            <p:cNvSpPr txBox="1"/>
            <p:nvPr/>
          </p:nvSpPr>
          <p:spPr>
            <a:xfrm>
              <a:off x="0" y="-38100"/>
              <a:ext cx="2881208" cy="362798"/>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Anna Kuzior</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p:txBody>
      </p:sp>
      <p:sp>
        <p:nvSpPr>
          <p:cNvPr id="16" name="TextBox 16"/>
          <p:cNvSpPr txBox="1"/>
          <p:nvPr/>
        </p:nvSpPr>
        <p:spPr>
          <a:xfrm>
            <a:off x="4780451" y="2921760"/>
            <a:ext cx="10844338" cy="1086964"/>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How to determine the amounts presented in the financial statements? Accounting concepts  and accounting policies tools based on IFRS</a:t>
            </a:r>
          </a:p>
        </p:txBody>
      </p:sp>
      <p:sp>
        <p:nvSpPr>
          <p:cNvPr id="17" name="TextBox 17"/>
          <p:cNvSpPr txBox="1"/>
          <p:nvPr/>
        </p:nvSpPr>
        <p:spPr>
          <a:xfrm>
            <a:off x="493630" y="3906694"/>
            <a:ext cx="16133048" cy="6292877"/>
          </a:xfrm>
          <a:prstGeom prst="rect">
            <a:avLst/>
          </a:prstGeom>
        </p:spPr>
        <p:txBody>
          <a:bodyPr lIns="0" tIns="0" rIns="0" bIns="0" rtlCol="0" anchor="t">
            <a:spAutoFit/>
          </a:bodyPr>
          <a:lstStyle/>
          <a:p>
            <a:pPr>
              <a:lnSpc>
                <a:spcPts val="3819"/>
              </a:lnSpc>
            </a:pPr>
            <a:r>
              <a:rPr lang="en-US" sz="2728" dirty="0">
                <a:solidFill>
                  <a:srgbClr val="FF3131"/>
                </a:solidFill>
                <a:latin typeface="Arialle Bold"/>
              </a:rPr>
              <a:t>Course Objective: </a:t>
            </a:r>
          </a:p>
          <a:p>
            <a:pPr>
              <a:lnSpc>
                <a:spcPts val="3819"/>
              </a:lnSpc>
            </a:pPr>
            <a:r>
              <a:rPr lang="en-US" sz="2728" dirty="0">
                <a:solidFill>
                  <a:srgbClr val="35586D"/>
                </a:solidFill>
                <a:latin typeface="Arialle Bold"/>
              </a:rPr>
              <a:t>The objective of the course is to present students accounting concepts/conventions/assumptions and tools of accounting policies using assets measurement rules accepted by International Financial Reporting Standards.</a:t>
            </a:r>
          </a:p>
          <a:p>
            <a:pPr>
              <a:lnSpc>
                <a:spcPts val="3819"/>
              </a:lnSpc>
            </a:pPr>
            <a:r>
              <a:rPr lang="en-US" sz="2728" dirty="0">
                <a:solidFill>
                  <a:srgbClr val="FF3131"/>
                </a:solidFill>
                <a:latin typeface="Arialle Bold"/>
              </a:rPr>
              <a:t>Learning Outcomes: </a:t>
            </a:r>
          </a:p>
          <a:p>
            <a:pPr>
              <a:lnSpc>
                <a:spcPts val="3819"/>
              </a:lnSpc>
            </a:pPr>
            <a:r>
              <a:rPr lang="en-US" sz="2728" dirty="0">
                <a:solidFill>
                  <a:srgbClr val="35586D"/>
                </a:solidFill>
                <a:latin typeface="Arialle Bold"/>
              </a:rPr>
              <a:t>At the end of this course the learner is expected to,</a:t>
            </a:r>
          </a:p>
          <a:p>
            <a:pPr>
              <a:lnSpc>
                <a:spcPts val="3819"/>
              </a:lnSpc>
            </a:pPr>
            <a:r>
              <a:rPr lang="en-US" sz="2728" dirty="0">
                <a:solidFill>
                  <a:srgbClr val="35586D"/>
                </a:solidFill>
                <a:latin typeface="Arialle Bold"/>
              </a:rPr>
              <a:t>1.⁠ ⁠Understand  the purpose and qualitative characteristics of financial statements</a:t>
            </a:r>
          </a:p>
          <a:p>
            <a:pPr>
              <a:lnSpc>
                <a:spcPts val="3819"/>
              </a:lnSpc>
            </a:pPr>
            <a:r>
              <a:rPr lang="en-US" sz="2728" dirty="0">
                <a:solidFill>
                  <a:srgbClr val="35586D"/>
                </a:solidFill>
                <a:latin typeface="Arialle Bold"/>
              </a:rPr>
              <a:t>2.⁠ ⁠Understand the main accounting concepts/conventions/ assumptions </a:t>
            </a:r>
          </a:p>
          <a:p>
            <a:pPr>
              <a:lnSpc>
                <a:spcPts val="3819"/>
              </a:lnSpc>
            </a:pPr>
            <a:r>
              <a:rPr lang="en-US" sz="2728" dirty="0">
                <a:solidFill>
                  <a:srgbClr val="35586D"/>
                </a:solidFill>
                <a:latin typeface="Arialle Bold"/>
              </a:rPr>
              <a:t>3.⁠ ⁠Understand the idea and tools of accounting policies,</a:t>
            </a:r>
          </a:p>
          <a:p>
            <a:pPr>
              <a:lnSpc>
                <a:spcPts val="3819"/>
              </a:lnSpc>
            </a:pPr>
            <a:r>
              <a:rPr lang="en-US" sz="2728" dirty="0">
                <a:solidFill>
                  <a:srgbClr val="35586D"/>
                </a:solidFill>
                <a:latin typeface="Arialle Bold"/>
              </a:rPr>
              <a:t>4.⁠ ⁠Be able to discuss and critically assess methods of measurement of fixed and current assets,</a:t>
            </a:r>
          </a:p>
          <a:p>
            <a:pPr>
              <a:lnSpc>
                <a:spcPts val="3819"/>
              </a:lnSpc>
            </a:pPr>
            <a:r>
              <a:rPr lang="en-US" sz="2728" dirty="0">
                <a:solidFill>
                  <a:srgbClr val="35586D"/>
                </a:solidFill>
                <a:latin typeface="Arialle Bold"/>
              </a:rPr>
              <a:t>5.⁠ ⁠Understand the influence of assets valuation rules on a company’s financial position,</a:t>
            </a:r>
          </a:p>
          <a:p>
            <a:pPr>
              <a:lnSpc>
                <a:spcPts val="3819"/>
              </a:lnSpc>
            </a:pPr>
            <a:r>
              <a:rPr lang="en-US" sz="2728" dirty="0">
                <a:solidFill>
                  <a:srgbClr val="35586D"/>
                </a:solidFill>
                <a:latin typeface="Arialle Bold"/>
              </a:rPr>
              <a:t>6.⁠ ⁠Be able to decide on a choice of accounting policies tools and techniques in particular situations</a:t>
            </a:r>
          </a:p>
        </p:txBody>
      </p:sp>
      <p:sp>
        <p:nvSpPr>
          <p:cNvPr id="18" name="TextBox 18"/>
          <p:cNvSpPr txBox="1"/>
          <p:nvPr/>
        </p:nvSpPr>
        <p:spPr>
          <a:xfrm>
            <a:off x="12010565" y="9756728"/>
            <a:ext cx="6277435" cy="530272"/>
          </a:xfrm>
          <a:prstGeom prst="rect">
            <a:avLst/>
          </a:prstGeom>
        </p:spPr>
        <p:txBody>
          <a:bodyPr lIns="0" tIns="0" rIns="0" bIns="0" rtlCol="0" anchor="t">
            <a:spAutoFit/>
          </a:bodyPr>
          <a:lstStyle/>
          <a:p>
            <a:pPr>
              <a:lnSpc>
                <a:spcPts val="4372"/>
              </a:lnSpc>
            </a:pPr>
            <a:r>
              <a:rPr lang="en-US" sz="3123" dirty="0">
                <a:solidFill>
                  <a:srgbClr val="308A8F"/>
                </a:solidFill>
                <a:latin typeface="Antonio Bold"/>
              </a:rPr>
              <a:t> </a:t>
            </a: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 </a:t>
            </a:r>
          </a:p>
        </p:txBody>
      </p:sp>
    </p:spTree>
  </p:cSld>
  <p:clrMapOvr>
    <a:masterClrMapping/>
  </p:clrMapOvr>
  <p:transition spd="slow">
    <p:cover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584</TotalTime>
  <Words>1552</Words>
  <Application>Microsoft Office PowerPoint</Application>
  <PresentationFormat>Custom</PresentationFormat>
  <Paragraphs>129</Paragraphs>
  <Slides>14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Arialle Bold</vt:lpstr>
      <vt:lpstr>Calibri</vt:lpstr>
      <vt:lpstr>Poppins Medium Bold</vt:lpstr>
      <vt:lpstr>Aptos</vt:lpstr>
      <vt:lpstr>Antonio Bold</vt:lpstr>
      <vt:lpstr>Poppins Medium</vt:lpstr>
      <vt:lpstr>Arial</vt:lpstr>
      <vt:lpstr>Arialle</vt:lpstr>
      <vt:lpstr>Montserrat Ultra-Bold</vt:lpstr>
      <vt:lpstr>Antonio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to the courses will be online on Mar 4th - Mar 15th 2024. Please follow social media accounts, website and sakai announcements!</dc:title>
  <cp:lastModifiedBy>ısınsu  atalay</cp:lastModifiedBy>
  <cp:revision>23</cp:revision>
  <dcterms:created xsi:type="dcterms:W3CDTF">2006-08-16T00:00:00Z</dcterms:created>
  <dcterms:modified xsi:type="dcterms:W3CDTF">2025-03-03T07:27:40Z</dcterms:modified>
  <dc:identifier>DAF9c3HMfj0</dc:identifier>
</cp:coreProperties>
</file>