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2"/>
  </p:notesMasterIdLst>
  <p:sldIdLst>
    <p:sldId id="256" r:id="rId2"/>
    <p:sldId id="257" r:id="rId3"/>
    <p:sldId id="258" r:id="rId4"/>
    <p:sldId id="259" r:id="rId5"/>
    <p:sldId id="260" r:id="rId6"/>
    <p:sldId id="263" r:id="rId7"/>
    <p:sldId id="272" r:id="rId8"/>
    <p:sldId id="261" r:id="rId9"/>
    <p:sldId id="265" r:id="rId10"/>
    <p:sldId id="266" r:id="rId11"/>
    <p:sldId id="275" r:id="rId12"/>
    <p:sldId id="276" r:id="rId13"/>
    <p:sldId id="262" r:id="rId14"/>
    <p:sldId id="277" r:id="rId15"/>
    <p:sldId id="278" r:id="rId16"/>
    <p:sldId id="279" r:id="rId17"/>
    <p:sldId id="280" r:id="rId18"/>
    <p:sldId id="281" r:id="rId19"/>
    <p:sldId id="273" r:id="rId20"/>
    <p:sldId id="274" r:id="rId21"/>
  </p:sldIdLst>
  <p:sldSz cx="18288000" cy="10287000"/>
  <p:notesSz cx="6858000" cy="9144000"/>
  <p:embeddedFontLst>
    <p:embeddedFont>
      <p:font typeface="Antonio Bold" panose="020B0604020202020204" charset="0"/>
      <p:regular r:id="rId23"/>
      <p:bold r:id="rId24"/>
    </p:embeddedFont>
    <p:embeddedFont>
      <p:font typeface="Antonio Ultra-Bold" panose="020B0604020202020204" charset="0"/>
      <p:regular r:id="rId25"/>
      <p:bold r:id="rId26"/>
    </p:embeddedFont>
    <p:embeddedFont>
      <p:font typeface="Arialle" panose="020B0604020202020204" charset="0"/>
      <p:regular r:id="rId27"/>
    </p:embeddedFont>
    <p:embeddedFont>
      <p:font typeface="Arialle Bold" panose="020B0604020202020204" charset="0"/>
      <p:regular r:id="rId28"/>
      <p:bold r:id="rId29"/>
    </p:embeddedFont>
    <p:embeddedFont>
      <p:font typeface="Montserrat Ultra-Bold" panose="020B0604020202020204" charset="0"/>
      <p:regular r:id="rId30"/>
      <p:bold r:id="rId31"/>
    </p:embeddedFont>
    <p:embeddedFont>
      <p:font typeface="Poppins Medium" panose="00000600000000000000" pitchFamily="2" charset="0"/>
      <p:regular r:id="rId32"/>
      <p:italic r:id="rId33"/>
    </p:embeddedFont>
    <p:embeddedFont>
      <p:font typeface="Poppins Medium Bold" panose="020B0604020202020204" charset="0"/>
      <p:regular r:id="rId34"/>
      <p:bold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66CC"/>
    <a:srgbClr val="0099FF"/>
    <a:srgbClr val="3366FF"/>
    <a:srgbClr val="CCFF66"/>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32" autoAdjust="0"/>
  </p:normalViewPr>
  <p:slideViewPr>
    <p:cSldViewPr>
      <p:cViewPr varScale="1">
        <p:scale>
          <a:sx n="67" d="100"/>
          <a:sy n="67" d="100"/>
        </p:scale>
        <p:origin x="1680" y="78"/>
      </p:cViewPr>
      <p:guideLst>
        <p:guide orient="horz" pos="2160"/>
        <p:guide pos="2880"/>
      </p:guideLst>
    </p:cSldViewPr>
  </p:slideViewPr>
  <p:outlineViewPr>
    <p:cViewPr>
      <p:scale>
        <a:sx n="33" d="100"/>
        <a:sy n="33" d="100"/>
      </p:scale>
      <p:origin x="0" y="0"/>
    </p:cViewPr>
  </p:outlineViewPr>
  <p:notesTextViewPr>
    <p:cViewPr>
      <p:scale>
        <a:sx n="60" d="100"/>
        <a:sy n="6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151214-FA03-406D-BCDC-74090818E5AD}" type="datetimeFigureOut">
              <a:rPr lang="en-GB" smtClean="0"/>
              <a:t>18/02/2026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316DE-398E-485B-80AF-6244B783D80C}" type="slidenum">
              <a:rPr lang="en-GB" smtClean="0"/>
              <a:t>‹#›</a:t>
            </a:fld>
            <a:endParaRPr lang="en-GB"/>
          </a:p>
        </p:txBody>
      </p:sp>
    </p:spTree>
    <p:extLst>
      <p:ext uri="{BB962C8B-B14F-4D97-AF65-F5344CB8AC3E}">
        <p14:creationId xmlns:p14="http://schemas.microsoft.com/office/powerpoint/2010/main" val="3194261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1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53671"/>
            <a:ext cx="4924440" cy="5539994"/>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83405" y="524290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F5B86F"/>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882513" y="8066777"/>
            <a:ext cx="6960530" cy="1004254"/>
          </a:xfrm>
          <a:prstGeom prst="rect">
            <a:avLst/>
          </a:prstGeom>
        </p:spPr>
        <p:txBody>
          <a:bodyPr lIns="0" tIns="0" rIns="0" bIns="0" rtlCol="0" anchor="t">
            <a:spAutoFit/>
          </a:bodyPr>
          <a:lstStyle/>
          <a:p>
            <a:pPr>
              <a:lnSpc>
                <a:spcPts val="8175"/>
              </a:lnSpc>
            </a:pPr>
            <a:r>
              <a:rPr lang="en-US" sz="5839" dirty="0">
                <a:solidFill>
                  <a:srgbClr val="545454"/>
                </a:solidFill>
                <a:latin typeface="Montserrat Ultra-Bold"/>
              </a:rPr>
              <a:t> 4-8 MAY 2026</a:t>
            </a:r>
          </a:p>
        </p:txBody>
      </p:sp>
      <p:sp>
        <p:nvSpPr>
          <p:cNvPr id="13" name="Freeform 13"/>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
        <p:nvSpPr>
          <p:cNvPr id="14" name="Freeform 14"/>
          <p:cNvSpPr/>
          <p:nvPr/>
        </p:nvSpPr>
        <p:spPr>
          <a:xfrm>
            <a:off x="304800" y="2606801"/>
            <a:ext cx="10725555" cy="5072294"/>
          </a:xfrm>
          <a:custGeom>
            <a:avLst/>
            <a:gdLst/>
            <a:ahLst/>
            <a:cxnLst/>
            <a:rect l="l" t="t" r="r" b="b"/>
            <a:pathLst>
              <a:path w="10725555" h="5072294">
                <a:moveTo>
                  <a:pt x="0" y="0"/>
                </a:moveTo>
                <a:lnTo>
                  <a:pt x="10725555" y="0"/>
                </a:lnTo>
                <a:lnTo>
                  <a:pt x="10725555" y="5072294"/>
                </a:lnTo>
                <a:lnTo>
                  <a:pt x="0" y="5072294"/>
                </a:lnTo>
                <a:lnTo>
                  <a:pt x="0" y="0"/>
                </a:lnTo>
                <a:close/>
              </a:path>
            </a:pathLst>
          </a:custGeom>
          <a:blipFill>
            <a:blip r:embed="rId3"/>
            <a:stretch>
              <a:fillRect/>
            </a:stretch>
          </a:blipFill>
        </p:spPr>
        <p:txBody>
          <a:bodyPr/>
          <a:lstStyle/>
          <a:p>
            <a:endParaRPr lang="tr-TR"/>
          </a:p>
        </p:txBody>
      </p:sp>
      <p:grpSp>
        <p:nvGrpSpPr>
          <p:cNvPr id="15" name="Group 15"/>
          <p:cNvGrpSpPr>
            <a:grpSpLocks noChangeAspect="1"/>
          </p:cNvGrpSpPr>
          <p:nvPr/>
        </p:nvGrpSpPr>
        <p:grpSpPr>
          <a:xfrm>
            <a:off x="13681217" y="5242909"/>
            <a:ext cx="4661014" cy="524364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a:solidFill>
            <a:schemeClr val="accent3"/>
          </a:solidFill>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6" name="Group 6"/>
          <p:cNvGrpSpPr/>
          <p:nvPr/>
        </p:nvGrpSpPr>
        <p:grpSpPr>
          <a:xfrm>
            <a:off x="676253" y="401300"/>
            <a:ext cx="3287215" cy="3287202"/>
            <a:chOff x="0" y="0"/>
            <a:chExt cx="6350025" cy="6350000"/>
          </a:xfrm>
        </p:grpSpPr>
        <p:sp>
          <p:nvSpPr>
            <p:cNvPr id="7" name="Freeform 7"/>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25073" b="-25073"/>
              </a:stretch>
            </a:blipFill>
          </p:spPr>
          <p:txBody>
            <a:bodyPr/>
            <a:lstStyle/>
            <a:p>
              <a:endParaRPr lang="tr-TR"/>
            </a:p>
          </p:txBody>
        </p:sp>
      </p:grpSp>
      <p:grpSp>
        <p:nvGrpSpPr>
          <p:cNvPr id="8" name="Group 8"/>
          <p:cNvGrpSpPr>
            <a:grpSpLocks noChangeAspect="1"/>
          </p:cNvGrpSpPr>
          <p:nvPr/>
        </p:nvGrpSpPr>
        <p:grpSpPr>
          <a:xfrm rot="-8360300">
            <a:off x="4164688" y="1956880"/>
            <a:ext cx="417812" cy="470038"/>
            <a:chOff x="0" y="0"/>
            <a:chExt cx="5370413" cy="6041715"/>
          </a:xfrm>
          <a:solidFill>
            <a:schemeClr val="accent3"/>
          </a:solidFill>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p:cNvGrpSpPr/>
          <p:nvPr/>
        </p:nvGrpSpPr>
        <p:grpSpPr>
          <a:xfrm>
            <a:off x="4685200" y="2831052"/>
            <a:ext cx="8421200" cy="1040080"/>
            <a:chOff x="0" y="0"/>
            <a:chExt cx="1432399" cy="273930"/>
          </a:xfrm>
          <a:solidFill>
            <a:schemeClr val="accent3"/>
          </a:solidFill>
        </p:grpSpPr>
        <p:sp>
          <p:nvSpPr>
            <p:cNvPr id="12" name="Freeform 12"/>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Jan de Wilde</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Saxion Universities of Applied Sciences - The Netherlands </a:t>
            </a:r>
          </a:p>
        </p:txBody>
      </p:sp>
      <p:sp>
        <p:nvSpPr>
          <p:cNvPr id="16" name="TextBox 16"/>
          <p:cNvSpPr txBox="1"/>
          <p:nvPr/>
        </p:nvSpPr>
        <p:spPr>
          <a:xfrm>
            <a:off x="5022034" y="3057381"/>
            <a:ext cx="8084366"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Navigating Global Challenges, Developing yourself</a:t>
            </a:r>
          </a:p>
        </p:txBody>
      </p:sp>
      <p:sp>
        <p:nvSpPr>
          <p:cNvPr id="17" name="TextBox 17"/>
          <p:cNvSpPr txBox="1"/>
          <p:nvPr/>
        </p:nvSpPr>
        <p:spPr>
          <a:xfrm>
            <a:off x="676253" y="4097461"/>
            <a:ext cx="14344104" cy="6406306"/>
          </a:xfrm>
          <a:prstGeom prst="rect">
            <a:avLst/>
          </a:prstGeom>
        </p:spPr>
        <p:txBody>
          <a:bodyPr lIns="0" tIns="0" rIns="0" bIns="0" rtlCol="0" anchor="t">
            <a:spAutoFit/>
          </a:bodyPr>
          <a:lstStyle/>
          <a:p>
            <a:pPr>
              <a:lnSpc>
                <a:spcPts val="3597"/>
              </a:lnSpc>
            </a:pPr>
            <a:r>
              <a:rPr lang="en-US" sz="2000" dirty="0">
                <a:solidFill>
                  <a:srgbClr val="FF3131"/>
                </a:solidFill>
                <a:latin typeface="Arialle Bold"/>
              </a:rPr>
              <a:t>Course Objective: </a:t>
            </a:r>
          </a:p>
          <a:p>
            <a:pPr>
              <a:lnSpc>
                <a:spcPts val="3597"/>
              </a:lnSpc>
            </a:pPr>
            <a:r>
              <a:rPr lang="en-US" sz="2000" dirty="0">
                <a:solidFill>
                  <a:srgbClr val="35586D"/>
                </a:solidFill>
                <a:latin typeface="Arialle Bold"/>
              </a:rPr>
              <a:t>This course helps students understand the world, reflect on themselves, and develop the skills to adapt, collaborate, and act ethically. By connecting personal values to professional actions, students are empowered to make a positive impact in a global context.</a:t>
            </a:r>
            <a:endParaRPr lang="tr-TR" sz="2000" dirty="0">
              <a:solidFill>
                <a:srgbClr val="35586D"/>
              </a:solidFill>
              <a:latin typeface="Arialle Bold"/>
            </a:endParaRPr>
          </a:p>
          <a:p>
            <a:pPr>
              <a:lnSpc>
                <a:spcPts val="3597"/>
              </a:lnSpc>
            </a:pPr>
            <a:r>
              <a:rPr lang="en-US" sz="2000" dirty="0">
                <a:solidFill>
                  <a:srgbClr val="FF3131"/>
                </a:solidFill>
                <a:latin typeface="Arialle Bold"/>
              </a:rPr>
              <a:t>Learning Outcomes: </a:t>
            </a:r>
          </a:p>
          <a:p>
            <a:pPr marL="277429" lvl="1">
              <a:lnSpc>
                <a:spcPts val="3597"/>
              </a:lnSpc>
            </a:pPr>
            <a:r>
              <a:rPr lang="en-US" sz="2000" dirty="0">
                <a:solidFill>
                  <a:srgbClr val="35586D"/>
                </a:solidFill>
                <a:latin typeface="Arialle Bold"/>
              </a:rPr>
              <a:t>At the end of this course the learner is expected</a:t>
            </a:r>
            <a:r>
              <a:rPr lang="tr-TR" sz="2000" dirty="0">
                <a:solidFill>
                  <a:srgbClr val="35586D"/>
                </a:solidFill>
                <a:latin typeface="Arialle Bold"/>
              </a:rPr>
              <a:t> </a:t>
            </a:r>
            <a:r>
              <a:rPr lang="en-US" sz="2000" dirty="0">
                <a:solidFill>
                  <a:srgbClr val="35586D"/>
                </a:solidFill>
                <a:latin typeface="Arialle Bold"/>
              </a:rPr>
              <a:t>to,</a:t>
            </a:r>
          </a:p>
          <a:p>
            <a:pPr marL="277429" lvl="1">
              <a:lnSpc>
                <a:spcPts val="3597"/>
              </a:lnSpc>
            </a:pPr>
            <a:r>
              <a:rPr lang="tr-TR" sz="2000" dirty="0">
                <a:solidFill>
                  <a:srgbClr val="35586D"/>
                </a:solidFill>
                <a:latin typeface="Arialle Bold"/>
              </a:rPr>
              <a:t>1. </a:t>
            </a:r>
            <a:r>
              <a:rPr lang="en-US" sz="2000" dirty="0">
                <a:solidFill>
                  <a:srgbClr val="35586D"/>
                </a:solidFill>
                <a:latin typeface="Arialle Bold"/>
              </a:rPr>
              <a:t>Global Awareness – Understand what is happening in the world and how it affects people and businesses.</a:t>
            </a:r>
          </a:p>
          <a:p>
            <a:pPr marL="277429" lvl="1">
              <a:lnSpc>
                <a:spcPts val="3597"/>
              </a:lnSpc>
            </a:pPr>
            <a:r>
              <a:rPr lang="tr-TR" sz="2000" dirty="0">
                <a:solidFill>
                  <a:srgbClr val="35586D"/>
                </a:solidFill>
                <a:latin typeface="Arialle Bold"/>
              </a:rPr>
              <a:t>2. </a:t>
            </a:r>
            <a:r>
              <a:rPr lang="en-US" sz="2000" dirty="0">
                <a:solidFill>
                  <a:srgbClr val="35586D"/>
                </a:solidFill>
                <a:latin typeface="Arialle Bold"/>
              </a:rPr>
              <a:t>Cultural Awareness &amp; Self-Reflection – Recognize his/her own background, assumptions, and biases, and reflect on how they influence their actions.</a:t>
            </a:r>
          </a:p>
          <a:p>
            <a:pPr marL="277429" lvl="1">
              <a:lnSpc>
                <a:spcPts val="3597"/>
              </a:lnSpc>
            </a:pPr>
            <a:r>
              <a:rPr lang="tr-TR" sz="2000" dirty="0">
                <a:solidFill>
                  <a:srgbClr val="35586D"/>
                </a:solidFill>
                <a:latin typeface="Arialle Bold"/>
              </a:rPr>
              <a:t>3. </a:t>
            </a:r>
            <a:r>
              <a:rPr lang="en-US" sz="2000" dirty="0">
                <a:solidFill>
                  <a:srgbClr val="35586D"/>
                </a:solidFill>
                <a:latin typeface="Arialle Bold"/>
              </a:rPr>
              <a:t>Personal Adaptability – Handle change and unexpected situations effectively, staying flexible and resilient.</a:t>
            </a:r>
          </a:p>
          <a:p>
            <a:pPr marL="277429" lvl="1">
              <a:lnSpc>
                <a:spcPts val="3597"/>
              </a:lnSpc>
            </a:pPr>
            <a:r>
              <a:rPr lang="tr-TR" sz="2000" dirty="0">
                <a:solidFill>
                  <a:srgbClr val="35586D"/>
                </a:solidFill>
                <a:latin typeface="Arialle Bold"/>
              </a:rPr>
              <a:t>4. </a:t>
            </a:r>
            <a:r>
              <a:rPr lang="en-US" sz="2000" dirty="0">
                <a:solidFill>
                  <a:srgbClr val="35586D"/>
                </a:solidFill>
                <a:latin typeface="Arialle Bold"/>
              </a:rPr>
              <a:t>Empathy &amp; Ethical Awareness – See things from others’ perspectives and make thoughtful, ethical decisions.</a:t>
            </a:r>
          </a:p>
          <a:p>
            <a:pPr marL="277429" lvl="1">
              <a:lnSpc>
                <a:spcPts val="3597"/>
              </a:lnSpc>
            </a:pPr>
            <a:r>
              <a:rPr lang="tr-TR" sz="2000" dirty="0">
                <a:solidFill>
                  <a:srgbClr val="35586D"/>
                </a:solidFill>
                <a:latin typeface="Arialle Bold"/>
              </a:rPr>
              <a:t>5. </a:t>
            </a:r>
            <a:r>
              <a:rPr lang="en-US" sz="2000" dirty="0">
                <a:solidFill>
                  <a:srgbClr val="35586D"/>
                </a:solidFill>
                <a:latin typeface="Arialle Bold"/>
              </a:rPr>
              <a:t>Purpose &amp; Personal Impact – Connect his/her values and goals to their professional actions and make a positive difference.</a:t>
            </a:r>
          </a:p>
          <a:p>
            <a:pPr>
              <a:lnSpc>
                <a:spcPts val="3597"/>
              </a:lnSpc>
            </a:pPr>
            <a:endParaRPr lang="en-US" sz="2000" dirty="0">
              <a:solidFill>
                <a:srgbClr val="35586D"/>
              </a:solidFill>
              <a:latin typeface="Arialle Bold"/>
            </a:endParaRPr>
          </a:p>
        </p:txBody>
      </p:sp>
      <p:sp>
        <p:nvSpPr>
          <p:cNvPr id="18" name="TextBox 18"/>
          <p:cNvSpPr txBox="1"/>
          <p:nvPr/>
        </p:nvSpPr>
        <p:spPr>
          <a:xfrm>
            <a:off x="13716000" y="9784846"/>
            <a:ext cx="4572000" cy="522707"/>
          </a:xfrm>
          <a:prstGeom prst="rect">
            <a:avLst/>
          </a:prstGeom>
        </p:spPr>
        <p:txBody>
          <a:bodyPr wrap="square" lIns="0" tIns="0" rIns="0" bIns="0" rtlCol="0" anchor="t">
            <a:spAutoFit/>
          </a:bodyPr>
          <a:lstStyle/>
          <a:p>
            <a:pP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3</a:t>
            </a:r>
            <a:r>
              <a:rPr lang="en-US" sz="3123" baseline="30000" dirty="0">
                <a:solidFill>
                  <a:srgbClr val="FF0000"/>
                </a:solidFill>
                <a:latin typeface="Antonio Bold"/>
              </a:rPr>
              <a:t>rd</a:t>
            </a:r>
            <a:r>
              <a:rPr lang="tr-TR" sz="3123" dirty="0">
                <a:solidFill>
                  <a:srgbClr val="FF0000"/>
                </a:solidFill>
                <a:latin typeface="Antonio Bold"/>
              </a:rPr>
              <a:t>, </a:t>
            </a:r>
            <a:r>
              <a:rPr lang="en-US" sz="3123" dirty="0">
                <a:solidFill>
                  <a:srgbClr val="FF0000"/>
                </a:solidFill>
                <a:latin typeface="Antonio Bold"/>
              </a:rPr>
              <a:t>4</a:t>
            </a:r>
            <a:r>
              <a:rPr lang="en-US" sz="3123" baseline="30000" dirty="0">
                <a:solidFill>
                  <a:srgbClr val="FF0000"/>
                </a:solidFill>
                <a:latin typeface="Antonio Bold"/>
              </a:rPr>
              <a:t>th</a:t>
            </a:r>
            <a:r>
              <a:rPr lang="en-US" sz="3123" dirty="0">
                <a:solidFill>
                  <a:srgbClr val="FF0000"/>
                </a:solidFill>
                <a:latin typeface="Antonio Bold"/>
              </a:rPr>
              <a:t>  year students </a:t>
            </a:r>
          </a:p>
        </p:txBody>
      </p:sp>
    </p:spTree>
  </p:cSld>
  <p:clrMapOvr>
    <a:masterClrMapping/>
  </p:clrMapOvr>
  <p:transition spd="slow">
    <p:cover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8DF2DF13-A8C0-4D67-59CB-DD784BE917A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AEBBF71-DC9B-163A-4E19-18AB3380584F}"/>
              </a:ext>
            </a:extLst>
          </p:cNvPr>
          <p:cNvGrpSpPr/>
          <p:nvPr/>
        </p:nvGrpSpPr>
        <p:grpSpPr>
          <a:xfrm rot="-5400000">
            <a:off x="15020357" y="-5037208"/>
            <a:ext cx="20965455" cy="20965455"/>
            <a:chOff x="0" y="0"/>
            <a:chExt cx="812800" cy="812800"/>
          </a:xfrm>
          <a:solidFill>
            <a:schemeClr val="accent4">
              <a:lumMod val="60000"/>
              <a:lumOff val="40000"/>
            </a:schemeClr>
          </a:solidFill>
        </p:grpSpPr>
        <p:sp>
          <p:nvSpPr>
            <p:cNvPr id="3" name="Freeform 3">
              <a:extLst>
                <a:ext uri="{FF2B5EF4-FFF2-40B4-BE49-F238E27FC236}">
                  <a16:creationId xmlns:a16="http://schemas.microsoft.com/office/drawing/2014/main" id="{AF285A44-D4D2-740B-002E-FB21CFE5D803}"/>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BE45185C-7717-E964-6666-169416FE480B}"/>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41B0FB87-996A-376B-DBA8-382062FD9B28}"/>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F1DFB46B-4478-2193-26B1-134807F77AF0}"/>
              </a:ext>
            </a:extLst>
          </p:cNvPr>
          <p:cNvGrpSpPr>
            <a:grpSpLocks noChangeAspect="1"/>
          </p:cNvGrpSpPr>
          <p:nvPr/>
        </p:nvGrpSpPr>
        <p:grpSpPr>
          <a:xfrm rot="-8360300">
            <a:off x="4164688" y="1956880"/>
            <a:ext cx="417812" cy="470038"/>
            <a:chOff x="0" y="0"/>
            <a:chExt cx="5370413" cy="6041715"/>
          </a:xfrm>
          <a:solidFill>
            <a:schemeClr val="accent4">
              <a:lumMod val="60000"/>
              <a:lumOff val="40000"/>
            </a:schemeClr>
          </a:solidFill>
        </p:grpSpPr>
        <p:sp>
          <p:nvSpPr>
            <p:cNvPr id="9" name="Freeform 9">
              <a:extLst>
                <a:ext uri="{FF2B5EF4-FFF2-40B4-BE49-F238E27FC236}">
                  <a16:creationId xmlns:a16="http://schemas.microsoft.com/office/drawing/2014/main" id="{307538C4-18C0-3553-AC39-D09AF2BEDC9C}"/>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891168BC-28D9-595B-E803-13FD6F30E137}"/>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94783CAE-9F36-CF1D-09AD-346DAEDB245D}"/>
              </a:ext>
            </a:extLst>
          </p:cNvPr>
          <p:cNvGrpSpPr/>
          <p:nvPr/>
        </p:nvGrpSpPr>
        <p:grpSpPr>
          <a:xfrm>
            <a:off x="4685200" y="2831052"/>
            <a:ext cx="8421200" cy="1040080"/>
            <a:chOff x="0" y="0"/>
            <a:chExt cx="1432399" cy="273930"/>
          </a:xfrm>
          <a:solidFill>
            <a:schemeClr val="accent4">
              <a:lumMod val="60000"/>
              <a:lumOff val="40000"/>
            </a:schemeClr>
          </a:solidFill>
        </p:grpSpPr>
        <p:sp>
          <p:nvSpPr>
            <p:cNvPr id="12" name="Freeform 12">
              <a:extLst>
                <a:ext uri="{FF2B5EF4-FFF2-40B4-BE49-F238E27FC236}">
                  <a16:creationId xmlns:a16="http://schemas.microsoft.com/office/drawing/2014/main" id="{1E1E9E1E-D69A-F89C-0707-076A7CF3EDD8}"/>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7AD9B3A2-DD66-98D8-B1F4-3BD02D686461}"/>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81CDFBAE-528D-A043-2EEB-AACB7BFBB494}"/>
              </a:ext>
            </a:extLst>
          </p:cNvPr>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Johan </a:t>
            </a:r>
            <a:r>
              <a:rPr lang="en-US" sz="6989" dirty="0" err="1">
                <a:solidFill>
                  <a:srgbClr val="35586D"/>
                </a:solidFill>
                <a:latin typeface="Antonio Bold"/>
              </a:rPr>
              <a:t>Halsberghe</a:t>
            </a:r>
            <a:endParaRPr lang="en-US" sz="6989" dirty="0">
              <a:solidFill>
                <a:srgbClr val="35586D"/>
              </a:solidFill>
              <a:latin typeface="Antonio Bold"/>
            </a:endParaRPr>
          </a:p>
        </p:txBody>
      </p:sp>
      <p:sp>
        <p:nvSpPr>
          <p:cNvPr id="15" name="TextBox 15">
            <a:extLst>
              <a:ext uri="{FF2B5EF4-FFF2-40B4-BE49-F238E27FC236}">
                <a16:creationId xmlns:a16="http://schemas.microsoft.com/office/drawing/2014/main" id="{D752592B-9030-E041-C657-F95EAFCED22F}"/>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Artevelde University of Applied Sciences - Belgium</a:t>
            </a:r>
          </a:p>
        </p:txBody>
      </p:sp>
      <p:sp>
        <p:nvSpPr>
          <p:cNvPr id="16" name="TextBox 16">
            <a:extLst>
              <a:ext uri="{FF2B5EF4-FFF2-40B4-BE49-F238E27FC236}">
                <a16:creationId xmlns:a16="http://schemas.microsoft.com/office/drawing/2014/main" id="{1F0EBABD-2D1A-C3C6-A263-17006F96B1C2}"/>
              </a:ext>
            </a:extLst>
          </p:cNvPr>
          <p:cNvSpPr txBox="1"/>
          <p:nvPr/>
        </p:nvSpPr>
        <p:spPr>
          <a:xfrm>
            <a:off x="5022034" y="3057381"/>
            <a:ext cx="8084366"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Personal Financial Planning</a:t>
            </a:r>
          </a:p>
        </p:txBody>
      </p:sp>
      <p:sp>
        <p:nvSpPr>
          <p:cNvPr id="17" name="TextBox 17">
            <a:extLst>
              <a:ext uri="{FF2B5EF4-FFF2-40B4-BE49-F238E27FC236}">
                <a16:creationId xmlns:a16="http://schemas.microsoft.com/office/drawing/2014/main" id="{8F81262A-5600-8E80-F5C3-4478798E9E52}"/>
              </a:ext>
            </a:extLst>
          </p:cNvPr>
          <p:cNvSpPr txBox="1"/>
          <p:nvPr/>
        </p:nvSpPr>
        <p:spPr>
          <a:xfrm>
            <a:off x="676253" y="4097461"/>
            <a:ext cx="14344104" cy="5944641"/>
          </a:xfrm>
          <a:prstGeom prst="rect">
            <a:avLst/>
          </a:prstGeom>
        </p:spPr>
        <p:txBody>
          <a:bodyPr lIns="0" tIns="0" rIns="0" bIns="0" rtlCol="0" anchor="t">
            <a:spAutoFit/>
          </a:bodyPr>
          <a:lstStyle/>
          <a:p>
            <a:pPr>
              <a:lnSpc>
                <a:spcPts val="3597"/>
              </a:lnSpc>
            </a:pPr>
            <a:r>
              <a:rPr lang="en-US" sz="2000" dirty="0">
                <a:solidFill>
                  <a:srgbClr val="FF3131"/>
                </a:solidFill>
                <a:latin typeface="Arialle Bold"/>
              </a:rPr>
              <a:t>Course Objective: </a:t>
            </a:r>
          </a:p>
          <a:p>
            <a:pPr>
              <a:lnSpc>
                <a:spcPts val="3597"/>
              </a:lnSpc>
            </a:pPr>
            <a:r>
              <a:rPr lang="en-US" sz="2000" dirty="0">
                <a:solidFill>
                  <a:srgbClr val="35586D"/>
                </a:solidFill>
                <a:latin typeface="Arialle Bold"/>
              </a:rPr>
              <a:t>The course design is for a 9-hour course on Personal Financial Planning</a:t>
            </a:r>
          </a:p>
          <a:p>
            <a:pPr>
              <a:lnSpc>
                <a:spcPts val="3597"/>
              </a:lnSpc>
            </a:pPr>
            <a:r>
              <a:rPr lang="en-US" sz="2000" dirty="0">
                <a:solidFill>
                  <a:srgbClr val="35586D"/>
                </a:solidFill>
                <a:latin typeface="Arialle Bold"/>
              </a:rPr>
              <a:t>Main objective is to adopt a holistic and systematic view on Personal Finance, either for the own personal life of the students either for their future business clients</a:t>
            </a:r>
            <a:endParaRPr lang="tr-TR" sz="2000" dirty="0">
              <a:solidFill>
                <a:srgbClr val="35586D"/>
              </a:solidFill>
              <a:latin typeface="Arialle Bold"/>
            </a:endParaRPr>
          </a:p>
          <a:p>
            <a:pPr>
              <a:lnSpc>
                <a:spcPts val="3597"/>
              </a:lnSpc>
            </a:pPr>
            <a:r>
              <a:rPr lang="en-US" sz="2000" dirty="0">
                <a:solidFill>
                  <a:srgbClr val="FF3131"/>
                </a:solidFill>
                <a:latin typeface="Arialle Bold"/>
              </a:rPr>
              <a:t>Learning Outcomes: </a:t>
            </a:r>
          </a:p>
          <a:p>
            <a:pPr marL="277429" lvl="1">
              <a:lnSpc>
                <a:spcPts val="3597"/>
              </a:lnSpc>
            </a:pPr>
            <a:r>
              <a:rPr lang="en-US" sz="2000" dirty="0">
                <a:solidFill>
                  <a:srgbClr val="35586D"/>
                </a:solidFill>
                <a:latin typeface="Arialle Bold"/>
              </a:rPr>
              <a:t>At the end of this course the learner is expected</a:t>
            </a:r>
            <a:r>
              <a:rPr lang="tr-TR" sz="2000" dirty="0">
                <a:solidFill>
                  <a:srgbClr val="35586D"/>
                </a:solidFill>
                <a:latin typeface="Arialle Bold"/>
              </a:rPr>
              <a:t> </a:t>
            </a:r>
            <a:r>
              <a:rPr lang="en-US" sz="2000" dirty="0">
                <a:solidFill>
                  <a:srgbClr val="35586D"/>
                </a:solidFill>
                <a:latin typeface="Arialle Bold"/>
              </a:rPr>
              <a:t>to,</a:t>
            </a:r>
          </a:p>
          <a:p>
            <a:pPr marL="277429" lvl="1">
              <a:lnSpc>
                <a:spcPts val="3597"/>
              </a:lnSpc>
            </a:pPr>
            <a:r>
              <a:rPr lang="tr-TR" sz="2000" dirty="0">
                <a:solidFill>
                  <a:srgbClr val="35586D"/>
                </a:solidFill>
                <a:latin typeface="Arialle Bold"/>
              </a:rPr>
              <a:t>1. </a:t>
            </a:r>
            <a:r>
              <a:rPr lang="en-US" sz="2000" dirty="0">
                <a:solidFill>
                  <a:srgbClr val="35586D"/>
                </a:solidFill>
                <a:latin typeface="Arialle Bold"/>
              </a:rPr>
              <a:t>Understand how income is generated, taxed, and managed over a lifetime</a:t>
            </a:r>
          </a:p>
          <a:p>
            <a:pPr marL="277429" lvl="1">
              <a:lnSpc>
                <a:spcPts val="3597"/>
              </a:lnSpc>
            </a:pPr>
            <a:r>
              <a:rPr lang="tr-TR" sz="2000" dirty="0">
                <a:solidFill>
                  <a:srgbClr val="35586D"/>
                </a:solidFill>
                <a:latin typeface="Arialle Bold"/>
              </a:rPr>
              <a:t>2. </a:t>
            </a:r>
            <a:r>
              <a:rPr lang="en-US" sz="2000" dirty="0">
                <a:solidFill>
                  <a:srgbClr val="35586D"/>
                </a:solidFill>
                <a:latin typeface="Arialle Bold"/>
              </a:rPr>
              <a:t>Build a personal budget and savings strategy</a:t>
            </a:r>
          </a:p>
          <a:p>
            <a:pPr marL="277429" lvl="1">
              <a:lnSpc>
                <a:spcPts val="3597"/>
              </a:lnSpc>
            </a:pPr>
            <a:r>
              <a:rPr lang="tr-TR" sz="2000" dirty="0">
                <a:solidFill>
                  <a:srgbClr val="35586D"/>
                </a:solidFill>
                <a:latin typeface="Arialle Bold"/>
              </a:rPr>
              <a:t>3. </a:t>
            </a:r>
            <a:r>
              <a:rPr lang="en-US" sz="2000" dirty="0">
                <a:solidFill>
                  <a:srgbClr val="35586D"/>
                </a:solidFill>
                <a:latin typeface="Arialle Bold"/>
              </a:rPr>
              <a:t>Optimize taxes legally and ethically</a:t>
            </a:r>
          </a:p>
          <a:p>
            <a:pPr marL="277429" lvl="1">
              <a:lnSpc>
                <a:spcPts val="3597"/>
              </a:lnSpc>
            </a:pPr>
            <a:r>
              <a:rPr lang="tr-TR" sz="2000" dirty="0">
                <a:solidFill>
                  <a:srgbClr val="35586D"/>
                </a:solidFill>
                <a:latin typeface="Arialle Bold"/>
              </a:rPr>
              <a:t>4. </a:t>
            </a:r>
            <a:r>
              <a:rPr lang="en-US" sz="2000" dirty="0">
                <a:solidFill>
                  <a:srgbClr val="35586D"/>
                </a:solidFill>
                <a:latin typeface="Arialle Bold"/>
              </a:rPr>
              <a:t>Make informed decisions about pensions and retirement</a:t>
            </a:r>
          </a:p>
          <a:p>
            <a:pPr marL="277429" lvl="1">
              <a:lnSpc>
                <a:spcPts val="3597"/>
              </a:lnSpc>
            </a:pPr>
            <a:r>
              <a:rPr lang="tr-TR" sz="2000" dirty="0">
                <a:solidFill>
                  <a:srgbClr val="35586D"/>
                </a:solidFill>
                <a:latin typeface="Arialle Bold"/>
              </a:rPr>
              <a:t>5. </a:t>
            </a:r>
            <a:r>
              <a:rPr lang="en-US" sz="2000" dirty="0">
                <a:solidFill>
                  <a:srgbClr val="35586D"/>
                </a:solidFill>
                <a:latin typeface="Arialle Bold"/>
              </a:rPr>
              <a:t>Analyze personal wealth and risk exposure</a:t>
            </a:r>
          </a:p>
          <a:p>
            <a:pPr marL="277429" lvl="1">
              <a:lnSpc>
                <a:spcPts val="3597"/>
              </a:lnSpc>
            </a:pPr>
            <a:r>
              <a:rPr lang="tr-TR" sz="2000" dirty="0">
                <a:solidFill>
                  <a:srgbClr val="35586D"/>
                </a:solidFill>
                <a:latin typeface="Arialle Bold"/>
              </a:rPr>
              <a:t>6. </a:t>
            </a:r>
            <a:r>
              <a:rPr lang="en-US" sz="2000" dirty="0">
                <a:solidFill>
                  <a:srgbClr val="35586D"/>
                </a:solidFill>
                <a:latin typeface="Arialle Bold"/>
              </a:rPr>
              <a:t>Understand inheritance law, estate planning, and intergenerational transfers</a:t>
            </a:r>
          </a:p>
          <a:p>
            <a:pPr marL="277429" lvl="1">
              <a:lnSpc>
                <a:spcPts val="3597"/>
              </a:lnSpc>
            </a:pPr>
            <a:r>
              <a:rPr lang="tr-TR" sz="2000" dirty="0">
                <a:solidFill>
                  <a:srgbClr val="35586D"/>
                </a:solidFill>
                <a:latin typeface="Arialle Bold"/>
              </a:rPr>
              <a:t>7. </a:t>
            </a:r>
            <a:r>
              <a:rPr lang="en-US" sz="2000" dirty="0">
                <a:solidFill>
                  <a:srgbClr val="35586D"/>
                </a:solidFill>
                <a:latin typeface="Arialle Bold"/>
              </a:rPr>
              <a:t>Design a basic personal financial plan</a:t>
            </a:r>
          </a:p>
        </p:txBody>
      </p:sp>
      <p:sp>
        <p:nvSpPr>
          <p:cNvPr id="18" name="TextBox 18">
            <a:extLst>
              <a:ext uri="{FF2B5EF4-FFF2-40B4-BE49-F238E27FC236}">
                <a16:creationId xmlns:a16="http://schemas.microsoft.com/office/drawing/2014/main" id="{908B879B-D8F4-59FD-E5AE-D34E7ACEA50E}"/>
              </a:ext>
            </a:extLst>
          </p:cNvPr>
          <p:cNvSpPr txBox="1"/>
          <p:nvPr/>
        </p:nvSpPr>
        <p:spPr>
          <a:xfrm>
            <a:off x="14097000" y="9780748"/>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a:t>
            </a:r>
            <a:r>
              <a:rPr lang="tr-TR" sz="3123" dirty="0">
                <a:solidFill>
                  <a:srgbClr val="FF0000"/>
                </a:solidFill>
                <a:latin typeface="Antonio Bold"/>
              </a:rPr>
              <a:t>, </a:t>
            </a: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year students </a:t>
            </a:r>
          </a:p>
        </p:txBody>
      </p:sp>
      <p:pic>
        <p:nvPicPr>
          <p:cNvPr id="22" name="Resim 21">
            <a:extLst>
              <a:ext uri="{FF2B5EF4-FFF2-40B4-BE49-F238E27FC236}">
                <a16:creationId xmlns:a16="http://schemas.microsoft.com/office/drawing/2014/main" id="{0AD62060-238A-27E9-F0BB-8C0EDB93B80D}"/>
              </a:ext>
            </a:extLst>
          </p:cNvPr>
          <p:cNvPicPr>
            <a:picLocks noChangeAspect="1"/>
          </p:cNvPicPr>
          <p:nvPr/>
        </p:nvPicPr>
        <p:blipFill>
          <a:blip r:embed="rId4"/>
          <a:stretch>
            <a:fillRect/>
          </a:stretch>
        </p:blipFill>
        <p:spPr>
          <a:xfrm>
            <a:off x="788761" y="523792"/>
            <a:ext cx="3104809" cy="3056296"/>
          </a:xfrm>
          <a:prstGeom prst="rect">
            <a:avLst/>
          </a:prstGeom>
        </p:spPr>
      </p:pic>
    </p:spTree>
    <p:extLst>
      <p:ext uri="{BB962C8B-B14F-4D97-AF65-F5344CB8AC3E}">
        <p14:creationId xmlns:p14="http://schemas.microsoft.com/office/powerpoint/2010/main" val="1071513348"/>
      </p:ext>
    </p:extLst>
  </p:cSld>
  <p:clrMapOvr>
    <a:masterClrMapping/>
  </p:clrMapOvr>
  <p:transition spd="slow">
    <p:cover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AD81FA2E-4F2C-845F-05C1-1CB394DA55C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BDD49DD-CA44-D033-B3C7-01B20F5FA4BD}"/>
              </a:ext>
            </a:extLst>
          </p:cNvPr>
          <p:cNvGrpSpPr/>
          <p:nvPr/>
        </p:nvGrpSpPr>
        <p:grpSpPr>
          <a:xfrm rot="-5400000">
            <a:off x="15020357" y="-5037208"/>
            <a:ext cx="20965455" cy="20965455"/>
            <a:chOff x="0" y="0"/>
            <a:chExt cx="812800" cy="812800"/>
          </a:xfrm>
          <a:solidFill>
            <a:srgbClr val="FF9933"/>
          </a:solidFill>
        </p:grpSpPr>
        <p:sp>
          <p:nvSpPr>
            <p:cNvPr id="3" name="Freeform 3">
              <a:extLst>
                <a:ext uri="{FF2B5EF4-FFF2-40B4-BE49-F238E27FC236}">
                  <a16:creationId xmlns:a16="http://schemas.microsoft.com/office/drawing/2014/main" id="{3B82F191-0237-3B40-DC50-9EAD3D2471A0}"/>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7107AD36-A704-9D5F-0CFA-E92D272BF38B}"/>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56ECA75C-D3F1-BAF0-231C-2874DA37346B}"/>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88C21F25-206E-44C0-F250-4D22EE22503E}"/>
              </a:ext>
            </a:extLst>
          </p:cNvPr>
          <p:cNvGrpSpPr>
            <a:grpSpLocks noChangeAspect="1"/>
          </p:cNvGrpSpPr>
          <p:nvPr/>
        </p:nvGrpSpPr>
        <p:grpSpPr>
          <a:xfrm rot="-8360300">
            <a:off x="4164688" y="1956880"/>
            <a:ext cx="417812" cy="470038"/>
            <a:chOff x="0" y="0"/>
            <a:chExt cx="5370413" cy="6041715"/>
          </a:xfrm>
          <a:solidFill>
            <a:srgbClr val="FF9933"/>
          </a:solidFill>
        </p:grpSpPr>
        <p:sp>
          <p:nvSpPr>
            <p:cNvPr id="9" name="Freeform 9">
              <a:extLst>
                <a:ext uri="{FF2B5EF4-FFF2-40B4-BE49-F238E27FC236}">
                  <a16:creationId xmlns:a16="http://schemas.microsoft.com/office/drawing/2014/main" id="{61DF0C7F-9A90-CBD5-4D88-BE1A0E40D90F}"/>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9C7E05B6-26F3-ECBD-0CBE-86E4AFEEA4E5}"/>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6A970154-78D2-35F6-C83F-7E62EC538540}"/>
              </a:ext>
            </a:extLst>
          </p:cNvPr>
          <p:cNvGrpSpPr/>
          <p:nvPr/>
        </p:nvGrpSpPr>
        <p:grpSpPr>
          <a:xfrm>
            <a:off x="4685200" y="2816508"/>
            <a:ext cx="11436543" cy="1040080"/>
            <a:chOff x="0" y="0"/>
            <a:chExt cx="1432399" cy="273930"/>
          </a:xfrm>
          <a:solidFill>
            <a:srgbClr val="FF9933"/>
          </a:solidFill>
        </p:grpSpPr>
        <p:sp>
          <p:nvSpPr>
            <p:cNvPr id="12" name="Freeform 12">
              <a:extLst>
                <a:ext uri="{FF2B5EF4-FFF2-40B4-BE49-F238E27FC236}">
                  <a16:creationId xmlns:a16="http://schemas.microsoft.com/office/drawing/2014/main" id="{DA713A8C-2F0B-2AFB-71FA-3E8E84072B91}"/>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67F9ED85-D8F8-BC87-C791-5A57C418E6C4}"/>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4BE4DE74-9A17-224D-5C5E-634B1051350F}"/>
              </a:ext>
            </a:extLst>
          </p:cNvPr>
          <p:cNvSpPr txBox="1"/>
          <p:nvPr/>
        </p:nvSpPr>
        <p:spPr>
          <a:xfrm>
            <a:off x="4528900" y="363675"/>
            <a:ext cx="12463700" cy="1165384"/>
          </a:xfrm>
          <a:prstGeom prst="rect">
            <a:avLst/>
          </a:prstGeom>
        </p:spPr>
        <p:txBody>
          <a:bodyPr wrap="square" lIns="0" tIns="0" rIns="0" bIns="0" rtlCol="0" anchor="t">
            <a:spAutoFit/>
          </a:bodyPr>
          <a:lstStyle/>
          <a:p>
            <a:pPr>
              <a:lnSpc>
                <a:spcPts val="9785"/>
              </a:lnSpc>
            </a:pPr>
            <a:r>
              <a:rPr lang="en-US" sz="6989" dirty="0">
                <a:solidFill>
                  <a:srgbClr val="35586D"/>
                </a:solidFill>
                <a:latin typeface="Antonio Bold"/>
              </a:rPr>
              <a:t>Prof. Dr. Benjamin Krischan Schulte</a:t>
            </a:r>
          </a:p>
        </p:txBody>
      </p:sp>
      <p:sp>
        <p:nvSpPr>
          <p:cNvPr id="15" name="TextBox 15">
            <a:extLst>
              <a:ext uri="{FF2B5EF4-FFF2-40B4-BE49-F238E27FC236}">
                <a16:creationId xmlns:a16="http://schemas.microsoft.com/office/drawing/2014/main" id="{1EC42365-FC99-3336-8336-8BCB2E4F3C5A}"/>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ISM International School of Management – Germany</a:t>
            </a:r>
          </a:p>
        </p:txBody>
      </p:sp>
      <p:sp>
        <p:nvSpPr>
          <p:cNvPr id="16" name="TextBox 16">
            <a:extLst>
              <a:ext uri="{FF2B5EF4-FFF2-40B4-BE49-F238E27FC236}">
                <a16:creationId xmlns:a16="http://schemas.microsoft.com/office/drawing/2014/main" id="{9F2B4396-9847-DAD4-1B02-FC596F3B619B}"/>
              </a:ext>
            </a:extLst>
          </p:cNvPr>
          <p:cNvSpPr txBox="1"/>
          <p:nvPr/>
        </p:nvSpPr>
        <p:spPr>
          <a:xfrm>
            <a:off x="4780450" y="3040527"/>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International Consumer Behavior: Decision Making, Psychology, and Culture</a:t>
            </a:r>
          </a:p>
        </p:txBody>
      </p:sp>
      <p:sp>
        <p:nvSpPr>
          <p:cNvPr id="17" name="TextBox 17">
            <a:extLst>
              <a:ext uri="{FF2B5EF4-FFF2-40B4-BE49-F238E27FC236}">
                <a16:creationId xmlns:a16="http://schemas.microsoft.com/office/drawing/2014/main" id="{F5233DDC-454C-2C20-7B2B-09970DCA9A41}"/>
              </a:ext>
            </a:extLst>
          </p:cNvPr>
          <p:cNvSpPr txBox="1"/>
          <p:nvPr/>
        </p:nvSpPr>
        <p:spPr>
          <a:xfrm>
            <a:off x="676253" y="4097461"/>
            <a:ext cx="14344104" cy="5956246"/>
          </a:xfrm>
          <a:prstGeom prst="rect">
            <a:avLst/>
          </a:prstGeom>
        </p:spPr>
        <p:txBody>
          <a:bodyPr lIns="0" tIns="0" rIns="0" bIns="0" rtlCol="0" anchor="t">
            <a:spAutoFit/>
          </a:bodyPr>
          <a:lstStyle/>
          <a:p>
            <a:pPr>
              <a:lnSpc>
                <a:spcPts val="3597"/>
              </a:lnSpc>
            </a:pPr>
            <a:r>
              <a:rPr lang="en-US" sz="2400" dirty="0">
                <a:solidFill>
                  <a:srgbClr val="FF3131"/>
                </a:solidFill>
                <a:latin typeface="Arialle Bold"/>
              </a:rPr>
              <a:t>Course Objective: </a:t>
            </a:r>
          </a:p>
          <a:p>
            <a:pPr>
              <a:lnSpc>
                <a:spcPts val="3597"/>
              </a:lnSpc>
            </a:pPr>
            <a:r>
              <a:rPr lang="en-US" sz="2400" dirty="0">
                <a:solidFill>
                  <a:srgbClr val="35586D"/>
                </a:solidFill>
                <a:latin typeface="Arialle Bold"/>
              </a:rPr>
              <a:t>To enable students to analyze and explain international consumer behavior using</a:t>
            </a:r>
          </a:p>
          <a:p>
            <a:pPr>
              <a:lnSpc>
                <a:spcPts val="3597"/>
              </a:lnSpc>
            </a:pPr>
            <a:r>
              <a:rPr lang="en-US" sz="2400" dirty="0">
                <a:solidFill>
                  <a:srgbClr val="35586D"/>
                </a:solidFill>
                <a:latin typeface="Arialle Bold"/>
              </a:rPr>
              <a:t>established decision-making and behavioral frameworks, and to derive implications</a:t>
            </a:r>
          </a:p>
          <a:p>
            <a:pPr>
              <a:lnSpc>
                <a:spcPts val="3597"/>
              </a:lnSpc>
            </a:pPr>
            <a:r>
              <a:rPr lang="en-US" sz="2400" dirty="0">
                <a:solidFill>
                  <a:srgbClr val="35586D"/>
                </a:solidFill>
                <a:latin typeface="Arialle Bold"/>
              </a:rPr>
              <a:t>for marketing decisions in global markets.</a:t>
            </a:r>
            <a:endParaRPr lang="tr-TR" sz="2400" dirty="0">
              <a:solidFill>
                <a:srgbClr val="35586D"/>
              </a:solidFill>
              <a:latin typeface="Arialle Bold"/>
            </a:endParaRPr>
          </a:p>
          <a:p>
            <a:pPr>
              <a:lnSpc>
                <a:spcPts val="3597"/>
              </a:lnSpc>
            </a:pPr>
            <a:r>
              <a:rPr lang="en-US" sz="2400" dirty="0">
                <a:solidFill>
                  <a:srgbClr val="FF3131"/>
                </a:solidFill>
                <a:latin typeface="Arialle Bold"/>
              </a:rPr>
              <a:t>Learning Outcomes: </a:t>
            </a:r>
          </a:p>
          <a:p>
            <a:pPr marL="277429" lvl="1">
              <a:lnSpc>
                <a:spcPts val="3597"/>
              </a:lnSpc>
            </a:pPr>
            <a:r>
              <a:rPr lang="en-US" sz="2400" dirty="0">
                <a:solidFill>
                  <a:srgbClr val="35586D"/>
                </a:solidFill>
                <a:latin typeface="Arialle Bold"/>
              </a:rPr>
              <a:t>At the end of this course the learner is expected</a:t>
            </a:r>
            <a:r>
              <a:rPr lang="tr-TR" sz="2400" dirty="0">
                <a:solidFill>
                  <a:srgbClr val="35586D"/>
                </a:solidFill>
                <a:latin typeface="Arialle Bold"/>
              </a:rPr>
              <a:t> </a:t>
            </a:r>
            <a:r>
              <a:rPr lang="en-US" sz="2400" dirty="0">
                <a:solidFill>
                  <a:srgbClr val="35586D"/>
                </a:solidFill>
                <a:latin typeface="Arialle Bold"/>
              </a:rPr>
              <a:t>to,</a:t>
            </a:r>
          </a:p>
          <a:p>
            <a:pPr marL="277429" lvl="1">
              <a:lnSpc>
                <a:spcPts val="3597"/>
              </a:lnSpc>
            </a:pPr>
            <a:r>
              <a:rPr lang="tr-TR" sz="2400" dirty="0">
                <a:solidFill>
                  <a:srgbClr val="35586D"/>
                </a:solidFill>
                <a:latin typeface="Arialle Bold"/>
              </a:rPr>
              <a:t>1. </a:t>
            </a:r>
            <a:r>
              <a:rPr lang="en-US" sz="2400" dirty="0">
                <a:solidFill>
                  <a:srgbClr val="35586D"/>
                </a:solidFill>
                <a:latin typeface="Arialle Bold"/>
              </a:rPr>
              <a:t>Explain the consumer decision-making process and apply it to consumption situations across countries.</a:t>
            </a:r>
          </a:p>
          <a:p>
            <a:pPr marL="277429" lvl="1">
              <a:lnSpc>
                <a:spcPts val="3597"/>
              </a:lnSpc>
            </a:pPr>
            <a:r>
              <a:rPr lang="en-US" sz="2400" dirty="0">
                <a:solidFill>
                  <a:srgbClr val="35586D"/>
                </a:solidFill>
                <a:latin typeface="Arialle Bold"/>
              </a:rPr>
              <a:t>2. Analyze how perception, motivation, emotions, and attitudes affect information processing and choice.</a:t>
            </a:r>
          </a:p>
          <a:p>
            <a:pPr marL="277429" lvl="1">
              <a:lnSpc>
                <a:spcPts val="3597"/>
              </a:lnSpc>
            </a:pPr>
            <a:r>
              <a:rPr lang="en-US" sz="2400" dirty="0">
                <a:solidFill>
                  <a:srgbClr val="35586D"/>
                </a:solidFill>
                <a:latin typeface="Arialle Bold"/>
              </a:rPr>
              <a:t>3. Assess how personality and social influence shape consumer preferences and decisions.</a:t>
            </a:r>
          </a:p>
          <a:p>
            <a:pPr marL="277429" lvl="1">
              <a:lnSpc>
                <a:spcPts val="3597"/>
              </a:lnSpc>
            </a:pPr>
            <a:r>
              <a:rPr lang="en-US" sz="2400" dirty="0">
                <a:solidFill>
                  <a:srgbClr val="35586D"/>
                </a:solidFill>
                <a:latin typeface="Arialle Bold"/>
              </a:rPr>
              <a:t>4. Explain how culture affects consumer behavior and evaluate cross-cultural differences in decision making.</a:t>
            </a:r>
          </a:p>
        </p:txBody>
      </p:sp>
      <p:sp>
        <p:nvSpPr>
          <p:cNvPr id="18" name="TextBox 18">
            <a:extLst>
              <a:ext uri="{FF2B5EF4-FFF2-40B4-BE49-F238E27FC236}">
                <a16:creationId xmlns:a16="http://schemas.microsoft.com/office/drawing/2014/main" id="{98C5B622-1C6C-8AE7-10C1-37174F8F477D}"/>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7" name="Resim 6">
            <a:extLst>
              <a:ext uri="{FF2B5EF4-FFF2-40B4-BE49-F238E27FC236}">
                <a16:creationId xmlns:a16="http://schemas.microsoft.com/office/drawing/2014/main" id="{1E1AE755-80C7-56C6-7B0D-31FAF1382CB7}"/>
              </a:ext>
            </a:extLst>
          </p:cNvPr>
          <p:cNvPicPr>
            <a:picLocks noChangeAspect="1"/>
          </p:cNvPicPr>
          <p:nvPr/>
        </p:nvPicPr>
        <p:blipFill>
          <a:blip r:embed="rId4"/>
          <a:stretch>
            <a:fillRect/>
          </a:stretch>
        </p:blipFill>
        <p:spPr>
          <a:xfrm>
            <a:off x="811927" y="570876"/>
            <a:ext cx="3015868" cy="3028428"/>
          </a:xfrm>
          <a:prstGeom prst="rect">
            <a:avLst/>
          </a:prstGeom>
        </p:spPr>
      </p:pic>
    </p:spTree>
    <p:extLst>
      <p:ext uri="{BB962C8B-B14F-4D97-AF65-F5344CB8AC3E}">
        <p14:creationId xmlns:p14="http://schemas.microsoft.com/office/powerpoint/2010/main" val="331263778"/>
      </p:ext>
    </p:extLst>
  </p:cSld>
  <p:clrMapOvr>
    <a:masterClrMapping/>
  </p:clrMapOvr>
  <p:transition spd="slow">
    <p:cover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56096" y="-4610100"/>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59713" y="94738"/>
            <a:ext cx="3112040" cy="3611985"/>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6812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9CD6B0"/>
            </a:solidFill>
            <a:ln w="12700">
              <a:solidFill>
                <a:srgbClr val="000000"/>
              </a:solidFill>
            </a:ln>
          </p:spPr>
          <p:txBody>
            <a:bodyPr/>
            <a:lstStyle/>
            <a:p>
              <a:endParaRPr lang="tr-TR"/>
            </a:p>
          </p:txBody>
        </p:sp>
      </p:grpSp>
      <p:grpSp>
        <p:nvGrpSpPr>
          <p:cNvPr id="11" name="Group 11"/>
          <p:cNvGrpSpPr/>
          <p:nvPr/>
        </p:nvGrpSpPr>
        <p:grpSpPr>
          <a:xfrm>
            <a:off x="7414904" y="2322314"/>
            <a:ext cx="8216869" cy="1123360"/>
            <a:chOff x="0" y="-38100"/>
            <a:chExt cx="2164114" cy="349099"/>
          </a:xfrm>
        </p:grpSpPr>
        <p:sp>
          <p:nvSpPr>
            <p:cNvPr id="12" name="Freeform 12"/>
            <p:cNvSpPr/>
            <p:nvPr/>
          </p:nvSpPr>
          <p:spPr>
            <a:xfrm>
              <a:off x="0" y="37069"/>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9CD6B0"/>
            </a:solidFill>
          </p:spPr>
          <p:txBody>
            <a:bodyPr/>
            <a:lstStyle/>
            <a:p>
              <a:endParaRPr lang="tr-TR" dirty="0"/>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3481267" y="94737"/>
            <a:ext cx="3112040" cy="3611985"/>
          </a:xfrm>
          <a:custGeom>
            <a:avLst/>
            <a:gdLst/>
            <a:ahLst/>
            <a:cxnLst/>
            <a:rect l="l" t="t" r="r" b="b"/>
            <a:pathLst>
              <a:path w="2895861" h="2895861">
                <a:moveTo>
                  <a:pt x="0" y="0"/>
                </a:moveTo>
                <a:lnTo>
                  <a:pt x="2895861" y="0"/>
                </a:lnTo>
                <a:lnTo>
                  <a:pt x="2895861" y="2895861"/>
                </a:lnTo>
                <a:lnTo>
                  <a:pt x="0" y="28958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17" name="TextBox 17"/>
          <p:cNvSpPr txBox="1"/>
          <p:nvPr/>
        </p:nvSpPr>
        <p:spPr>
          <a:xfrm>
            <a:off x="7176900" y="363675"/>
            <a:ext cx="10724892" cy="1095621"/>
          </a:xfrm>
          <a:prstGeom prst="rect">
            <a:avLst/>
          </a:prstGeom>
        </p:spPr>
        <p:txBody>
          <a:bodyPr lIns="0" tIns="0" rIns="0" bIns="0" rtlCol="0" anchor="t">
            <a:spAutoFit/>
          </a:bodyPr>
          <a:lstStyle/>
          <a:p>
            <a:pPr>
              <a:lnSpc>
                <a:spcPts val="9785"/>
              </a:lnSpc>
            </a:pPr>
            <a:r>
              <a:rPr lang="en-US" sz="4800" dirty="0">
                <a:solidFill>
                  <a:srgbClr val="35586D"/>
                </a:solidFill>
                <a:latin typeface="Antonio Bold"/>
              </a:rPr>
              <a:t>Ria Slingerland </a:t>
            </a:r>
            <a:r>
              <a:rPr lang="tr-TR" sz="4800" dirty="0">
                <a:solidFill>
                  <a:srgbClr val="35586D"/>
                </a:solidFill>
                <a:latin typeface="Antonio Bold"/>
              </a:rPr>
              <a:t>&amp; </a:t>
            </a:r>
            <a:r>
              <a:rPr lang="en-US" sz="4800">
                <a:solidFill>
                  <a:srgbClr val="35586D"/>
                </a:solidFill>
                <a:latin typeface="Antonio Bold"/>
              </a:rPr>
              <a:t>Linda Mertens</a:t>
            </a:r>
            <a:endParaRPr lang="en-US" sz="4800" dirty="0">
              <a:solidFill>
                <a:srgbClr val="35586D"/>
              </a:solidFill>
              <a:latin typeface="Antonio Bold"/>
            </a:endParaRPr>
          </a:p>
        </p:txBody>
      </p:sp>
      <p:sp>
        <p:nvSpPr>
          <p:cNvPr id="18" name="TextBox 18"/>
          <p:cNvSpPr txBox="1"/>
          <p:nvPr/>
        </p:nvSpPr>
        <p:spPr>
          <a:xfrm>
            <a:off x="7428450" y="1900731"/>
            <a:ext cx="12028851" cy="512448"/>
          </a:xfrm>
          <a:prstGeom prst="rect">
            <a:avLst/>
          </a:prstGeom>
        </p:spPr>
        <p:txBody>
          <a:bodyPr lIns="0" tIns="0" rIns="0" bIns="0" rtlCol="0" anchor="t">
            <a:spAutoFit/>
          </a:bodyPr>
          <a:lstStyle/>
          <a:p>
            <a:pPr>
              <a:lnSpc>
                <a:spcPts val="4372"/>
              </a:lnSpc>
            </a:pPr>
            <a:r>
              <a:rPr lang="en-US" sz="2400" dirty="0">
                <a:solidFill>
                  <a:srgbClr val="35586D"/>
                </a:solidFill>
                <a:latin typeface="Antonio Bold"/>
              </a:rPr>
              <a:t>Rotterdam University of Applied Sciences (Rotterdam Business School) - ND Rotterdam</a:t>
            </a:r>
          </a:p>
        </p:txBody>
      </p:sp>
      <p:sp>
        <p:nvSpPr>
          <p:cNvPr id="19" name="TextBox 19"/>
          <p:cNvSpPr txBox="1"/>
          <p:nvPr/>
        </p:nvSpPr>
        <p:spPr>
          <a:xfrm>
            <a:off x="7529080" y="2751957"/>
            <a:ext cx="8089541" cy="512448"/>
          </a:xfrm>
          <a:prstGeom prst="rect">
            <a:avLst/>
          </a:prstGeom>
        </p:spPr>
        <p:txBody>
          <a:bodyPr wrap="square" lIns="0" tIns="0" rIns="0" bIns="0" rtlCol="0" anchor="t">
            <a:spAutoFit/>
          </a:bodyPr>
          <a:lstStyle/>
          <a:p>
            <a:pPr>
              <a:lnSpc>
                <a:spcPts val="4372"/>
              </a:lnSpc>
            </a:pPr>
            <a:r>
              <a:rPr lang="en-US" sz="2800" dirty="0">
                <a:solidFill>
                  <a:srgbClr val="35586D"/>
                </a:solidFill>
                <a:latin typeface="Antonio Bold"/>
              </a:rPr>
              <a:t>Design-Thinking for Future Business Leaders</a:t>
            </a:r>
          </a:p>
        </p:txBody>
      </p:sp>
      <p:sp>
        <p:nvSpPr>
          <p:cNvPr id="20" name="TextBox 20"/>
          <p:cNvSpPr txBox="1"/>
          <p:nvPr/>
        </p:nvSpPr>
        <p:spPr>
          <a:xfrm>
            <a:off x="575137" y="4257866"/>
            <a:ext cx="14748771" cy="5710089"/>
          </a:xfrm>
          <a:prstGeom prst="rect">
            <a:avLst/>
          </a:prstGeom>
        </p:spPr>
        <p:txBody>
          <a:bodyPr wrap="square" lIns="0" tIns="0" rIns="0" bIns="0" rtlCol="0" anchor="t">
            <a:spAutoFit/>
          </a:bodyPr>
          <a:lstStyle/>
          <a:p>
            <a:pPr>
              <a:lnSpc>
                <a:spcPts val="3239"/>
              </a:lnSpc>
            </a:pPr>
            <a:r>
              <a:rPr lang="en-US" sz="2313" dirty="0">
                <a:solidFill>
                  <a:srgbClr val="FF3131"/>
                </a:solidFill>
                <a:latin typeface="Arialle Bold"/>
              </a:rPr>
              <a:t>Course Objective: </a:t>
            </a:r>
          </a:p>
          <a:p>
            <a:pPr>
              <a:lnSpc>
                <a:spcPts val="3239"/>
              </a:lnSpc>
            </a:pPr>
            <a:r>
              <a:rPr lang="tr-TR" sz="2313" dirty="0">
                <a:solidFill>
                  <a:srgbClr val="35586D"/>
                </a:solidFill>
                <a:latin typeface="Arialle Bold"/>
              </a:rPr>
              <a:t>1</a:t>
            </a:r>
            <a:r>
              <a:rPr lang="en-US" sz="2313" dirty="0">
                <a:solidFill>
                  <a:srgbClr val="35586D"/>
                </a:solidFill>
                <a:latin typeface="Arialle Bold"/>
              </a:rPr>
              <a:t>. Leaning and working with the principles of design-thinking</a:t>
            </a:r>
          </a:p>
          <a:p>
            <a:pPr>
              <a:lnSpc>
                <a:spcPts val="3239"/>
              </a:lnSpc>
            </a:pPr>
            <a:r>
              <a:rPr lang="en-US" sz="2313" dirty="0">
                <a:solidFill>
                  <a:srgbClr val="35586D"/>
                </a:solidFill>
                <a:latin typeface="Arialle Bold"/>
              </a:rPr>
              <a:t>2. Gaining a prototyping mindset</a:t>
            </a:r>
          </a:p>
          <a:p>
            <a:pPr>
              <a:lnSpc>
                <a:spcPts val="3239"/>
              </a:lnSpc>
            </a:pPr>
            <a:r>
              <a:rPr lang="en-US" sz="2313" dirty="0">
                <a:solidFill>
                  <a:srgbClr val="35586D"/>
                </a:solidFill>
                <a:latin typeface="Arialle Bold"/>
              </a:rPr>
              <a:t>3. Applying build-measure-learn principles</a:t>
            </a:r>
          </a:p>
          <a:p>
            <a:pPr>
              <a:lnSpc>
                <a:spcPts val="3239"/>
              </a:lnSpc>
            </a:pPr>
            <a:r>
              <a:rPr lang="en-US" sz="2313" dirty="0">
                <a:solidFill>
                  <a:srgbClr val="35586D"/>
                </a:solidFill>
                <a:latin typeface="Arialle Bold"/>
              </a:rPr>
              <a:t>3. Developing personal leadership skills</a:t>
            </a:r>
          </a:p>
          <a:p>
            <a:pPr>
              <a:lnSpc>
                <a:spcPts val="3239"/>
              </a:lnSpc>
            </a:pPr>
            <a:r>
              <a:rPr lang="en-US" sz="2313" dirty="0">
                <a:solidFill>
                  <a:srgbClr val="35586D"/>
                </a:solidFill>
                <a:latin typeface="Arialle Bold"/>
              </a:rPr>
              <a:t>4. Developing cross-cultural sensitivity</a:t>
            </a:r>
          </a:p>
          <a:p>
            <a:pPr>
              <a:lnSpc>
                <a:spcPts val="3239"/>
              </a:lnSpc>
            </a:pPr>
            <a:r>
              <a:rPr lang="en-US" sz="2313" dirty="0">
                <a:solidFill>
                  <a:srgbClr val="FF3131"/>
                </a:solidFill>
                <a:latin typeface="Arialle Bold"/>
              </a:rPr>
              <a:t>Learning Outcomes:</a:t>
            </a:r>
          </a:p>
          <a:p>
            <a:pPr>
              <a:lnSpc>
                <a:spcPts val="3239"/>
              </a:lnSpc>
            </a:pPr>
            <a:r>
              <a:rPr lang="en-US" sz="2313" dirty="0">
                <a:solidFill>
                  <a:srgbClr val="35586D"/>
                </a:solidFill>
                <a:latin typeface="Arialle Bold"/>
              </a:rPr>
              <a:t>At the end of this course the learner is expected to,</a:t>
            </a:r>
          </a:p>
          <a:p>
            <a:pPr>
              <a:lnSpc>
                <a:spcPts val="3239"/>
              </a:lnSpc>
            </a:pPr>
            <a:r>
              <a:rPr lang="tr-TR" sz="2313" dirty="0">
                <a:solidFill>
                  <a:srgbClr val="35586D"/>
                </a:solidFill>
                <a:latin typeface="Arialle Bold"/>
              </a:rPr>
              <a:t>1. </a:t>
            </a:r>
            <a:r>
              <a:rPr lang="en-US" sz="2313" dirty="0">
                <a:solidFill>
                  <a:srgbClr val="35586D"/>
                </a:solidFill>
                <a:latin typeface="Arialle Bold"/>
              </a:rPr>
              <a:t>Be able to work with the principles of design-thinking,</a:t>
            </a:r>
          </a:p>
          <a:p>
            <a:pPr>
              <a:lnSpc>
                <a:spcPts val="3239"/>
              </a:lnSpc>
            </a:pPr>
            <a:r>
              <a:rPr lang="en-US" sz="2313" dirty="0">
                <a:solidFill>
                  <a:srgbClr val="35586D"/>
                </a:solidFill>
                <a:latin typeface="Arialle Bold"/>
              </a:rPr>
              <a:t>2. Build a prototype,</a:t>
            </a:r>
          </a:p>
          <a:p>
            <a:pPr>
              <a:lnSpc>
                <a:spcPts val="3239"/>
              </a:lnSpc>
            </a:pPr>
            <a:r>
              <a:rPr lang="en-US" sz="2313" dirty="0">
                <a:solidFill>
                  <a:srgbClr val="35586D"/>
                </a:solidFill>
                <a:latin typeface="Arialle Bold"/>
              </a:rPr>
              <a:t>3. Apply build-measure-learn principles,</a:t>
            </a:r>
          </a:p>
          <a:p>
            <a:pPr>
              <a:lnSpc>
                <a:spcPts val="3239"/>
              </a:lnSpc>
            </a:pPr>
            <a:r>
              <a:rPr lang="en-US" sz="2313" dirty="0">
                <a:solidFill>
                  <a:srgbClr val="35586D"/>
                </a:solidFill>
                <a:latin typeface="Arialle Bold"/>
              </a:rPr>
              <a:t>3. Be aware of his/her/their personal leadership skills and desires to grow,</a:t>
            </a:r>
          </a:p>
          <a:p>
            <a:pPr>
              <a:lnSpc>
                <a:spcPts val="3239"/>
              </a:lnSpc>
            </a:pPr>
            <a:r>
              <a:rPr lang="en-US" sz="2313" dirty="0">
                <a:solidFill>
                  <a:srgbClr val="35586D"/>
                </a:solidFill>
                <a:latin typeface="Arialle Bold"/>
              </a:rPr>
              <a:t>4. Have further developed his/her/their cross-cultural sensitivity.</a:t>
            </a:r>
          </a:p>
          <a:p>
            <a:pPr>
              <a:lnSpc>
                <a:spcPts val="3239"/>
              </a:lnSpc>
            </a:pPr>
            <a:endParaRPr lang="en-US" sz="2313" dirty="0">
              <a:solidFill>
                <a:srgbClr val="35586D"/>
              </a:solidFill>
              <a:latin typeface="Arialle Bold"/>
            </a:endParaRPr>
          </a:p>
        </p:txBody>
      </p:sp>
      <p:sp>
        <p:nvSpPr>
          <p:cNvPr id="21" name="TextBox 21"/>
          <p:cNvSpPr txBox="1"/>
          <p:nvPr/>
        </p:nvSpPr>
        <p:spPr>
          <a:xfrm>
            <a:off x="11889120" y="9764293"/>
            <a:ext cx="6172200"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 3</a:t>
            </a:r>
            <a:r>
              <a:rPr lang="en-US" sz="3123" baseline="30000" dirty="0">
                <a:solidFill>
                  <a:srgbClr val="FF0000"/>
                </a:solidFill>
                <a:latin typeface="Antonio Bold"/>
              </a:rPr>
              <a:t>rd</a:t>
            </a:r>
            <a:r>
              <a:rPr lang="en-US" sz="3123" dirty="0">
                <a:solidFill>
                  <a:srgbClr val="FF0000"/>
                </a:solidFill>
                <a:latin typeface="Antonio Bold"/>
              </a:rPr>
              <a:t>,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23" name="Resim 22" descr="kişi, şahıs, insan yüzü, giyim, gülümsemek, gülüş içeren bir resim&#10;&#10;Yapay zeka tarafından oluşturulmuş içerik yanlış olabilir.">
            <a:extLst>
              <a:ext uri="{FF2B5EF4-FFF2-40B4-BE49-F238E27FC236}">
                <a16:creationId xmlns:a16="http://schemas.microsoft.com/office/drawing/2014/main" id="{F3C0914B-E533-B6CC-35B4-D5BCB06AC816}"/>
              </a:ext>
            </a:extLst>
          </p:cNvPr>
          <p:cNvPicPr>
            <a:picLocks noChangeAspect="1"/>
          </p:cNvPicPr>
          <p:nvPr/>
        </p:nvPicPr>
        <p:blipFill>
          <a:blip r:embed="rId4" cstate="print">
            <a:extLst>
              <a:ext uri="{28A0092B-C50C-407E-A947-70E740481C1C}">
                <a14:useLocalDpi xmlns:a14="http://schemas.microsoft.com/office/drawing/2010/main" val="0"/>
              </a:ext>
            </a:extLst>
          </a:blip>
          <a:srcRect t="3979" b="24316"/>
          <a:stretch>
            <a:fillRect/>
          </a:stretch>
        </p:blipFill>
        <p:spPr>
          <a:xfrm>
            <a:off x="3809827" y="346811"/>
            <a:ext cx="2475539" cy="3061749"/>
          </a:xfrm>
          <a:prstGeom prst="rect">
            <a:avLst/>
          </a:prstGeom>
        </p:spPr>
      </p:pic>
      <p:pic>
        <p:nvPicPr>
          <p:cNvPr id="28" name="Resim 27" descr="insan yüzü, giyim, kişi, şahıs, gülümsemek, gülüş içeren bir resim&#10;&#10;Yapay zeka tarafından oluşturulmuş içerik yanlış olabilir.">
            <a:extLst>
              <a:ext uri="{FF2B5EF4-FFF2-40B4-BE49-F238E27FC236}">
                <a16:creationId xmlns:a16="http://schemas.microsoft.com/office/drawing/2014/main" id="{CD3D6ABB-285B-5FE0-B135-0E3F9A34A213}"/>
              </a:ext>
            </a:extLst>
          </p:cNvPr>
          <p:cNvPicPr>
            <a:picLocks noChangeAspect="1"/>
          </p:cNvPicPr>
          <p:nvPr/>
        </p:nvPicPr>
        <p:blipFill>
          <a:blip r:embed="rId5" cstate="print">
            <a:extLst>
              <a:ext uri="{28A0092B-C50C-407E-A947-70E740481C1C}">
                <a14:useLocalDpi xmlns:a14="http://schemas.microsoft.com/office/drawing/2010/main" val="0"/>
              </a:ext>
            </a:extLst>
          </a:blip>
          <a:srcRect l="36185" t="4714" r="12767"/>
          <a:stretch>
            <a:fillRect/>
          </a:stretch>
        </p:blipFill>
        <p:spPr>
          <a:xfrm>
            <a:off x="740319" y="383815"/>
            <a:ext cx="2496983" cy="3017119"/>
          </a:xfrm>
          <a:prstGeom prst="rect">
            <a:avLst/>
          </a:prstGeom>
        </p:spPr>
      </p:pic>
      <p:sp>
        <p:nvSpPr>
          <p:cNvPr id="6" name="Metin kutusu 5">
            <a:extLst>
              <a:ext uri="{FF2B5EF4-FFF2-40B4-BE49-F238E27FC236}">
                <a16:creationId xmlns:a16="http://schemas.microsoft.com/office/drawing/2014/main" id="{EDDA6A03-2B35-F5A3-4BBB-EF3367589216}"/>
              </a:ext>
            </a:extLst>
          </p:cNvPr>
          <p:cNvSpPr txBox="1"/>
          <p:nvPr/>
        </p:nvSpPr>
        <p:spPr>
          <a:xfrm>
            <a:off x="699229" y="2984008"/>
            <a:ext cx="2433007" cy="461665"/>
          </a:xfrm>
          <a:prstGeom prst="rect">
            <a:avLst/>
          </a:prstGeom>
          <a:noFill/>
        </p:spPr>
        <p:txBody>
          <a:bodyPr wrap="square" rtlCol="0">
            <a:spAutoFit/>
          </a:bodyPr>
          <a:lstStyle/>
          <a:p>
            <a:r>
              <a:rPr lang="tr-TR" sz="2400" b="1" dirty="0" err="1">
                <a:solidFill>
                  <a:schemeClr val="bg1"/>
                </a:solidFill>
              </a:rPr>
              <a:t>Ria</a:t>
            </a:r>
            <a:r>
              <a:rPr lang="tr-TR" sz="2400" b="1" dirty="0">
                <a:solidFill>
                  <a:schemeClr val="bg1"/>
                </a:solidFill>
              </a:rPr>
              <a:t> </a:t>
            </a:r>
            <a:r>
              <a:rPr lang="tr-TR" sz="2400" b="1" dirty="0" err="1">
                <a:solidFill>
                  <a:schemeClr val="bg1"/>
                </a:solidFill>
              </a:rPr>
              <a:t>Slingerland</a:t>
            </a:r>
            <a:r>
              <a:rPr lang="tr-TR" sz="2400" b="1" dirty="0">
                <a:solidFill>
                  <a:schemeClr val="bg1"/>
                </a:solidFill>
              </a:rPr>
              <a:t> </a:t>
            </a:r>
          </a:p>
        </p:txBody>
      </p:sp>
    </p:spTree>
  </p:cSld>
  <p:clrMapOvr>
    <a:masterClrMapping/>
  </p:clrMapOvr>
  <p:transition spd="slow">
    <p:cover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50B988E7-D426-64EF-B80F-A26FBAE6464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1CA3852-E151-7260-9E41-BF3B859082D2}"/>
              </a:ext>
            </a:extLst>
          </p:cNvPr>
          <p:cNvGrpSpPr/>
          <p:nvPr/>
        </p:nvGrpSpPr>
        <p:grpSpPr>
          <a:xfrm rot="-5400000">
            <a:off x="15020357" y="-5037208"/>
            <a:ext cx="20965455" cy="20965455"/>
            <a:chOff x="0" y="0"/>
            <a:chExt cx="812800" cy="812800"/>
          </a:xfrm>
          <a:solidFill>
            <a:srgbClr val="CCFF66"/>
          </a:solidFill>
        </p:grpSpPr>
        <p:sp>
          <p:nvSpPr>
            <p:cNvPr id="3" name="Freeform 3">
              <a:extLst>
                <a:ext uri="{FF2B5EF4-FFF2-40B4-BE49-F238E27FC236}">
                  <a16:creationId xmlns:a16="http://schemas.microsoft.com/office/drawing/2014/main" id="{A21DC97D-86FF-2E8E-6B7C-71C66AE3A504}"/>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DC8B2EC5-58C2-23BD-7937-3E2ED06821B6}"/>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8BFE254-DBFB-BC1D-FD15-A1E549E4DD97}"/>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921DB5BC-4D19-3D83-2239-D1E44250BD68}"/>
              </a:ext>
            </a:extLst>
          </p:cNvPr>
          <p:cNvGrpSpPr>
            <a:grpSpLocks noChangeAspect="1"/>
          </p:cNvGrpSpPr>
          <p:nvPr/>
        </p:nvGrpSpPr>
        <p:grpSpPr>
          <a:xfrm rot="-8360300">
            <a:off x="4164688" y="1956880"/>
            <a:ext cx="417812" cy="470038"/>
            <a:chOff x="0" y="0"/>
            <a:chExt cx="5370413" cy="6041715"/>
          </a:xfrm>
          <a:solidFill>
            <a:srgbClr val="CCFF66"/>
          </a:solidFill>
        </p:grpSpPr>
        <p:sp>
          <p:nvSpPr>
            <p:cNvPr id="9" name="Freeform 9">
              <a:extLst>
                <a:ext uri="{FF2B5EF4-FFF2-40B4-BE49-F238E27FC236}">
                  <a16:creationId xmlns:a16="http://schemas.microsoft.com/office/drawing/2014/main" id="{2261A312-6CC0-C4F7-8E16-EF11B4D1B91D}"/>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48432888-EE78-9824-2D6C-044DADA7647A}"/>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A36FA2BC-0469-55B1-0330-A2394389DADE}"/>
              </a:ext>
            </a:extLst>
          </p:cNvPr>
          <p:cNvGrpSpPr/>
          <p:nvPr/>
        </p:nvGrpSpPr>
        <p:grpSpPr>
          <a:xfrm>
            <a:off x="4685200" y="2816508"/>
            <a:ext cx="11436543" cy="1040080"/>
            <a:chOff x="0" y="0"/>
            <a:chExt cx="1432399" cy="273930"/>
          </a:xfrm>
          <a:solidFill>
            <a:srgbClr val="CCFF66"/>
          </a:solidFill>
        </p:grpSpPr>
        <p:sp>
          <p:nvSpPr>
            <p:cNvPr id="12" name="Freeform 12">
              <a:extLst>
                <a:ext uri="{FF2B5EF4-FFF2-40B4-BE49-F238E27FC236}">
                  <a16:creationId xmlns:a16="http://schemas.microsoft.com/office/drawing/2014/main" id="{AE475F34-6B4D-827F-2EDE-745EB57224DB}"/>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0D730F72-34DA-7C32-713A-B1105941A040}"/>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D9BCBC10-6BA4-7596-92E0-ACC2978AC63F}"/>
              </a:ext>
            </a:extLst>
          </p:cNvPr>
          <p:cNvSpPr txBox="1"/>
          <p:nvPr/>
        </p:nvSpPr>
        <p:spPr>
          <a:xfrm>
            <a:off x="4528900" y="363675"/>
            <a:ext cx="12463700" cy="1165384"/>
          </a:xfrm>
          <a:prstGeom prst="rect">
            <a:avLst/>
          </a:prstGeom>
        </p:spPr>
        <p:txBody>
          <a:bodyPr wrap="square" lIns="0" tIns="0" rIns="0" bIns="0" rtlCol="0" anchor="t">
            <a:spAutoFit/>
          </a:bodyPr>
          <a:lstStyle/>
          <a:p>
            <a:pPr>
              <a:lnSpc>
                <a:spcPts val="9785"/>
              </a:lnSpc>
            </a:pPr>
            <a:r>
              <a:rPr lang="da-DK" sz="6989" dirty="0">
                <a:solidFill>
                  <a:srgbClr val="35586D"/>
                </a:solidFill>
                <a:latin typeface="Antonio Bold"/>
              </a:rPr>
              <a:t>Ing. Roman Dvořák, Ph.D.</a:t>
            </a:r>
            <a:endParaRPr lang="en-US" sz="6989" dirty="0">
              <a:solidFill>
                <a:srgbClr val="35586D"/>
              </a:solidFill>
              <a:latin typeface="Antonio Bold"/>
            </a:endParaRPr>
          </a:p>
        </p:txBody>
      </p:sp>
      <p:sp>
        <p:nvSpPr>
          <p:cNvPr id="15" name="TextBox 15">
            <a:extLst>
              <a:ext uri="{FF2B5EF4-FFF2-40B4-BE49-F238E27FC236}">
                <a16:creationId xmlns:a16="http://schemas.microsoft.com/office/drawing/2014/main" id="{46F51F33-0208-6596-04B1-045BF881D6C3}"/>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Moravian Business College Olomouc (MVŠO) - Czech Republic</a:t>
            </a:r>
          </a:p>
        </p:txBody>
      </p:sp>
      <p:sp>
        <p:nvSpPr>
          <p:cNvPr id="16" name="TextBox 16">
            <a:extLst>
              <a:ext uri="{FF2B5EF4-FFF2-40B4-BE49-F238E27FC236}">
                <a16:creationId xmlns:a16="http://schemas.microsoft.com/office/drawing/2014/main" id="{B43208AB-FC82-8A46-0CE8-B7D61017AB2A}"/>
              </a:ext>
            </a:extLst>
          </p:cNvPr>
          <p:cNvSpPr txBox="1"/>
          <p:nvPr/>
        </p:nvSpPr>
        <p:spPr>
          <a:xfrm>
            <a:off x="4780450" y="3040527"/>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Behavioral Finance: The Psychology of Investing in Modern Markets</a:t>
            </a:r>
          </a:p>
        </p:txBody>
      </p:sp>
      <p:sp>
        <p:nvSpPr>
          <p:cNvPr id="17" name="TextBox 17">
            <a:extLst>
              <a:ext uri="{FF2B5EF4-FFF2-40B4-BE49-F238E27FC236}">
                <a16:creationId xmlns:a16="http://schemas.microsoft.com/office/drawing/2014/main" id="{AE365218-3900-EB4E-A4F9-1997CA168DF9}"/>
              </a:ext>
            </a:extLst>
          </p:cNvPr>
          <p:cNvSpPr txBox="1"/>
          <p:nvPr/>
        </p:nvSpPr>
        <p:spPr>
          <a:xfrm>
            <a:off x="676253" y="4097461"/>
            <a:ext cx="14344104" cy="5506316"/>
          </a:xfrm>
          <a:prstGeom prst="rect">
            <a:avLst/>
          </a:prstGeom>
        </p:spPr>
        <p:txBody>
          <a:bodyPr lIns="0" tIns="0" rIns="0" bIns="0" rtlCol="0" anchor="t">
            <a:spAutoFit/>
          </a:bodyPr>
          <a:lstStyle/>
          <a:p>
            <a:pPr>
              <a:lnSpc>
                <a:spcPts val="3597"/>
              </a:lnSpc>
            </a:pPr>
            <a:r>
              <a:rPr lang="en-US" sz="2800" dirty="0">
                <a:solidFill>
                  <a:srgbClr val="FF3131"/>
                </a:solidFill>
                <a:latin typeface="Arialle Bold"/>
              </a:rPr>
              <a:t>Course Objective: </a:t>
            </a:r>
          </a:p>
          <a:p>
            <a:pPr>
              <a:lnSpc>
                <a:spcPts val="3597"/>
              </a:lnSpc>
            </a:pPr>
            <a:r>
              <a:rPr lang="tr-TR" sz="2800" dirty="0">
                <a:solidFill>
                  <a:srgbClr val="35586D"/>
                </a:solidFill>
                <a:latin typeface="Arialle Bold"/>
              </a:rPr>
              <a:t>T</a:t>
            </a:r>
            <a:r>
              <a:rPr lang="en-US" sz="2800" dirty="0">
                <a:solidFill>
                  <a:srgbClr val="35586D"/>
                </a:solidFill>
                <a:latin typeface="Arialle Bold"/>
              </a:rPr>
              <a:t>o provide students with a comprehensive understanding of behavioral finance concepts and equip them with the analytical tools to identify and mitigate psychological biases in investment decision-making.</a:t>
            </a:r>
            <a:endParaRPr lang="tr-TR" sz="2800" dirty="0">
              <a:solidFill>
                <a:srgbClr val="35586D"/>
              </a:solidFill>
              <a:latin typeface="Arialle Bold"/>
            </a:endParaRPr>
          </a:p>
          <a:p>
            <a:pPr>
              <a:lnSpc>
                <a:spcPts val="3597"/>
              </a:lnSpc>
            </a:pPr>
            <a:r>
              <a:rPr lang="en-US" sz="2800" dirty="0">
                <a:solidFill>
                  <a:srgbClr val="FF3131"/>
                </a:solidFill>
                <a:latin typeface="Arialle Bold"/>
              </a:rPr>
              <a:t>Learning Outcomes: </a:t>
            </a:r>
          </a:p>
          <a:p>
            <a:pPr marL="277429" lvl="1">
              <a:lnSpc>
                <a:spcPts val="3597"/>
              </a:lnSpc>
            </a:pPr>
            <a:r>
              <a:rPr lang="en-US" sz="2800" dirty="0">
                <a:solidFill>
                  <a:srgbClr val="35586D"/>
                </a:solidFill>
                <a:latin typeface="Arialle Bold"/>
              </a:rPr>
              <a:t>At the end of this course the learner is expected</a:t>
            </a:r>
            <a:r>
              <a:rPr lang="tr-TR" sz="2800" dirty="0">
                <a:solidFill>
                  <a:srgbClr val="35586D"/>
                </a:solidFill>
                <a:latin typeface="Arialle Bold"/>
              </a:rPr>
              <a:t> </a:t>
            </a:r>
            <a:r>
              <a:rPr lang="en-US" sz="2800" dirty="0">
                <a:solidFill>
                  <a:srgbClr val="35586D"/>
                </a:solidFill>
                <a:latin typeface="Arialle Bold"/>
              </a:rPr>
              <a:t>to,</a:t>
            </a:r>
          </a:p>
          <a:p>
            <a:pPr marL="277429" lvl="1">
              <a:lnSpc>
                <a:spcPts val="3597"/>
              </a:lnSpc>
            </a:pPr>
            <a:r>
              <a:rPr lang="tr-TR" sz="2800" dirty="0">
                <a:solidFill>
                  <a:srgbClr val="35586D"/>
                </a:solidFill>
                <a:latin typeface="Arialle Bold"/>
              </a:rPr>
              <a:t>1. </a:t>
            </a:r>
            <a:r>
              <a:rPr lang="tr-TR" sz="2800" dirty="0" err="1">
                <a:solidFill>
                  <a:srgbClr val="35586D"/>
                </a:solidFill>
                <a:latin typeface="Arialle Bold"/>
              </a:rPr>
              <a:t>Distinguish</a:t>
            </a:r>
            <a:r>
              <a:rPr lang="tr-TR" sz="2800" dirty="0">
                <a:solidFill>
                  <a:srgbClr val="35586D"/>
                </a:solidFill>
                <a:latin typeface="Arialle Bold"/>
              </a:rPr>
              <a:t> </a:t>
            </a:r>
            <a:r>
              <a:rPr lang="tr-TR" sz="2800" dirty="0" err="1">
                <a:solidFill>
                  <a:srgbClr val="35586D"/>
                </a:solidFill>
                <a:latin typeface="Arialle Bold"/>
              </a:rPr>
              <a:t>between</a:t>
            </a:r>
            <a:r>
              <a:rPr lang="tr-TR" sz="2800" dirty="0">
                <a:solidFill>
                  <a:srgbClr val="35586D"/>
                </a:solidFill>
                <a:latin typeface="Arialle Bold"/>
              </a:rPr>
              <a:t> </a:t>
            </a:r>
            <a:r>
              <a:rPr lang="tr-TR" sz="2800" dirty="0" err="1">
                <a:solidFill>
                  <a:srgbClr val="35586D"/>
                </a:solidFill>
                <a:latin typeface="Arialle Bold"/>
              </a:rPr>
              <a:t>the</a:t>
            </a:r>
            <a:r>
              <a:rPr lang="tr-TR" sz="2800" dirty="0">
                <a:solidFill>
                  <a:srgbClr val="35586D"/>
                </a:solidFill>
                <a:latin typeface="Arialle Bold"/>
              </a:rPr>
              <a:t> </a:t>
            </a:r>
            <a:r>
              <a:rPr lang="tr-TR" sz="2800" dirty="0" err="1">
                <a:solidFill>
                  <a:srgbClr val="35586D"/>
                </a:solidFill>
                <a:latin typeface="Arialle Bold"/>
              </a:rPr>
              <a:t>Efficient</a:t>
            </a:r>
            <a:r>
              <a:rPr lang="tr-TR" sz="2800" dirty="0">
                <a:solidFill>
                  <a:srgbClr val="35586D"/>
                </a:solidFill>
                <a:latin typeface="Arialle Bold"/>
              </a:rPr>
              <a:t> Market </a:t>
            </a:r>
            <a:r>
              <a:rPr lang="tr-TR" sz="2800" dirty="0" err="1">
                <a:solidFill>
                  <a:srgbClr val="35586D"/>
                </a:solidFill>
                <a:latin typeface="Arialle Bold"/>
              </a:rPr>
              <a:t>Hypothesis</a:t>
            </a:r>
            <a:r>
              <a:rPr lang="tr-TR" sz="2800" dirty="0">
                <a:solidFill>
                  <a:srgbClr val="35586D"/>
                </a:solidFill>
                <a:latin typeface="Arialle Bold"/>
              </a:rPr>
              <a:t> </a:t>
            </a:r>
            <a:r>
              <a:rPr lang="tr-TR" sz="2800" dirty="0" err="1">
                <a:solidFill>
                  <a:srgbClr val="35586D"/>
                </a:solidFill>
                <a:latin typeface="Arialle Bold"/>
              </a:rPr>
              <a:t>and</a:t>
            </a:r>
            <a:r>
              <a:rPr lang="tr-TR" sz="2800" dirty="0">
                <a:solidFill>
                  <a:srgbClr val="35586D"/>
                </a:solidFill>
                <a:latin typeface="Arialle Bold"/>
              </a:rPr>
              <a:t> </a:t>
            </a:r>
            <a:r>
              <a:rPr lang="tr-TR" sz="2800" dirty="0" err="1">
                <a:solidFill>
                  <a:srgbClr val="35586D"/>
                </a:solidFill>
                <a:latin typeface="Arialle Bold"/>
              </a:rPr>
              <a:t>Behavioral</a:t>
            </a:r>
            <a:r>
              <a:rPr lang="tr-TR" sz="2800" dirty="0">
                <a:solidFill>
                  <a:srgbClr val="35586D"/>
                </a:solidFill>
                <a:latin typeface="Arialle Bold"/>
              </a:rPr>
              <a:t> Finance </a:t>
            </a:r>
            <a:r>
              <a:rPr lang="tr-TR" sz="2800" dirty="0" err="1">
                <a:solidFill>
                  <a:srgbClr val="35586D"/>
                </a:solidFill>
                <a:latin typeface="Arialle Bold"/>
              </a:rPr>
              <a:t>models</a:t>
            </a:r>
            <a:r>
              <a:rPr lang="tr-TR" sz="2800" dirty="0">
                <a:solidFill>
                  <a:srgbClr val="35586D"/>
                </a:solidFill>
                <a:latin typeface="Arialle Bold"/>
              </a:rPr>
              <a:t>.</a:t>
            </a:r>
          </a:p>
          <a:p>
            <a:pPr marL="277429" lvl="1">
              <a:lnSpc>
                <a:spcPts val="3597"/>
              </a:lnSpc>
            </a:pPr>
            <a:r>
              <a:rPr lang="tr-TR" sz="2800" dirty="0">
                <a:solidFill>
                  <a:srgbClr val="35586D"/>
                </a:solidFill>
                <a:latin typeface="Arialle Bold"/>
              </a:rPr>
              <a:t>2. </a:t>
            </a:r>
            <a:r>
              <a:rPr lang="tr-TR" sz="2800" dirty="0" err="1">
                <a:solidFill>
                  <a:srgbClr val="35586D"/>
                </a:solidFill>
                <a:latin typeface="Arialle Bold"/>
              </a:rPr>
              <a:t>Identify</a:t>
            </a:r>
            <a:r>
              <a:rPr lang="tr-TR" sz="2800" dirty="0">
                <a:solidFill>
                  <a:srgbClr val="35586D"/>
                </a:solidFill>
                <a:latin typeface="Arialle Bold"/>
              </a:rPr>
              <a:t> </a:t>
            </a:r>
            <a:r>
              <a:rPr lang="tr-TR" sz="2800" dirty="0" err="1">
                <a:solidFill>
                  <a:srgbClr val="35586D"/>
                </a:solidFill>
                <a:latin typeface="Arialle Bold"/>
              </a:rPr>
              <a:t>key</a:t>
            </a:r>
            <a:r>
              <a:rPr lang="tr-TR" sz="2800" dirty="0">
                <a:solidFill>
                  <a:srgbClr val="35586D"/>
                </a:solidFill>
                <a:latin typeface="Arialle Bold"/>
              </a:rPr>
              <a:t> </a:t>
            </a:r>
            <a:r>
              <a:rPr lang="tr-TR" sz="2800" dirty="0" err="1">
                <a:solidFill>
                  <a:srgbClr val="35586D"/>
                </a:solidFill>
                <a:latin typeface="Arialle Bold"/>
              </a:rPr>
              <a:t>cognitive</a:t>
            </a:r>
            <a:r>
              <a:rPr lang="tr-TR" sz="2800" dirty="0">
                <a:solidFill>
                  <a:srgbClr val="35586D"/>
                </a:solidFill>
                <a:latin typeface="Arialle Bold"/>
              </a:rPr>
              <a:t> </a:t>
            </a:r>
            <a:r>
              <a:rPr lang="tr-TR" sz="2800" dirty="0" err="1">
                <a:solidFill>
                  <a:srgbClr val="35586D"/>
                </a:solidFill>
                <a:latin typeface="Arialle Bold"/>
              </a:rPr>
              <a:t>biases</a:t>
            </a:r>
            <a:r>
              <a:rPr lang="tr-TR" sz="2800" dirty="0">
                <a:solidFill>
                  <a:srgbClr val="35586D"/>
                </a:solidFill>
                <a:latin typeface="Arialle Bold"/>
              </a:rPr>
              <a:t> (</a:t>
            </a:r>
            <a:r>
              <a:rPr lang="tr-TR" sz="2800" dirty="0" err="1">
                <a:solidFill>
                  <a:srgbClr val="35586D"/>
                </a:solidFill>
                <a:latin typeface="Arialle Bold"/>
              </a:rPr>
              <a:t>heuristics</a:t>
            </a:r>
            <a:r>
              <a:rPr lang="tr-TR" sz="2800" dirty="0">
                <a:solidFill>
                  <a:srgbClr val="35586D"/>
                </a:solidFill>
                <a:latin typeface="Arialle Bold"/>
              </a:rPr>
              <a:t>, </a:t>
            </a:r>
            <a:r>
              <a:rPr lang="tr-TR" sz="2800" dirty="0" err="1">
                <a:solidFill>
                  <a:srgbClr val="35586D"/>
                </a:solidFill>
                <a:latin typeface="Arialle Bold"/>
              </a:rPr>
              <a:t>framing</a:t>
            </a:r>
            <a:r>
              <a:rPr lang="tr-TR" sz="2800" dirty="0">
                <a:solidFill>
                  <a:srgbClr val="35586D"/>
                </a:solidFill>
                <a:latin typeface="Arialle Bold"/>
              </a:rPr>
              <a:t>, </a:t>
            </a:r>
            <a:r>
              <a:rPr lang="tr-TR" sz="2800" dirty="0" err="1">
                <a:solidFill>
                  <a:srgbClr val="35586D"/>
                </a:solidFill>
                <a:latin typeface="Arialle Bold"/>
              </a:rPr>
              <a:t>emotions</a:t>
            </a:r>
            <a:r>
              <a:rPr lang="tr-TR" sz="2800" dirty="0">
                <a:solidFill>
                  <a:srgbClr val="35586D"/>
                </a:solidFill>
                <a:latin typeface="Arialle Bold"/>
              </a:rPr>
              <a:t>) </a:t>
            </a:r>
            <a:r>
              <a:rPr lang="tr-TR" sz="2800" dirty="0" err="1">
                <a:solidFill>
                  <a:srgbClr val="35586D"/>
                </a:solidFill>
                <a:latin typeface="Arialle Bold"/>
              </a:rPr>
              <a:t>affecting</a:t>
            </a:r>
            <a:r>
              <a:rPr lang="tr-TR" sz="2800" dirty="0">
                <a:solidFill>
                  <a:srgbClr val="35586D"/>
                </a:solidFill>
                <a:latin typeface="Arialle Bold"/>
              </a:rPr>
              <a:t> </a:t>
            </a:r>
            <a:r>
              <a:rPr lang="tr-TR" sz="2800" dirty="0" err="1">
                <a:solidFill>
                  <a:srgbClr val="35586D"/>
                </a:solidFill>
                <a:latin typeface="Arialle Bold"/>
              </a:rPr>
              <a:t>investors</a:t>
            </a:r>
            <a:r>
              <a:rPr lang="tr-TR" sz="2800" dirty="0">
                <a:solidFill>
                  <a:srgbClr val="35586D"/>
                </a:solidFill>
                <a:latin typeface="Arialle Bold"/>
              </a:rPr>
              <a:t>.</a:t>
            </a:r>
          </a:p>
          <a:p>
            <a:pPr marL="277429" lvl="1">
              <a:lnSpc>
                <a:spcPts val="3597"/>
              </a:lnSpc>
            </a:pPr>
            <a:r>
              <a:rPr lang="tr-TR" sz="2800" dirty="0">
                <a:solidFill>
                  <a:srgbClr val="35586D"/>
                </a:solidFill>
                <a:latin typeface="Arialle Bold"/>
              </a:rPr>
              <a:t>3. </a:t>
            </a:r>
            <a:r>
              <a:rPr lang="tr-TR" sz="2800" dirty="0" err="1">
                <a:solidFill>
                  <a:srgbClr val="35586D"/>
                </a:solidFill>
                <a:latin typeface="Arialle Bold"/>
              </a:rPr>
              <a:t>Analyze</a:t>
            </a:r>
            <a:r>
              <a:rPr lang="tr-TR" sz="2800" dirty="0">
                <a:solidFill>
                  <a:srgbClr val="35586D"/>
                </a:solidFill>
                <a:latin typeface="Arialle Bold"/>
              </a:rPr>
              <a:t> </a:t>
            </a:r>
            <a:r>
              <a:rPr lang="tr-TR" sz="2800" dirty="0" err="1">
                <a:solidFill>
                  <a:srgbClr val="35586D"/>
                </a:solidFill>
                <a:latin typeface="Arialle Bold"/>
              </a:rPr>
              <a:t>historical</a:t>
            </a:r>
            <a:r>
              <a:rPr lang="tr-TR" sz="2800" dirty="0">
                <a:solidFill>
                  <a:srgbClr val="35586D"/>
                </a:solidFill>
                <a:latin typeface="Arialle Bold"/>
              </a:rPr>
              <a:t> </a:t>
            </a:r>
            <a:r>
              <a:rPr lang="tr-TR" sz="2800" dirty="0" err="1">
                <a:solidFill>
                  <a:srgbClr val="35586D"/>
                </a:solidFill>
                <a:latin typeface="Arialle Bold"/>
              </a:rPr>
              <a:t>and</a:t>
            </a:r>
            <a:r>
              <a:rPr lang="tr-TR" sz="2800" dirty="0">
                <a:solidFill>
                  <a:srgbClr val="35586D"/>
                </a:solidFill>
                <a:latin typeface="Arialle Bold"/>
              </a:rPr>
              <a:t> </a:t>
            </a:r>
            <a:r>
              <a:rPr lang="tr-TR" sz="2800" dirty="0" err="1">
                <a:solidFill>
                  <a:srgbClr val="35586D"/>
                </a:solidFill>
                <a:latin typeface="Arialle Bold"/>
              </a:rPr>
              <a:t>current</a:t>
            </a:r>
            <a:r>
              <a:rPr lang="tr-TR" sz="2800" dirty="0">
                <a:solidFill>
                  <a:srgbClr val="35586D"/>
                </a:solidFill>
                <a:latin typeface="Arialle Bold"/>
              </a:rPr>
              <a:t> market </a:t>
            </a:r>
            <a:r>
              <a:rPr lang="tr-TR" sz="2800" dirty="0" err="1">
                <a:solidFill>
                  <a:srgbClr val="35586D"/>
                </a:solidFill>
                <a:latin typeface="Arialle Bold"/>
              </a:rPr>
              <a:t>events</a:t>
            </a:r>
            <a:r>
              <a:rPr lang="tr-TR" sz="2800" dirty="0">
                <a:solidFill>
                  <a:srgbClr val="35586D"/>
                </a:solidFill>
                <a:latin typeface="Arialle Bold"/>
              </a:rPr>
              <a:t> </a:t>
            </a:r>
            <a:r>
              <a:rPr lang="tr-TR" sz="2800" dirty="0" err="1">
                <a:solidFill>
                  <a:srgbClr val="35586D"/>
                </a:solidFill>
                <a:latin typeface="Arialle Bold"/>
              </a:rPr>
              <a:t>through</a:t>
            </a:r>
            <a:r>
              <a:rPr lang="tr-TR" sz="2800" dirty="0">
                <a:solidFill>
                  <a:srgbClr val="35586D"/>
                </a:solidFill>
                <a:latin typeface="Arialle Bold"/>
              </a:rPr>
              <a:t> </a:t>
            </a:r>
            <a:r>
              <a:rPr lang="tr-TR" sz="2800" dirty="0" err="1">
                <a:solidFill>
                  <a:srgbClr val="35586D"/>
                </a:solidFill>
                <a:latin typeface="Arialle Bold"/>
              </a:rPr>
              <a:t>the</a:t>
            </a:r>
            <a:r>
              <a:rPr lang="tr-TR" sz="2800" dirty="0">
                <a:solidFill>
                  <a:srgbClr val="35586D"/>
                </a:solidFill>
                <a:latin typeface="Arialle Bold"/>
              </a:rPr>
              <a:t> lens of </a:t>
            </a:r>
            <a:r>
              <a:rPr lang="tr-TR" sz="2800" dirty="0" err="1">
                <a:solidFill>
                  <a:srgbClr val="35586D"/>
                </a:solidFill>
                <a:latin typeface="Arialle Bold"/>
              </a:rPr>
              <a:t>behavioral</a:t>
            </a:r>
            <a:r>
              <a:rPr lang="tr-TR" sz="2800" dirty="0">
                <a:solidFill>
                  <a:srgbClr val="35586D"/>
                </a:solidFill>
                <a:latin typeface="Arialle Bold"/>
              </a:rPr>
              <a:t> </a:t>
            </a:r>
            <a:r>
              <a:rPr lang="tr-TR" sz="2800" dirty="0" err="1">
                <a:solidFill>
                  <a:srgbClr val="35586D"/>
                </a:solidFill>
                <a:latin typeface="Arialle Bold"/>
              </a:rPr>
              <a:t>psychology</a:t>
            </a:r>
            <a:r>
              <a:rPr lang="tr-TR" sz="2800" dirty="0">
                <a:solidFill>
                  <a:srgbClr val="35586D"/>
                </a:solidFill>
                <a:latin typeface="Arialle Bold"/>
              </a:rPr>
              <a:t>.</a:t>
            </a:r>
          </a:p>
          <a:p>
            <a:pPr marL="277429" lvl="1">
              <a:lnSpc>
                <a:spcPts val="3597"/>
              </a:lnSpc>
            </a:pPr>
            <a:r>
              <a:rPr lang="tr-TR" sz="2800" dirty="0">
                <a:solidFill>
                  <a:srgbClr val="35586D"/>
                </a:solidFill>
                <a:latin typeface="Arialle Bold"/>
              </a:rPr>
              <a:t>4. </a:t>
            </a:r>
            <a:r>
              <a:rPr lang="tr-TR" sz="2800" dirty="0" err="1">
                <a:solidFill>
                  <a:srgbClr val="35586D"/>
                </a:solidFill>
                <a:latin typeface="Arialle Bold"/>
              </a:rPr>
              <a:t>Apply</a:t>
            </a:r>
            <a:r>
              <a:rPr lang="tr-TR" sz="2800" dirty="0">
                <a:solidFill>
                  <a:srgbClr val="35586D"/>
                </a:solidFill>
                <a:latin typeface="Arialle Bold"/>
              </a:rPr>
              <a:t> </a:t>
            </a:r>
            <a:r>
              <a:rPr lang="tr-TR" sz="2800" dirty="0" err="1">
                <a:solidFill>
                  <a:srgbClr val="35586D"/>
                </a:solidFill>
                <a:latin typeface="Arialle Bold"/>
              </a:rPr>
              <a:t>behavioral</a:t>
            </a:r>
            <a:r>
              <a:rPr lang="tr-TR" sz="2800" dirty="0">
                <a:solidFill>
                  <a:srgbClr val="35586D"/>
                </a:solidFill>
                <a:latin typeface="Arialle Bold"/>
              </a:rPr>
              <a:t> </a:t>
            </a:r>
            <a:r>
              <a:rPr lang="tr-TR" sz="2800" dirty="0" err="1">
                <a:solidFill>
                  <a:srgbClr val="35586D"/>
                </a:solidFill>
                <a:latin typeface="Arialle Bold"/>
              </a:rPr>
              <a:t>techniques</a:t>
            </a:r>
            <a:r>
              <a:rPr lang="tr-TR" sz="2800" dirty="0">
                <a:solidFill>
                  <a:srgbClr val="35586D"/>
                </a:solidFill>
                <a:latin typeface="Arialle Bold"/>
              </a:rPr>
              <a:t> </a:t>
            </a:r>
            <a:r>
              <a:rPr lang="tr-TR" sz="2800" dirty="0" err="1">
                <a:solidFill>
                  <a:srgbClr val="35586D"/>
                </a:solidFill>
                <a:latin typeface="Arialle Bold"/>
              </a:rPr>
              <a:t>to</a:t>
            </a:r>
            <a:r>
              <a:rPr lang="tr-TR" sz="2800" dirty="0">
                <a:solidFill>
                  <a:srgbClr val="35586D"/>
                </a:solidFill>
                <a:latin typeface="Arialle Bold"/>
              </a:rPr>
              <a:t> </a:t>
            </a:r>
            <a:r>
              <a:rPr lang="tr-TR" sz="2800" dirty="0" err="1">
                <a:solidFill>
                  <a:srgbClr val="35586D"/>
                </a:solidFill>
                <a:latin typeface="Arialle Bold"/>
              </a:rPr>
              <a:t>construct</a:t>
            </a:r>
            <a:r>
              <a:rPr lang="tr-TR" sz="2800" dirty="0">
                <a:solidFill>
                  <a:srgbClr val="35586D"/>
                </a:solidFill>
                <a:latin typeface="Arialle Bold"/>
              </a:rPr>
              <a:t> </a:t>
            </a:r>
            <a:r>
              <a:rPr lang="tr-TR" sz="2800" dirty="0" err="1">
                <a:solidFill>
                  <a:srgbClr val="35586D"/>
                </a:solidFill>
                <a:latin typeface="Arialle Bold"/>
              </a:rPr>
              <a:t>more</a:t>
            </a:r>
            <a:r>
              <a:rPr lang="tr-TR" sz="2800" dirty="0">
                <a:solidFill>
                  <a:srgbClr val="35586D"/>
                </a:solidFill>
                <a:latin typeface="Arialle Bold"/>
              </a:rPr>
              <a:t> </a:t>
            </a:r>
            <a:r>
              <a:rPr lang="tr-TR" sz="2800" dirty="0" err="1">
                <a:solidFill>
                  <a:srgbClr val="35586D"/>
                </a:solidFill>
                <a:latin typeface="Arialle Bold"/>
              </a:rPr>
              <a:t>resilient</a:t>
            </a:r>
            <a:r>
              <a:rPr lang="tr-TR" sz="2800" dirty="0">
                <a:solidFill>
                  <a:srgbClr val="35586D"/>
                </a:solidFill>
                <a:latin typeface="Arialle Bold"/>
              </a:rPr>
              <a:t> </a:t>
            </a:r>
            <a:r>
              <a:rPr lang="tr-TR" sz="2800" dirty="0" err="1">
                <a:solidFill>
                  <a:srgbClr val="35586D"/>
                </a:solidFill>
                <a:latin typeface="Arialle Bold"/>
              </a:rPr>
              <a:t>investment</a:t>
            </a:r>
            <a:r>
              <a:rPr lang="tr-TR" sz="2800" dirty="0">
                <a:solidFill>
                  <a:srgbClr val="35586D"/>
                </a:solidFill>
                <a:latin typeface="Arialle Bold"/>
              </a:rPr>
              <a:t> </a:t>
            </a:r>
            <a:r>
              <a:rPr lang="tr-TR" sz="2800" dirty="0" err="1">
                <a:solidFill>
                  <a:srgbClr val="35586D"/>
                </a:solidFill>
                <a:latin typeface="Arialle Bold"/>
              </a:rPr>
              <a:t>portfolios</a:t>
            </a:r>
            <a:r>
              <a:rPr lang="tr-TR" sz="2800" dirty="0">
                <a:solidFill>
                  <a:srgbClr val="35586D"/>
                </a:solidFill>
                <a:latin typeface="Arialle Bold"/>
              </a:rPr>
              <a:t>.</a:t>
            </a:r>
            <a:endParaRPr lang="en-US" sz="2800" dirty="0">
              <a:solidFill>
                <a:srgbClr val="35586D"/>
              </a:solidFill>
              <a:latin typeface="Arialle Bold"/>
            </a:endParaRPr>
          </a:p>
        </p:txBody>
      </p:sp>
      <p:sp>
        <p:nvSpPr>
          <p:cNvPr id="18" name="TextBox 18">
            <a:extLst>
              <a:ext uri="{FF2B5EF4-FFF2-40B4-BE49-F238E27FC236}">
                <a16:creationId xmlns:a16="http://schemas.microsoft.com/office/drawing/2014/main" id="{848BAC27-7A71-12F0-8F88-51F2F8C3D49E}"/>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19" name="Resim 18" descr="kişi, şahıs, giyim, insan yüzü, duvar içeren bir resim&#10;&#10;Yapay zeka tarafından oluşturulmuş içerik yanlış olabilir.">
            <a:extLst>
              <a:ext uri="{FF2B5EF4-FFF2-40B4-BE49-F238E27FC236}">
                <a16:creationId xmlns:a16="http://schemas.microsoft.com/office/drawing/2014/main" id="{6D324C50-92B0-24FB-A75D-B5AEE07CA463}"/>
              </a:ext>
            </a:extLst>
          </p:cNvPr>
          <p:cNvPicPr>
            <a:picLocks noChangeAspect="1"/>
          </p:cNvPicPr>
          <p:nvPr/>
        </p:nvPicPr>
        <p:blipFill>
          <a:blip r:embed="rId4">
            <a:extLst>
              <a:ext uri="{28A0092B-C50C-407E-A947-70E740481C1C}">
                <a14:useLocalDpi xmlns:a14="http://schemas.microsoft.com/office/drawing/2010/main" val="0"/>
              </a:ext>
            </a:extLst>
          </a:blip>
          <a:srcRect l="50000" t="23979" r="5671" b="18096"/>
          <a:stretch>
            <a:fillRect/>
          </a:stretch>
        </p:blipFill>
        <p:spPr>
          <a:xfrm rot="16200000">
            <a:off x="778662" y="662717"/>
            <a:ext cx="3103084" cy="2697949"/>
          </a:xfrm>
          <a:prstGeom prst="rect">
            <a:avLst/>
          </a:prstGeom>
        </p:spPr>
      </p:pic>
    </p:spTree>
    <p:extLst>
      <p:ext uri="{BB962C8B-B14F-4D97-AF65-F5344CB8AC3E}">
        <p14:creationId xmlns:p14="http://schemas.microsoft.com/office/powerpoint/2010/main" val="103304060"/>
      </p:ext>
    </p:extLst>
  </p:cSld>
  <p:clrMapOvr>
    <a:masterClrMapping/>
  </p:clrMapOvr>
  <p:transition spd="slow">
    <p:cover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89FD5639-A74F-3CFD-F04A-864B60D5E24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A332594-C1B1-F384-1588-7DC987F3C22E}"/>
              </a:ext>
            </a:extLst>
          </p:cNvPr>
          <p:cNvGrpSpPr/>
          <p:nvPr/>
        </p:nvGrpSpPr>
        <p:grpSpPr>
          <a:xfrm rot="-5400000">
            <a:off x="15020357" y="-5037208"/>
            <a:ext cx="20965455" cy="20965455"/>
            <a:chOff x="0" y="0"/>
            <a:chExt cx="812800" cy="812800"/>
          </a:xfrm>
        </p:grpSpPr>
        <p:sp>
          <p:nvSpPr>
            <p:cNvPr id="3" name="Freeform 3">
              <a:extLst>
                <a:ext uri="{FF2B5EF4-FFF2-40B4-BE49-F238E27FC236}">
                  <a16:creationId xmlns:a16="http://schemas.microsoft.com/office/drawing/2014/main" id="{15944D87-8F6B-23CD-B1FB-5B19FEAD80D6}"/>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a:extLst>
                <a:ext uri="{FF2B5EF4-FFF2-40B4-BE49-F238E27FC236}">
                  <a16:creationId xmlns:a16="http://schemas.microsoft.com/office/drawing/2014/main" id="{A4E9D93F-2369-990F-3F32-F593BCDB040E}"/>
                </a:ext>
              </a:extLst>
            </p:cNvPr>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2A28EE4D-57BA-31E8-4163-BBE93EE95312}"/>
              </a:ext>
            </a:extLst>
          </p:cNvPr>
          <p:cNvSpPr/>
          <p:nvPr/>
        </p:nvSpPr>
        <p:spPr>
          <a:xfrm>
            <a:off x="469095" y="62408"/>
            <a:ext cx="3581400" cy="3851274"/>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F9F71054-23B9-1694-55F9-3963B1AEB3BC}"/>
              </a:ext>
            </a:extLst>
          </p:cNvPr>
          <p:cNvGrpSpPr>
            <a:grpSpLocks noChangeAspect="1"/>
          </p:cNvGrpSpPr>
          <p:nvPr/>
        </p:nvGrpSpPr>
        <p:grpSpPr>
          <a:xfrm rot="-8360300">
            <a:off x="4164317" y="1352296"/>
            <a:ext cx="417812" cy="470038"/>
            <a:chOff x="0" y="0"/>
            <a:chExt cx="5370413" cy="6041715"/>
          </a:xfrm>
        </p:grpSpPr>
        <p:sp>
          <p:nvSpPr>
            <p:cNvPr id="9" name="Freeform 9">
              <a:extLst>
                <a:ext uri="{FF2B5EF4-FFF2-40B4-BE49-F238E27FC236}">
                  <a16:creationId xmlns:a16="http://schemas.microsoft.com/office/drawing/2014/main" id="{C357BA62-28AB-4174-E5EE-3BC685690B2D}"/>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a:extLst>
                <a:ext uri="{FF2B5EF4-FFF2-40B4-BE49-F238E27FC236}">
                  <a16:creationId xmlns:a16="http://schemas.microsoft.com/office/drawing/2014/main" id="{8BC4B2EF-71C8-FFC8-EDB5-9280B2504B8B}"/>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710B58FA-A29D-8293-E5D2-36EBD5096E5D}"/>
              </a:ext>
            </a:extLst>
          </p:cNvPr>
          <p:cNvGrpSpPr/>
          <p:nvPr/>
        </p:nvGrpSpPr>
        <p:grpSpPr>
          <a:xfrm>
            <a:off x="4707073" y="1844384"/>
            <a:ext cx="11436543" cy="945005"/>
            <a:chOff x="0" y="0"/>
            <a:chExt cx="1432399" cy="273930"/>
          </a:xfrm>
        </p:grpSpPr>
        <p:sp>
          <p:nvSpPr>
            <p:cNvPr id="12" name="Freeform 12">
              <a:extLst>
                <a:ext uri="{FF2B5EF4-FFF2-40B4-BE49-F238E27FC236}">
                  <a16:creationId xmlns:a16="http://schemas.microsoft.com/office/drawing/2014/main" id="{E56F00D8-F2A6-76B2-798F-74968C2FD7C6}"/>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solidFill>
              <a:srgbClr val="D3F0EC"/>
            </a:solidFill>
          </p:spPr>
          <p:txBody>
            <a:bodyPr/>
            <a:lstStyle/>
            <a:p>
              <a:endParaRPr lang="tr-TR"/>
            </a:p>
          </p:txBody>
        </p:sp>
        <p:sp>
          <p:nvSpPr>
            <p:cNvPr id="13" name="TextBox 13">
              <a:extLst>
                <a:ext uri="{FF2B5EF4-FFF2-40B4-BE49-F238E27FC236}">
                  <a16:creationId xmlns:a16="http://schemas.microsoft.com/office/drawing/2014/main" id="{9708C7E5-65E7-7D35-D6C4-48DB37A0B186}"/>
                </a:ext>
              </a:extLst>
            </p:cNvPr>
            <p:cNvSpPr txBox="1"/>
            <p:nvPr/>
          </p:nvSpPr>
          <p:spPr>
            <a:xfrm>
              <a:off x="0" y="-38100"/>
              <a:ext cx="1432399" cy="312030"/>
            </a:xfrm>
            <a:prstGeom prst="rect">
              <a:avLst/>
            </a:prstGeom>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B22CE4FD-918C-5AC0-8BE2-E06CDB99AE63}"/>
              </a:ext>
            </a:extLst>
          </p:cNvPr>
          <p:cNvSpPr txBox="1"/>
          <p:nvPr/>
        </p:nvSpPr>
        <p:spPr>
          <a:xfrm>
            <a:off x="4707073" y="62408"/>
            <a:ext cx="12463700" cy="1165384"/>
          </a:xfrm>
          <a:prstGeom prst="rect">
            <a:avLst/>
          </a:prstGeom>
        </p:spPr>
        <p:txBody>
          <a:bodyPr wrap="square" lIns="0" tIns="0" rIns="0" bIns="0" rtlCol="0" anchor="t">
            <a:spAutoFit/>
          </a:bodyPr>
          <a:lstStyle/>
          <a:p>
            <a:pPr>
              <a:lnSpc>
                <a:spcPts val="9785"/>
              </a:lnSpc>
            </a:pPr>
            <a:r>
              <a:rPr lang="da-DK" sz="6000" dirty="0">
                <a:solidFill>
                  <a:srgbClr val="35586D"/>
                </a:solidFill>
                <a:latin typeface="Antonio Bold"/>
              </a:rPr>
              <a:t>Zdenko Metzker, Dr.</a:t>
            </a:r>
            <a:endParaRPr lang="en-US" sz="6000" dirty="0">
              <a:solidFill>
                <a:srgbClr val="35586D"/>
              </a:solidFill>
              <a:latin typeface="Antonio Bold"/>
            </a:endParaRPr>
          </a:p>
        </p:txBody>
      </p:sp>
      <p:sp>
        <p:nvSpPr>
          <p:cNvPr id="15" name="TextBox 15">
            <a:extLst>
              <a:ext uri="{FF2B5EF4-FFF2-40B4-BE49-F238E27FC236}">
                <a16:creationId xmlns:a16="http://schemas.microsoft.com/office/drawing/2014/main" id="{7BFD6AD8-7773-B419-7954-78B5ECD7C0C1}"/>
              </a:ext>
            </a:extLst>
          </p:cNvPr>
          <p:cNvSpPr txBox="1"/>
          <p:nvPr/>
        </p:nvSpPr>
        <p:spPr>
          <a:xfrm>
            <a:off x="4707073" y="1266461"/>
            <a:ext cx="12028851" cy="530272"/>
          </a:xfrm>
          <a:prstGeom prst="rect">
            <a:avLst/>
          </a:prstGeom>
        </p:spPr>
        <p:txBody>
          <a:bodyPr lIns="0" tIns="0" rIns="0" bIns="0" rtlCol="0" anchor="t">
            <a:spAutoFit/>
          </a:bodyPr>
          <a:lstStyle/>
          <a:p>
            <a:pPr>
              <a:lnSpc>
                <a:spcPts val="4372"/>
              </a:lnSpc>
            </a:pPr>
            <a:r>
              <a:rPr lang="en-US" sz="2800" dirty="0">
                <a:solidFill>
                  <a:srgbClr val="35586D"/>
                </a:solidFill>
                <a:latin typeface="Antonio Bold"/>
              </a:rPr>
              <a:t>Tomas Bata University in </a:t>
            </a:r>
            <a:r>
              <a:rPr lang="en-US" sz="2800" dirty="0" err="1">
                <a:solidFill>
                  <a:srgbClr val="35586D"/>
                </a:solidFill>
                <a:latin typeface="Antonio Bold"/>
              </a:rPr>
              <a:t>Zlin</a:t>
            </a:r>
            <a:r>
              <a:rPr lang="en-US" sz="2800" dirty="0">
                <a:solidFill>
                  <a:srgbClr val="35586D"/>
                </a:solidFill>
                <a:latin typeface="Antonio Bold"/>
              </a:rPr>
              <a:t> - Czech Republic</a:t>
            </a:r>
          </a:p>
        </p:txBody>
      </p:sp>
      <p:sp>
        <p:nvSpPr>
          <p:cNvPr id="16" name="TextBox 16">
            <a:extLst>
              <a:ext uri="{FF2B5EF4-FFF2-40B4-BE49-F238E27FC236}">
                <a16:creationId xmlns:a16="http://schemas.microsoft.com/office/drawing/2014/main" id="{A6C9A49C-0953-DC5B-D5FA-995EC251D96A}"/>
              </a:ext>
            </a:extLst>
          </p:cNvPr>
          <p:cNvSpPr txBox="1"/>
          <p:nvPr/>
        </p:nvSpPr>
        <p:spPr>
          <a:xfrm>
            <a:off x="4791997" y="2026883"/>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Interactive Risk Management – From Theory to Practice</a:t>
            </a:r>
          </a:p>
        </p:txBody>
      </p:sp>
      <p:sp>
        <p:nvSpPr>
          <p:cNvPr id="17" name="TextBox 17">
            <a:extLst>
              <a:ext uri="{FF2B5EF4-FFF2-40B4-BE49-F238E27FC236}">
                <a16:creationId xmlns:a16="http://schemas.microsoft.com/office/drawing/2014/main" id="{2B35BDCD-82EA-9B06-DB79-8DD1D75D743E}"/>
              </a:ext>
            </a:extLst>
          </p:cNvPr>
          <p:cNvSpPr txBox="1"/>
          <p:nvPr/>
        </p:nvSpPr>
        <p:spPr>
          <a:xfrm>
            <a:off x="685800" y="3691515"/>
            <a:ext cx="16916400" cy="6394571"/>
          </a:xfrm>
          <a:prstGeom prst="rect">
            <a:avLst/>
          </a:prstGeom>
        </p:spPr>
        <p:txBody>
          <a:bodyPr wrap="square" lIns="0" tIns="0" rIns="0" bIns="0" rtlCol="0" anchor="t">
            <a:spAutoFit/>
          </a:bodyPr>
          <a:lstStyle/>
          <a:p>
            <a:pPr>
              <a:lnSpc>
                <a:spcPts val="3597"/>
              </a:lnSpc>
            </a:pPr>
            <a:r>
              <a:rPr lang="en-US" sz="1900" dirty="0">
                <a:solidFill>
                  <a:srgbClr val="FF3131"/>
                </a:solidFill>
                <a:latin typeface="Arialle Bold"/>
              </a:rPr>
              <a:t>Course Objective: </a:t>
            </a:r>
          </a:p>
          <a:p>
            <a:pPr>
              <a:lnSpc>
                <a:spcPts val="3597"/>
              </a:lnSpc>
            </a:pPr>
            <a:r>
              <a:rPr lang="en-US" sz="1900" dirty="0">
                <a:solidFill>
                  <a:srgbClr val="35586D"/>
                </a:solidFill>
                <a:latin typeface="Arialle Bold"/>
              </a:rPr>
              <a:t>The aim of the course is for students to apply risk management to a model small company in an industry of their choice and produce a coherent, practically usable deliverable: a risk register, risk prioritization, cause-and-effect analysis for key risks, a risk treatment proposal (including responsibilities and monitoring), and a basic “risk governance” setup (roles, risk owners, information flow). The course is designed as a workshop with outputs at the level of an end-to-end risk management process for the given organization</a:t>
            </a:r>
            <a:endParaRPr lang="tr-TR" sz="1900" dirty="0">
              <a:solidFill>
                <a:srgbClr val="35586D"/>
              </a:solidFill>
              <a:latin typeface="Arialle Bold"/>
            </a:endParaRPr>
          </a:p>
          <a:p>
            <a:pPr>
              <a:lnSpc>
                <a:spcPts val="3597"/>
              </a:lnSpc>
            </a:pPr>
            <a:r>
              <a:rPr lang="en-US" sz="1900" dirty="0">
                <a:solidFill>
                  <a:srgbClr val="FF3131"/>
                </a:solidFill>
                <a:latin typeface="Arialle Bold"/>
              </a:rPr>
              <a:t>Learning Outcomes: </a:t>
            </a:r>
            <a:endParaRPr lang="tr-TR" sz="1900" dirty="0">
              <a:solidFill>
                <a:srgbClr val="FF3131"/>
              </a:solidFill>
              <a:latin typeface="Arialle Bold"/>
            </a:endParaRPr>
          </a:p>
          <a:p>
            <a:pPr>
              <a:lnSpc>
                <a:spcPts val="3597"/>
              </a:lnSpc>
            </a:pPr>
            <a:r>
              <a:rPr lang="en-US" sz="1900" dirty="0">
                <a:solidFill>
                  <a:srgbClr val="35586D"/>
                </a:solidFill>
                <a:latin typeface="Arialle Bold"/>
              </a:rPr>
              <a:t>At the end of this course the learner is expected</a:t>
            </a:r>
            <a:r>
              <a:rPr lang="tr-TR" sz="1900" dirty="0">
                <a:solidFill>
                  <a:srgbClr val="35586D"/>
                </a:solidFill>
                <a:latin typeface="Arialle Bold"/>
              </a:rPr>
              <a:t> </a:t>
            </a:r>
            <a:r>
              <a:rPr lang="en-US" sz="1900" dirty="0">
                <a:solidFill>
                  <a:srgbClr val="35586D"/>
                </a:solidFill>
                <a:latin typeface="Arialle Bold"/>
              </a:rPr>
              <a:t>to,</a:t>
            </a:r>
          </a:p>
          <a:p>
            <a:pPr marL="277429" lvl="1">
              <a:lnSpc>
                <a:spcPts val="3597"/>
              </a:lnSpc>
            </a:pPr>
            <a:r>
              <a:rPr lang="en-US" sz="1900" dirty="0">
                <a:solidFill>
                  <a:srgbClr val="35586D"/>
                </a:solidFill>
                <a:latin typeface="Arialle Bold"/>
              </a:rPr>
              <a:t>1.</a:t>
            </a:r>
            <a:r>
              <a:rPr lang="tr-TR" sz="1900" dirty="0">
                <a:solidFill>
                  <a:srgbClr val="35586D"/>
                </a:solidFill>
                <a:latin typeface="Arialle Bold"/>
              </a:rPr>
              <a:t> </a:t>
            </a:r>
            <a:r>
              <a:rPr lang="en-US" sz="1900" dirty="0">
                <a:solidFill>
                  <a:srgbClr val="35586D"/>
                </a:solidFill>
                <a:latin typeface="Arialle Bold"/>
              </a:rPr>
              <a:t>Quickly define the context and scope of the analysis and set up the basic structure of a risk register.</a:t>
            </a:r>
          </a:p>
          <a:p>
            <a:pPr marL="277429" lvl="1">
              <a:lnSpc>
                <a:spcPts val="3597"/>
              </a:lnSpc>
            </a:pPr>
            <a:r>
              <a:rPr lang="en-US" sz="1900" dirty="0">
                <a:solidFill>
                  <a:srgbClr val="35586D"/>
                </a:solidFill>
                <a:latin typeface="Arialle Bold"/>
              </a:rPr>
              <a:t>2.</a:t>
            </a:r>
            <a:r>
              <a:rPr lang="tr-TR" sz="1900" dirty="0">
                <a:solidFill>
                  <a:srgbClr val="35586D"/>
                </a:solidFill>
                <a:latin typeface="Arialle Bold"/>
              </a:rPr>
              <a:t> </a:t>
            </a:r>
            <a:r>
              <a:rPr lang="en-US" sz="1900" dirty="0">
                <a:solidFill>
                  <a:srgbClr val="35586D"/>
                </a:solidFill>
                <a:latin typeface="Arialle Bold"/>
              </a:rPr>
              <a:t>Identify risks across categories and assess them using likelihood × impact in</a:t>
            </a:r>
            <a:r>
              <a:rPr lang="tr-TR" sz="1900" dirty="0">
                <a:solidFill>
                  <a:srgbClr val="35586D"/>
                </a:solidFill>
                <a:latin typeface="Arialle Bold"/>
              </a:rPr>
              <a:t> </a:t>
            </a:r>
            <a:r>
              <a:rPr lang="en-US" sz="1900" dirty="0">
                <a:solidFill>
                  <a:srgbClr val="35586D"/>
                </a:solidFill>
                <a:latin typeface="Arialle Bold"/>
              </a:rPr>
              <a:t>order to prioritize risks and identify the “top risks.”</a:t>
            </a:r>
          </a:p>
          <a:p>
            <a:pPr marL="277429" lvl="1">
              <a:lnSpc>
                <a:spcPts val="3597"/>
              </a:lnSpc>
            </a:pPr>
            <a:r>
              <a:rPr lang="en-US" sz="1900" dirty="0">
                <a:solidFill>
                  <a:srgbClr val="35586D"/>
                </a:solidFill>
                <a:latin typeface="Arialle Bold"/>
              </a:rPr>
              <a:t>3.</a:t>
            </a:r>
            <a:r>
              <a:rPr lang="tr-TR" sz="1900" dirty="0">
                <a:solidFill>
                  <a:srgbClr val="35586D"/>
                </a:solidFill>
                <a:latin typeface="Arialle Bold"/>
              </a:rPr>
              <a:t> </a:t>
            </a:r>
            <a:r>
              <a:rPr lang="en-US" sz="1900" dirty="0">
                <a:solidFill>
                  <a:srgbClr val="35586D"/>
                </a:solidFill>
                <a:latin typeface="Arialle Bold"/>
              </a:rPr>
              <a:t>For key risks, perform a cause-and-effect analysis using an appropriate method</a:t>
            </a:r>
            <a:r>
              <a:rPr lang="tr-TR" sz="1900" dirty="0">
                <a:solidFill>
                  <a:srgbClr val="35586D"/>
                </a:solidFill>
                <a:latin typeface="Arialle Bold"/>
              </a:rPr>
              <a:t>.</a:t>
            </a:r>
            <a:endParaRPr lang="en-US" sz="1900" dirty="0">
              <a:solidFill>
                <a:srgbClr val="35586D"/>
              </a:solidFill>
              <a:latin typeface="Arialle Bold"/>
            </a:endParaRPr>
          </a:p>
          <a:p>
            <a:pPr marL="277429" lvl="1">
              <a:lnSpc>
                <a:spcPts val="3597"/>
              </a:lnSpc>
            </a:pPr>
            <a:r>
              <a:rPr lang="en-US" sz="1900" dirty="0">
                <a:solidFill>
                  <a:srgbClr val="35586D"/>
                </a:solidFill>
                <a:latin typeface="Arialle Bold"/>
              </a:rPr>
              <a:t>4.</a:t>
            </a:r>
            <a:r>
              <a:rPr lang="tr-TR" sz="1900" dirty="0">
                <a:solidFill>
                  <a:srgbClr val="35586D"/>
                </a:solidFill>
                <a:latin typeface="Arialle Bold"/>
              </a:rPr>
              <a:t> </a:t>
            </a:r>
            <a:r>
              <a:rPr lang="en-US" sz="1900" dirty="0">
                <a:solidFill>
                  <a:srgbClr val="35586D"/>
                </a:solidFill>
                <a:latin typeface="Arialle Bold"/>
              </a:rPr>
              <a:t>Propose risk treatment for the top risks and choose a 4T strategy, including the distinction between inherent and residual risk, responsibilities, timelines, and monitoring approach.</a:t>
            </a:r>
          </a:p>
          <a:p>
            <a:pPr marL="277429" lvl="1">
              <a:lnSpc>
                <a:spcPts val="3597"/>
              </a:lnSpc>
            </a:pPr>
            <a:r>
              <a:rPr lang="en-US" sz="1900" dirty="0">
                <a:solidFill>
                  <a:srgbClr val="35586D"/>
                </a:solidFill>
                <a:latin typeface="Arialle Bold"/>
              </a:rPr>
              <a:t>5.</a:t>
            </a:r>
            <a:r>
              <a:rPr lang="tr-TR" sz="1900" dirty="0">
                <a:solidFill>
                  <a:srgbClr val="35586D"/>
                </a:solidFill>
                <a:latin typeface="Arialle Bold"/>
              </a:rPr>
              <a:t> </a:t>
            </a:r>
            <a:r>
              <a:rPr lang="en-US" sz="1900" dirty="0">
                <a:solidFill>
                  <a:srgbClr val="35586D"/>
                </a:solidFill>
                <a:latin typeface="Arialle Bold"/>
              </a:rPr>
              <a:t>Propose a simple risk governance setup for the company: risk category owners, oversight, the potential role of audit, information flow, and escalation; and be able to describe a response to a selected incident as a short “risk manual.”</a:t>
            </a:r>
          </a:p>
        </p:txBody>
      </p:sp>
      <p:sp>
        <p:nvSpPr>
          <p:cNvPr id="18" name="TextBox 18">
            <a:extLst>
              <a:ext uri="{FF2B5EF4-FFF2-40B4-BE49-F238E27FC236}">
                <a16:creationId xmlns:a16="http://schemas.microsoft.com/office/drawing/2014/main" id="{CB820363-9EC0-BFBE-05BB-7B6E01D6D8FA}"/>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3</a:t>
            </a:r>
            <a:r>
              <a:rPr lang="en-US" sz="3123" baseline="30000" dirty="0">
                <a:solidFill>
                  <a:srgbClr val="FF0000"/>
                </a:solidFill>
                <a:latin typeface="Antonio Bold"/>
              </a:rPr>
              <a:t>rd</a:t>
            </a:r>
            <a:r>
              <a:rPr lang="tr-TR" sz="3123" dirty="0">
                <a:solidFill>
                  <a:srgbClr val="FF0000"/>
                </a:solidFill>
                <a:latin typeface="Antonio Bold"/>
              </a:rPr>
              <a:t>,</a:t>
            </a:r>
            <a:r>
              <a:rPr lang="en-US" sz="3123" dirty="0">
                <a:solidFill>
                  <a:srgbClr val="FF0000"/>
                </a:solidFill>
                <a:latin typeface="Antonio Bold"/>
              </a:rPr>
              <a:t>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6" name="Obrázok 1" descr="Obrázok, na ktorom je ľudská tvár, osoba, ošatenie, obojok&#10;&#10;Automaticky generovaný popis">
            <a:extLst>
              <a:ext uri="{FF2B5EF4-FFF2-40B4-BE49-F238E27FC236}">
                <a16:creationId xmlns:a16="http://schemas.microsoft.com/office/drawing/2014/main" id="{C9CB3235-58EA-678A-6BCA-C55D54338A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275" y="312445"/>
            <a:ext cx="3086725" cy="3278955"/>
          </a:xfrm>
          <a:prstGeom prst="rect">
            <a:avLst/>
          </a:prstGeom>
        </p:spPr>
      </p:pic>
    </p:spTree>
    <p:extLst>
      <p:ext uri="{BB962C8B-B14F-4D97-AF65-F5344CB8AC3E}">
        <p14:creationId xmlns:p14="http://schemas.microsoft.com/office/powerpoint/2010/main" val="3187995900"/>
      </p:ext>
    </p:extLst>
  </p:cSld>
  <p:clrMapOvr>
    <a:masterClrMapping/>
  </p:clrMapOvr>
  <p:transition spd="slow">
    <p:cover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6AA0B17D-1505-500F-19E8-75A2A68A549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26EBAB3-007D-64C2-8899-34433EF8397A}"/>
              </a:ext>
            </a:extLst>
          </p:cNvPr>
          <p:cNvGrpSpPr/>
          <p:nvPr/>
        </p:nvGrpSpPr>
        <p:grpSpPr>
          <a:xfrm rot="-5400000">
            <a:off x="15020357" y="-5037208"/>
            <a:ext cx="20965455" cy="20965455"/>
            <a:chOff x="0" y="0"/>
            <a:chExt cx="812800" cy="812800"/>
          </a:xfrm>
          <a:solidFill>
            <a:srgbClr val="FF99CC"/>
          </a:solidFill>
        </p:grpSpPr>
        <p:sp>
          <p:nvSpPr>
            <p:cNvPr id="3" name="Freeform 3">
              <a:extLst>
                <a:ext uri="{FF2B5EF4-FFF2-40B4-BE49-F238E27FC236}">
                  <a16:creationId xmlns:a16="http://schemas.microsoft.com/office/drawing/2014/main" id="{C520CB05-6278-6DE7-8593-6FB85D61FE0B}"/>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02008237-6F0B-C2EB-BCAD-29BEE1DEB2AE}"/>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5A5DA423-EDA0-16D4-EA16-3306F8AD9CFF}"/>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AC678AB5-2560-91B0-5554-9D45725B0292}"/>
              </a:ext>
            </a:extLst>
          </p:cNvPr>
          <p:cNvGrpSpPr>
            <a:grpSpLocks noChangeAspect="1"/>
          </p:cNvGrpSpPr>
          <p:nvPr/>
        </p:nvGrpSpPr>
        <p:grpSpPr>
          <a:xfrm rot="-8360300">
            <a:off x="4164688" y="1956880"/>
            <a:ext cx="417812" cy="470038"/>
            <a:chOff x="0" y="0"/>
            <a:chExt cx="5370413" cy="6041715"/>
          </a:xfrm>
          <a:solidFill>
            <a:srgbClr val="FF99CC"/>
          </a:solidFill>
        </p:grpSpPr>
        <p:sp>
          <p:nvSpPr>
            <p:cNvPr id="9" name="Freeform 9">
              <a:extLst>
                <a:ext uri="{FF2B5EF4-FFF2-40B4-BE49-F238E27FC236}">
                  <a16:creationId xmlns:a16="http://schemas.microsoft.com/office/drawing/2014/main" id="{E2E3FA4A-D6AD-5DD8-FBA9-91A8DD6501E4}"/>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830D9E46-FC80-A717-30A8-FC5DFF354A9A}"/>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0509C356-9D86-E5F0-9527-498D1856DCC7}"/>
              </a:ext>
            </a:extLst>
          </p:cNvPr>
          <p:cNvGrpSpPr/>
          <p:nvPr/>
        </p:nvGrpSpPr>
        <p:grpSpPr>
          <a:xfrm>
            <a:off x="4685200" y="2816508"/>
            <a:ext cx="11436543" cy="1040080"/>
            <a:chOff x="0" y="0"/>
            <a:chExt cx="1432399" cy="273930"/>
          </a:xfrm>
          <a:solidFill>
            <a:srgbClr val="FF99CC"/>
          </a:solidFill>
        </p:grpSpPr>
        <p:sp>
          <p:nvSpPr>
            <p:cNvPr id="12" name="Freeform 12">
              <a:extLst>
                <a:ext uri="{FF2B5EF4-FFF2-40B4-BE49-F238E27FC236}">
                  <a16:creationId xmlns:a16="http://schemas.microsoft.com/office/drawing/2014/main" id="{79125DA0-BE24-5645-14AA-0B2C72CAB316}"/>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9B0F4771-B5F8-718E-FAD4-7131B07B9FD7}"/>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0B3A602E-4AA8-5B18-8BE2-A682F3E02610}"/>
              </a:ext>
            </a:extLst>
          </p:cNvPr>
          <p:cNvSpPr txBox="1"/>
          <p:nvPr/>
        </p:nvSpPr>
        <p:spPr>
          <a:xfrm>
            <a:off x="4528900" y="363675"/>
            <a:ext cx="12463700" cy="1165384"/>
          </a:xfrm>
          <a:prstGeom prst="rect">
            <a:avLst/>
          </a:prstGeom>
        </p:spPr>
        <p:txBody>
          <a:bodyPr wrap="square" lIns="0" tIns="0" rIns="0" bIns="0" rtlCol="0" anchor="t">
            <a:spAutoFit/>
          </a:bodyPr>
          <a:lstStyle/>
          <a:p>
            <a:pPr>
              <a:lnSpc>
                <a:spcPts val="9785"/>
              </a:lnSpc>
            </a:pPr>
            <a:r>
              <a:rPr lang="da-DK" sz="6989" dirty="0">
                <a:solidFill>
                  <a:srgbClr val="35586D"/>
                </a:solidFill>
                <a:latin typeface="Antonio Bold"/>
              </a:rPr>
              <a:t>Ausra Turcinskaite-Balciuniene</a:t>
            </a:r>
            <a:endParaRPr lang="en-US" sz="6989" dirty="0">
              <a:solidFill>
                <a:srgbClr val="35586D"/>
              </a:solidFill>
              <a:latin typeface="Antonio Bold"/>
            </a:endParaRPr>
          </a:p>
        </p:txBody>
      </p:sp>
      <p:sp>
        <p:nvSpPr>
          <p:cNvPr id="15" name="TextBox 15">
            <a:extLst>
              <a:ext uri="{FF2B5EF4-FFF2-40B4-BE49-F238E27FC236}">
                <a16:creationId xmlns:a16="http://schemas.microsoft.com/office/drawing/2014/main" id="{A7B1BBE0-B476-DAE6-D86A-2AF0EB34D26E}"/>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Vilniaus </a:t>
            </a:r>
            <a:r>
              <a:rPr lang="en-US" sz="3123" dirty="0" err="1">
                <a:solidFill>
                  <a:srgbClr val="35586D"/>
                </a:solidFill>
                <a:latin typeface="Antonio Bold"/>
              </a:rPr>
              <a:t>Kolegija</a:t>
            </a:r>
            <a:r>
              <a:rPr lang="en-US" sz="3123" dirty="0">
                <a:solidFill>
                  <a:srgbClr val="35586D"/>
                </a:solidFill>
                <a:latin typeface="Antonio Bold"/>
              </a:rPr>
              <a:t>/ Higher Education Institution - Lithuanian</a:t>
            </a:r>
          </a:p>
        </p:txBody>
      </p:sp>
      <p:sp>
        <p:nvSpPr>
          <p:cNvPr id="16" name="TextBox 16">
            <a:extLst>
              <a:ext uri="{FF2B5EF4-FFF2-40B4-BE49-F238E27FC236}">
                <a16:creationId xmlns:a16="http://schemas.microsoft.com/office/drawing/2014/main" id="{DAD272EF-5969-876A-8316-278C9766CD5C}"/>
              </a:ext>
            </a:extLst>
          </p:cNvPr>
          <p:cNvSpPr txBox="1"/>
          <p:nvPr/>
        </p:nvSpPr>
        <p:spPr>
          <a:xfrm>
            <a:off x="4780450" y="3040527"/>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Creative Business Idea Development and Innovation Lab</a:t>
            </a:r>
          </a:p>
        </p:txBody>
      </p:sp>
      <p:sp>
        <p:nvSpPr>
          <p:cNvPr id="17" name="TextBox 17">
            <a:extLst>
              <a:ext uri="{FF2B5EF4-FFF2-40B4-BE49-F238E27FC236}">
                <a16:creationId xmlns:a16="http://schemas.microsoft.com/office/drawing/2014/main" id="{292401AD-28B9-6730-3533-31F473A4003C}"/>
              </a:ext>
            </a:extLst>
          </p:cNvPr>
          <p:cNvSpPr txBox="1"/>
          <p:nvPr/>
        </p:nvSpPr>
        <p:spPr>
          <a:xfrm>
            <a:off x="676253" y="4097461"/>
            <a:ext cx="14344104" cy="5967980"/>
          </a:xfrm>
          <a:prstGeom prst="rect">
            <a:avLst/>
          </a:prstGeom>
        </p:spPr>
        <p:txBody>
          <a:bodyPr lIns="0" tIns="0" rIns="0" bIns="0" rtlCol="0" anchor="t">
            <a:spAutoFit/>
          </a:bodyPr>
          <a:lstStyle/>
          <a:p>
            <a:pPr>
              <a:lnSpc>
                <a:spcPts val="3597"/>
              </a:lnSpc>
            </a:pPr>
            <a:r>
              <a:rPr lang="en-US" sz="2800" dirty="0">
                <a:solidFill>
                  <a:srgbClr val="FF3131"/>
                </a:solidFill>
                <a:latin typeface="Arialle Bold"/>
              </a:rPr>
              <a:t>Course Objective: </a:t>
            </a:r>
          </a:p>
          <a:p>
            <a:pPr>
              <a:lnSpc>
                <a:spcPts val="3597"/>
              </a:lnSpc>
            </a:pPr>
            <a:r>
              <a:rPr lang="en-US" sz="2800" dirty="0">
                <a:solidFill>
                  <a:srgbClr val="35586D"/>
                </a:solidFill>
                <a:latin typeface="Arialle Bold"/>
              </a:rPr>
              <a:t>To strengthen students’ ability to generate, structure, and present innovative business ideas within a global and cross-cultural business environment.</a:t>
            </a:r>
            <a:endParaRPr lang="tr-TR" sz="2800" dirty="0">
              <a:solidFill>
                <a:srgbClr val="35586D"/>
              </a:solidFill>
              <a:latin typeface="Arialle Bold"/>
            </a:endParaRPr>
          </a:p>
          <a:p>
            <a:pPr>
              <a:lnSpc>
                <a:spcPts val="3597"/>
              </a:lnSpc>
            </a:pPr>
            <a:r>
              <a:rPr lang="en-US" sz="2800" dirty="0">
                <a:solidFill>
                  <a:srgbClr val="FF3131"/>
                </a:solidFill>
                <a:latin typeface="Arialle Bold"/>
              </a:rPr>
              <a:t>Learning Outcomes: </a:t>
            </a:r>
          </a:p>
          <a:p>
            <a:pPr marL="277429" lvl="1">
              <a:lnSpc>
                <a:spcPts val="3597"/>
              </a:lnSpc>
            </a:pPr>
            <a:r>
              <a:rPr lang="en-US" sz="2800" dirty="0">
                <a:solidFill>
                  <a:srgbClr val="35586D"/>
                </a:solidFill>
                <a:latin typeface="Arialle Bold"/>
              </a:rPr>
              <a:t>At the end of this course the learner is expected</a:t>
            </a:r>
            <a:r>
              <a:rPr lang="tr-TR" sz="2800" dirty="0">
                <a:solidFill>
                  <a:srgbClr val="35586D"/>
                </a:solidFill>
                <a:latin typeface="Arialle Bold"/>
              </a:rPr>
              <a:t> </a:t>
            </a:r>
            <a:r>
              <a:rPr lang="en-US" sz="2800" dirty="0">
                <a:solidFill>
                  <a:srgbClr val="35586D"/>
                </a:solidFill>
                <a:latin typeface="Arialle Bold"/>
              </a:rPr>
              <a:t>to,</a:t>
            </a:r>
          </a:p>
          <a:p>
            <a:pPr marL="277429" lvl="1">
              <a:lnSpc>
                <a:spcPts val="3597"/>
              </a:lnSpc>
            </a:pPr>
            <a:r>
              <a:rPr lang="tr-TR" sz="2800" dirty="0">
                <a:solidFill>
                  <a:srgbClr val="35586D"/>
                </a:solidFill>
                <a:latin typeface="Arialle Bold"/>
              </a:rPr>
              <a:t>1. </a:t>
            </a:r>
            <a:r>
              <a:rPr lang="en-US" sz="2800" dirty="0">
                <a:solidFill>
                  <a:srgbClr val="35586D"/>
                </a:solidFill>
                <a:latin typeface="Arialle Bold"/>
              </a:rPr>
              <a:t>Identify and critically assess customer needs and market opportunities.</a:t>
            </a:r>
          </a:p>
          <a:p>
            <a:pPr marL="277429" lvl="1">
              <a:lnSpc>
                <a:spcPts val="3597"/>
              </a:lnSpc>
            </a:pPr>
            <a:r>
              <a:rPr lang="en-US" sz="2800" dirty="0">
                <a:solidFill>
                  <a:srgbClr val="35586D"/>
                </a:solidFill>
                <a:latin typeface="Arialle Bold"/>
              </a:rPr>
              <a:t>2.</a:t>
            </a:r>
            <a:r>
              <a:rPr lang="tr-TR" sz="2800" dirty="0">
                <a:solidFill>
                  <a:srgbClr val="35586D"/>
                </a:solidFill>
                <a:latin typeface="Arialle Bold"/>
              </a:rPr>
              <a:t> </a:t>
            </a:r>
            <a:r>
              <a:rPr lang="en-US" sz="2800" dirty="0">
                <a:solidFill>
                  <a:srgbClr val="35586D"/>
                </a:solidFill>
                <a:latin typeface="Arialle Bold"/>
              </a:rPr>
              <a:t>Apply structured ideation techniques to generate innovative business solutions.</a:t>
            </a:r>
          </a:p>
          <a:p>
            <a:pPr marL="277429" lvl="1">
              <a:lnSpc>
                <a:spcPts val="3597"/>
              </a:lnSpc>
            </a:pPr>
            <a:r>
              <a:rPr lang="en-US" sz="2800" dirty="0">
                <a:solidFill>
                  <a:srgbClr val="35586D"/>
                </a:solidFill>
                <a:latin typeface="Arialle Bold"/>
              </a:rPr>
              <a:t>3.</a:t>
            </a:r>
            <a:r>
              <a:rPr lang="tr-TR" sz="2800" dirty="0">
                <a:solidFill>
                  <a:srgbClr val="35586D"/>
                </a:solidFill>
                <a:latin typeface="Arialle Bold"/>
              </a:rPr>
              <a:t> </a:t>
            </a:r>
            <a:r>
              <a:rPr lang="en-US" sz="2800" dirty="0">
                <a:solidFill>
                  <a:srgbClr val="35586D"/>
                </a:solidFill>
                <a:latin typeface="Arialle Bold"/>
              </a:rPr>
              <a:t>Develop a coherent business model using the Business Model Canvas framework.</a:t>
            </a:r>
          </a:p>
          <a:p>
            <a:pPr marL="277429" lvl="1">
              <a:lnSpc>
                <a:spcPts val="3597"/>
              </a:lnSpc>
            </a:pPr>
            <a:r>
              <a:rPr lang="en-US" sz="2800" dirty="0">
                <a:solidFill>
                  <a:srgbClr val="35586D"/>
                </a:solidFill>
                <a:latin typeface="Arialle Bold"/>
              </a:rPr>
              <a:t>4.</a:t>
            </a:r>
            <a:r>
              <a:rPr lang="tr-TR" sz="2800" dirty="0">
                <a:solidFill>
                  <a:srgbClr val="35586D"/>
                </a:solidFill>
                <a:latin typeface="Arialle Bold"/>
              </a:rPr>
              <a:t> </a:t>
            </a:r>
            <a:r>
              <a:rPr lang="en-US" sz="2800" dirty="0">
                <a:solidFill>
                  <a:srgbClr val="35586D"/>
                </a:solidFill>
                <a:latin typeface="Arialle Bold"/>
              </a:rPr>
              <a:t>Evaluate key risks, assumptions, and revenue logic of a proposed business idea.</a:t>
            </a:r>
          </a:p>
          <a:p>
            <a:pPr marL="277429" lvl="1">
              <a:lnSpc>
                <a:spcPts val="3597"/>
              </a:lnSpc>
            </a:pPr>
            <a:r>
              <a:rPr lang="en-US" sz="2800" dirty="0">
                <a:solidFill>
                  <a:srgbClr val="35586D"/>
                </a:solidFill>
                <a:latin typeface="Arialle Bold"/>
              </a:rPr>
              <a:t>5.</a:t>
            </a:r>
            <a:r>
              <a:rPr lang="tr-TR" sz="2800" dirty="0">
                <a:solidFill>
                  <a:srgbClr val="35586D"/>
                </a:solidFill>
                <a:latin typeface="Arialle Bold"/>
              </a:rPr>
              <a:t> </a:t>
            </a:r>
            <a:r>
              <a:rPr lang="en-US" sz="2800" dirty="0">
                <a:solidFill>
                  <a:srgbClr val="35586D"/>
                </a:solidFill>
                <a:latin typeface="Arialle Bold"/>
              </a:rPr>
              <a:t>Deliver a structured and persuasive business pitch to an academic or professional audience.</a:t>
            </a:r>
          </a:p>
        </p:txBody>
      </p:sp>
      <p:sp>
        <p:nvSpPr>
          <p:cNvPr id="18" name="TextBox 18">
            <a:extLst>
              <a:ext uri="{FF2B5EF4-FFF2-40B4-BE49-F238E27FC236}">
                <a16:creationId xmlns:a16="http://schemas.microsoft.com/office/drawing/2014/main" id="{C1686D78-ECD1-62B0-2138-3ED0818F600B}"/>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en-US" sz="3123" dirty="0">
                <a:solidFill>
                  <a:srgbClr val="FF0000"/>
                </a:solidFill>
                <a:latin typeface="Antonio Bold"/>
              </a:rPr>
              <a:t>, 3</a:t>
            </a:r>
            <a:r>
              <a:rPr lang="en-US" sz="3123" baseline="30000" dirty="0">
                <a:solidFill>
                  <a:srgbClr val="FF0000"/>
                </a:solidFill>
                <a:latin typeface="Antonio Bold"/>
              </a:rPr>
              <a:t>rd</a:t>
            </a:r>
            <a:r>
              <a:rPr lang="en-US" sz="3123" dirty="0">
                <a:solidFill>
                  <a:srgbClr val="FF0000"/>
                </a:solidFill>
                <a:latin typeface="Antonio Bold"/>
              </a:rPr>
              <a:t>  year students </a:t>
            </a:r>
          </a:p>
        </p:txBody>
      </p:sp>
      <p:pic>
        <p:nvPicPr>
          <p:cNvPr id="20" name="Resim 19" descr="insan yüzü, kişi, şahıs, gülümsemek, gülüş, giyim içeren bir resim&#10;&#10;Yapay zeka tarafından oluşturulmuş içerik yanlış olabilir.">
            <a:extLst>
              <a:ext uri="{FF2B5EF4-FFF2-40B4-BE49-F238E27FC236}">
                <a16:creationId xmlns:a16="http://schemas.microsoft.com/office/drawing/2014/main" id="{37CB15FD-E23A-11F0-61E4-03E6597C0E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1748" y="502238"/>
            <a:ext cx="3028835" cy="3085327"/>
          </a:xfrm>
          <a:prstGeom prst="rect">
            <a:avLst/>
          </a:prstGeom>
        </p:spPr>
      </p:pic>
    </p:spTree>
    <p:extLst>
      <p:ext uri="{BB962C8B-B14F-4D97-AF65-F5344CB8AC3E}">
        <p14:creationId xmlns:p14="http://schemas.microsoft.com/office/powerpoint/2010/main" val="3360343874"/>
      </p:ext>
    </p:extLst>
  </p:cSld>
  <p:clrMapOvr>
    <a:masterClrMapping/>
  </p:clrMapOvr>
  <p:transition spd="slow">
    <p:cover dir="u"/>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30C48154-CD33-87ED-FC2E-D45C01287FE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6FF9D98-01DC-F965-5072-E39C583A8E66}"/>
              </a:ext>
            </a:extLst>
          </p:cNvPr>
          <p:cNvGrpSpPr/>
          <p:nvPr/>
        </p:nvGrpSpPr>
        <p:grpSpPr>
          <a:xfrm rot="-5400000">
            <a:off x="15020357" y="-5037208"/>
            <a:ext cx="20965455" cy="20965455"/>
            <a:chOff x="0" y="0"/>
            <a:chExt cx="812800" cy="812800"/>
          </a:xfrm>
          <a:solidFill>
            <a:schemeClr val="accent3">
              <a:lumMod val="60000"/>
              <a:lumOff val="40000"/>
            </a:schemeClr>
          </a:solidFill>
        </p:grpSpPr>
        <p:sp>
          <p:nvSpPr>
            <p:cNvPr id="3" name="Freeform 3">
              <a:extLst>
                <a:ext uri="{FF2B5EF4-FFF2-40B4-BE49-F238E27FC236}">
                  <a16:creationId xmlns:a16="http://schemas.microsoft.com/office/drawing/2014/main" id="{EE56A7C7-1E4E-17ED-B147-5A0F7E53EF2A}"/>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F8F4C15E-35E5-9E5B-2C1F-2D496362F953}"/>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B33D829B-3140-2722-894A-3834236EE214}"/>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3BCD13D1-E0C4-79A8-4048-AB0535D5A52F}"/>
              </a:ext>
            </a:extLst>
          </p:cNvPr>
          <p:cNvGrpSpPr>
            <a:grpSpLocks noChangeAspect="1"/>
          </p:cNvGrpSpPr>
          <p:nvPr/>
        </p:nvGrpSpPr>
        <p:grpSpPr>
          <a:xfrm rot="-8360300">
            <a:off x="4164688" y="1956880"/>
            <a:ext cx="417812" cy="470038"/>
            <a:chOff x="0" y="0"/>
            <a:chExt cx="5370413" cy="6041715"/>
          </a:xfrm>
          <a:solidFill>
            <a:schemeClr val="accent3">
              <a:lumMod val="60000"/>
              <a:lumOff val="40000"/>
            </a:schemeClr>
          </a:solidFill>
        </p:grpSpPr>
        <p:sp>
          <p:nvSpPr>
            <p:cNvPr id="9" name="Freeform 9">
              <a:extLst>
                <a:ext uri="{FF2B5EF4-FFF2-40B4-BE49-F238E27FC236}">
                  <a16:creationId xmlns:a16="http://schemas.microsoft.com/office/drawing/2014/main" id="{9FCA0563-2645-AA1C-6FA2-E2C11CFE2CB3}"/>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4A30C501-99ED-435A-90D3-0A76AC583492}"/>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B92A9F02-4CA0-1D9E-2582-CEE4FCEB75EA}"/>
              </a:ext>
            </a:extLst>
          </p:cNvPr>
          <p:cNvGrpSpPr/>
          <p:nvPr/>
        </p:nvGrpSpPr>
        <p:grpSpPr>
          <a:xfrm>
            <a:off x="4685200" y="2816508"/>
            <a:ext cx="11436543" cy="1040080"/>
            <a:chOff x="0" y="0"/>
            <a:chExt cx="1432399" cy="273930"/>
          </a:xfrm>
          <a:solidFill>
            <a:schemeClr val="accent3">
              <a:lumMod val="60000"/>
              <a:lumOff val="40000"/>
            </a:schemeClr>
          </a:solidFill>
        </p:grpSpPr>
        <p:sp>
          <p:nvSpPr>
            <p:cNvPr id="12" name="Freeform 12">
              <a:extLst>
                <a:ext uri="{FF2B5EF4-FFF2-40B4-BE49-F238E27FC236}">
                  <a16:creationId xmlns:a16="http://schemas.microsoft.com/office/drawing/2014/main" id="{EA0C9088-69EC-6FEC-0DAE-47CAF00947DD}"/>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32563C7A-B4CF-67EB-5325-C0E68C6EB732}"/>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50F64C22-B070-8531-A589-D747E788F913}"/>
              </a:ext>
            </a:extLst>
          </p:cNvPr>
          <p:cNvSpPr txBox="1"/>
          <p:nvPr/>
        </p:nvSpPr>
        <p:spPr>
          <a:xfrm>
            <a:off x="4528900" y="363675"/>
            <a:ext cx="12463700" cy="1165384"/>
          </a:xfrm>
          <a:prstGeom prst="rect">
            <a:avLst/>
          </a:prstGeom>
        </p:spPr>
        <p:txBody>
          <a:bodyPr wrap="square" lIns="0" tIns="0" rIns="0" bIns="0" rtlCol="0" anchor="t">
            <a:spAutoFit/>
          </a:bodyPr>
          <a:lstStyle/>
          <a:p>
            <a:pPr>
              <a:lnSpc>
                <a:spcPts val="9785"/>
              </a:lnSpc>
            </a:pPr>
            <a:r>
              <a:rPr lang="da-DK" sz="6989" dirty="0">
                <a:solidFill>
                  <a:srgbClr val="35586D"/>
                </a:solidFill>
                <a:latin typeface="Antonio Bold"/>
              </a:rPr>
              <a:t>Saloua El Moussaoui</a:t>
            </a:r>
            <a:endParaRPr lang="en-US" sz="6989" dirty="0">
              <a:solidFill>
                <a:srgbClr val="35586D"/>
              </a:solidFill>
              <a:latin typeface="Antonio Bold"/>
            </a:endParaRPr>
          </a:p>
        </p:txBody>
      </p:sp>
      <p:sp>
        <p:nvSpPr>
          <p:cNvPr id="15" name="TextBox 15">
            <a:extLst>
              <a:ext uri="{FF2B5EF4-FFF2-40B4-BE49-F238E27FC236}">
                <a16:creationId xmlns:a16="http://schemas.microsoft.com/office/drawing/2014/main" id="{C11F4DF0-7870-A8A8-ED55-1D051C434FF4}"/>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Artevelde University of Applied Sciences</a:t>
            </a:r>
            <a:r>
              <a:rPr lang="tr-TR" sz="3123" dirty="0">
                <a:solidFill>
                  <a:srgbClr val="35586D"/>
                </a:solidFill>
                <a:latin typeface="Antonio Bold"/>
              </a:rPr>
              <a:t> - </a:t>
            </a:r>
            <a:r>
              <a:rPr lang="tr-TR" sz="3123" dirty="0" err="1">
                <a:solidFill>
                  <a:srgbClr val="35586D"/>
                </a:solidFill>
                <a:latin typeface="Antonio Bold"/>
              </a:rPr>
              <a:t>Belgium</a:t>
            </a:r>
            <a:endParaRPr lang="en-US" sz="3123" dirty="0">
              <a:solidFill>
                <a:srgbClr val="35586D"/>
              </a:solidFill>
              <a:latin typeface="Antonio Bold"/>
            </a:endParaRPr>
          </a:p>
        </p:txBody>
      </p:sp>
      <p:sp>
        <p:nvSpPr>
          <p:cNvPr id="16" name="TextBox 16">
            <a:extLst>
              <a:ext uri="{FF2B5EF4-FFF2-40B4-BE49-F238E27FC236}">
                <a16:creationId xmlns:a16="http://schemas.microsoft.com/office/drawing/2014/main" id="{59864944-43ED-3C7E-B911-BD8FDD37B4D6}"/>
              </a:ext>
            </a:extLst>
          </p:cNvPr>
          <p:cNvSpPr txBox="1"/>
          <p:nvPr/>
        </p:nvSpPr>
        <p:spPr>
          <a:xfrm>
            <a:off x="4780450" y="3040527"/>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Global Tax Issues in an International Economy</a:t>
            </a:r>
          </a:p>
        </p:txBody>
      </p:sp>
      <p:sp>
        <p:nvSpPr>
          <p:cNvPr id="17" name="TextBox 17">
            <a:extLst>
              <a:ext uri="{FF2B5EF4-FFF2-40B4-BE49-F238E27FC236}">
                <a16:creationId xmlns:a16="http://schemas.microsoft.com/office/drawing/2014/main" id="{B20E293C-E437-3686-1FAB-21690B63D0F8}"/>
              </a:ext>
            </a:extLst>
          </p:cNvPr>
          <p:cNvSpPr txBox="1"/>
          <p:nvPr/>
        </p:nvSpPr>
        <p:spPr>
          <a:xfrm>
            <a:off x="676252" y="3795894"/>
            <a:ext cx="15020948" cy="6406306"/>
          </a:xfrm>
          <a:prstGeom prst="rect">
            <a:avLst/>
          </a:prstGeom>
        </p:spPr>
        <p:txBody>
          <a:bodyPr wrap="square" lIns="0" tIns="0" rIns="0" bIns="0" rtlCol="0" anchor="t">
            <a:spAutoFit/>
          </a:bodyPr>
          <a:lstStyle/>
          <a:p>
            <a:pPr>
              <a:lnSpc>
                <a:spcPts val="3597"/>
              </a:lnSpc>
            </a:pPr>
            <a:r>
              <a:rPr lang="en-US" sz="2000" dirty="0">
                <a:solidFill>
                  <a:srgbClr val="FF3131"/>
                </a:solidFill>
                <a:latin typeface="Arialle Bold"/>
              </a:rPr>
              <a:t>Course Objective: </a:t>
            </a:r>
          </a:p>
          <a:p>
            <a:pPr>
              <a:lnSpc>
                <a:spcPts val="3597"/>
              </a:lnSpc>
            </a:pPr>
            <a:r>
              <a:rPr lang="en-US" sz="2000" dirty="0">
                <a:solidFill>
                  <a:srgbClr val="35586D"/>
                </a:solidFill>
                <a:latin typeface="Arialle Bold"/>
              </a:rPr>
              <a:t>The objective of this course is to provide students with a clear and practical understanding of the main principles of international taxation and the major global tax challenges affecting businesses and governments.</a:t>
            </a:r>
            <a:r>
              <a:rPr lang="tr-TR" sz="2000" dirty="0">
                <a:solidFill>
                  <a:srgbClr val="35586D"/>
                </a:solidFill>
                <a:latin typeface="Arialle Bold"/>
              </a:rPr>
              <a:t> </a:t>
            </a:r>
            <a:r>
              <a:rPr lang="en-US" sz="2000" dirty="0">
                <a:solidFill>
                  <a:srgbClr val="35586D"/>
                </a:solidFill>
                <a:latin typeface="Arialle Bold"/>
              </a:rPr>
              <a:t>The course aims to help students:</a:t>
            </a:r>
            <a:r>
              <a:rPr lang="tr-TR" sz="2000" dirty="0">
                <a:solidFill>
                  <a:srgbClr val="35586D"/>
                </a:solidFill>
                <a:latin typeface="Arialle Bold"/>
              </a:rPr>
              <a:t> </a:t>
            </a:r>
            <a:r>
              <a:rPr lang="en-US" sz="2000" dirty="0">
                <a:solidFill>
                  <a:srgbClr val="35586D"/>
                </a:solidFill>
                <a:latin typeface="Arialle Bold"/>
              </a:rPr>
              <a:t>Understand how cross-border income is taxed</a:t>
            </a:r>
            <a:r>
              <a:rPr lang="tr-TR" sz="2000" dirty="0">
                <a:solidFill>
                  <a:srgbClr val="35586D"/>
                </a:solidFill>
                <a:latin typeface="Arialle Bold"/>
              </a:rPr>
              <a:t>, </a:t>
            </a:r>
            <a:r>
              <a:rPr lang="en-US" sz="2000" dirty="0">
                <a:solidFill>
                  <a:srgbClr val="35586D"/>
                </a:solidFill>
                <a:latin typeface="Arialle Bold"/>
              </a:rPr>
              <a:t>Identify key global tax problems and policy debates</a:t>
            </a:r>
            <a:r>
              <a:rPr lang="tr-TR" sz="2000" dirty="0">
                <a:solidFill>
                  <a:srgbClr val="35586D"/>
                </a:solidFill>
                <a:latin typeface="Arialle Bold"/>
              </a:rPr>
              <a:t>, </a:t>
            </a:r>
            <a:r>
              <a:rPr lang="en-US" sz="2000" dirty="0">
                <a:solidFill>
                  <a:srgbClr val="35586D"/>
                </a:solidFill>
                <a:latin typeface="Arialle Bold"/>
              </a:rPr>
              <a:t>Analyze</a:t>
            </a:r>
            <a:endParaRPr lang="tr-TR" sz="2000" dirty="0">
              <a:solidFill>
                <a:srgbClr val="35586D"/>
              </a:solidFill>
              <a:latin typeface="Arialle Bold"/>
            </a:endParaRPr>
          </a:p>
          <a:p>
            <a:pPr>
              <a:lnSpc>
                <a:spcPts val="3597"/>
              </a:lnSpc>
            </a:pPr>
            <a:r>
              <a:rPr lang="en-US" sz="2000" dirty="0">
                <a:solidFill>
                  <a:srgbClr val="35586D"/>
                </a:solidFill>
                <a:latin typeface="Arialle Bold"/>
              </a:rPr>
              <a:t>the impact of taxation on international business decisions</a:t>
            </a:r>
            <a:r>
              <a:rPr lang="tr-TR" sz="2000" dirty="0">
                <a:solidFill>
                  <a:srgbClr val="35586D"/>
                </a:solidFill>
                <a:latin typeface="Arialle Bold"/>
              </a:rPr>
              <a:t>, </a:t>
            </a:r>
            <a:r>
              <a:rPr lang="en-US" sz="2000" dirty="0">
                <a:solidFill>
                  <a:srgbClr val="35586D"/>
                </a:solidFill>
                <a:latin typeface="Arialle Bold"/>
              </a:rPr>
              <a:t>Develop critical thinking about fairness and efficiency in global taxation.</a:t>
            </a:r>
            <a:endParaRPr lang="tr-TR" sz="2000" dirty="0">
              <a:solidFill>
                <a:srgbClr val="35586D"/>
              </a:solidFill>
              <a:latin typeface="Arialle Bold"/>
            </a:endParaRPr>
          </a:p>
          <a:p>
            <a:pPr>
              <a:lnSpc>
                <a:spcPts val="3597"/>
              </a:lnSpc>
            </a:pPr>
            <a:r>
              <a:rPr lang="en-US" sz="2000" dirty="0">
                <a:solidFill>
                  <a:srgbClr val="FF3131"/>
                </a:solidFill>
                <a:latin typeface="Arialle Bold"/>
              </a:rPr>
              <a:t>Learning Outcomes: </a:t>
            </a:r>
          </a:p>
          <a:p>
            <a:pPr marL="277429" lvl="1">
              <a:lnSpc>
                <a:spcPts val="3597"/>
              </a:lnSpc>
            </a:pPr>
            <a:r>
              <a:rPr lang="en-US" sz="2000" dirty="0">
                <a:solidFill>
                  <a:srgbClr val="35586D"/>
                </a:solidFill>
                <a:latin typeface="Arialle Bold"/>
              </a:rPr>
              <a:t>At the end of this course the learner is expected</a:t>
            </a:r>
            <a:r>
              <a:rPr lang="tr-TR" sz="2000" dirty="0">
                <a:solidFill>
                  <a:srgbClr val="35586D"/>
                </a:solidFill>
                <a:latin typeface="Arialle Bold"/>
              </a:rPr>
              <a:t> </a:t>
            </a:r>
            <a:r>
              <a:rPr lang="en-US" sz="2000" dirty="0">
                <a:solidFill>
                  <a:srgbClr val="35586D"/>
                </a:solidFill>
                <a:latin typeface="Arialle Bold"/>
              </a:rPr>
              <a:t>to,</a:t>
            </a:r>
            <a:endParaRPr lang="tr-TR" sz="2000" dirty="0">
              <a:solidFill>
                <a:srgbClr val="35586D"/>
              </a:solidFill>
              <a:latin typeface="Arialle Bold"/>
            </a:endParaRPr>
          </a:p>
          <a:p>
            <a:pPr marL="277429" lvl="1">
              <a:lnSpc>
                <a:spcPts val="3597"/>
              </a:lnSpc>
            </a:pPr>
            <a:r>
              <a:rPr lang="tr-TR" sz="2000" dirty="0">
                <a:solidFill>
                  <a:srgbClr val="35586D"/>
                </a:solidFill>
                <a:latin typeface="Arialle Bold"/>
              </a:rPr>
              <a:t>1. </a:t>
            </a:r>
            <a:r>
              <a:rPr lang="en-US" sz="2000" dirty="0">
                <a:solidFill>
                  <a:srgbClr val="35586D"/>
                </a:solidFill>
                <a:latin typeface="Arialle Bold"/>
              </a:rPr>
              <a:t>Explain the basic principles of international taxation.</a:t>
            </a:r>
          </a:p>
          <a:p>
            <a:pPr marL="277429" lvl="1">
              <a:lnSpc>
                <a:spcPts val="3597"/>
              </a:lnSpc>
            </a:pPr>
            <a:r>
              <a:rPr lang="en-US" sz="2000" dirty="0">
                <a:solidFill>
                  <a:srgbClr val="35586D"/>
                </a:solidFill>
                <a:latin typeface="Arialle Bold"/>
              </a:rPr>
              <a:t>2. Distinguish between residence-based and source-based taxation.</a:t>
            </a:r>
          </a:p>
          <a:p>
            <a:pPr marL="277429" lvl="1">
              <a:lnSpc>
                <a:spcPts val="3597"/>
              </a:lnSpc>
            </a:pPr>
            <a:r>
              <a:rPr lang="en-US" sz="2000" dirty="0">
                <a:solidFill>
                  <a:srgbClr val="35586D"/>
                </a:solidFill>
                <a:latin typeface="Arialle Bold"/>
              </a:rPr>
              <a:t>3. Understand the purpose and functioning of double tax treaties.</a:t>
            </a:r>
          </a:p>
          <a:p>
            <a:pPr marL="277429" lvl="1">
              <a:lnSpc>
                <a:spcPts val="3597"/>
              </a:lnSpc>
            </a:pPr>
            <a:r>
              <a:rPr lang="en-US" sz="2000" dirty="0">
                <a:solidFill>
                  <a:srgbClr val="35586D"/>
                </a:solidFill>
                <a:latin typeface="Arialle Bold"/>
              </a:rPr>
              <a:t>4. Identify major global tax issues such as tax competition, tax havens, and digital taxation.</a:t>
            </a:r>
          </a:p>
          <a:p>
            <a:pPr marL="277429" lvl="1">
              <a:lnSpc>
                <a:spcPts val="3597"/>
              </a:lnSpc>
            </a:pPr>
            <a:r>
              <a:rPr lang="en-US" sz="2000" dirty="0">
                <a:solidFill>
                  <a:srgbClr val="35586D"/>
                </a:solidFill>
                <a:latin typeface="Arialle Bold"/>
              </a:rPr>
              <a:t>5. Describe current international tax reforms, including the global minimum tax.</a:t>
            </a:r>
          </a:p>
          <a:p>
            <a:pPr marL="277429" lvl="1">
              <a:lnSpc>
                <a:spcPts val="3597"/>
              </a:lnSpc>
            </a:pPr>
            <a:r>
              <a:rPr lang="en-US" sz="2000" dirty="0">
                <a:solidFill>
                  <a:srgbClr val="35586D"/>
                </a:solidFill>
                <a:latin typeface="Arialle Bold"/>
              </a:rPr>
              <a:t>6. Apply basic tax concepts to simple international business scenarios.</a:t>
            </a:r>
          </a:p>
        </p:txBody>
      </p:sp>
      <p:sp>
        <p:nvSpPr>
          <p:cNvPr id="18" name="TextBox 18">
            <a:extLst>
              <a:ext uri="{FF2B5EF4-FFF2-40B4-BE49-F238E27FC236}">
                <a16:creationId xmlns:a16="http://schemas.microsoft.com/office/drawing/2014/main" id="{24784C63-C312-882B-A63A-5D45E680C326}"/>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3</a:t>
            </a:r>
            <a:r>
              <a:rPr lang="en-US" sz="3123" baseline="30000" dirty="0">
                <a:solidFill>
                  <a:srgbClr val="FF0000"/>
                </a:solidFill>
                <a:latin typeface="Antonio Bold"/>
              </a:rPr>
              <a:t>rd</a:t>
            </a:r>
            <a:r>
              <a:rPr lang="tr-TR" sz="3123" dirty="0">
                <a:solidFill>
                  <a:srgbClr val="FF0000"/>
                </a:solidFill>
                <a:latin typeface="Antonio Bold"/>
              </a:rPr>
              <a:t>,</a:t>
            </a:r>
            <a:r>
              <a:rPr lang="en-US" sz="3123" dirty="0">
                <a:solidFill>
                  <a:srgbClr val="FF0000"/>
                </a:solidFill>
                <a:latin typeface="Antonio Bold"/>
              </a:rPr>
              <a:t>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7" name="Resim 6">
            <a:extLst>
              <a:ext uri="{FF2B5EF4-FFF2-40B4-BE49-F238E27FC236}">
                <a16:creationId xmlns:a16="http://schemas.microsoft.com/office/drawing/2014/main" id="{C7AC9023-1865-55FD-717C-D693E477282D}"/>
              </a:ext>
            </a:extLst>
          </p:cNvPr>
          <p:cNvPicPr>
            <a:picLocks noChangeAspect="1"/>
          </p:cNvPicPr>
          <p:nvPr/>
        </p:nvPicPr>
        <p:blipFill>
          <a:blip r:embed="rId4"/>
          <a:srcRect l="21115" t="8517" r="26652" b="50709"/>
          <a:stretch>
            <a:fillRect/>
          </a:stretch>
        </p:blipFill>
        <p:spPr>
          <a:xfrm>
            <a:off x="1015302" y="504075"/>
            <a:ext cx="2663877" cy="3059159"/>
          </a:xfrm>
          <a:prstGeom prst="rect">
            <a:avLst/>
          </a:prstGeom>
        </p:spPr>
      </p:pic>
    </p:spTree>
    <p:extLst>
      <p:ext uri="{BB962C8B-B14F-4D97-AF65-F5344CB8AC3E}">
        <p14:creationId xmlns:p14="http://schemas.microsoft.com/office/powerpoint/2010/main" val="4258939157"/>
      </p:ext>
    </p:extLst>
  </p:cSld>
  <p:clrMapOvr>
    <a:masterClrMapping/>
  </p:clrMapOvr>
  <p:transition spd="slow">
    <p:cover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a:extLst>
            <a:ext uri="{FF2B5EF4-FFF2-40B4-BE49-F238E27FC236}">
              <a16:creationId xmlns:a16="http://schemas.microsoft.com/office/drawing/2014/main" id="{C2063E35-4532-2FEA-57C8-398562A9B72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254AF79-D634-A43C-67AC-DA2B73F39496}"/>
              </a:ext>
            </a:extLst>
          </p:cNvPr>
          <p:cNvGrpSpPr/>
          <p:nvPr/>
        </p:nvGrpSpPr>
        <p:grpSpPr>
          <a:xfrm rot="-5400000">
            <a:off x="15020357" y="-5037208"/>
            <a:ext cx="20965455" cy="20965455"/>
            <a:chOff x="0" y="0"/>
            <a:chExt cx="812800" cy="812800"/>
          </a:xfrm>
          <a:solidFill>
            <a:schemeClr val="accent1">
              <a:lumMod val="60000"/>
              <a:lumOff val="40000"/>
            </a:schemeClr>
          </a:solidFill>
        </p:grpSpPr>
        <p:sp>
          <p:nvSpPr>
            <p:cNvPr id="3" name="Freeform 3">
              <a:extLst>
                <a:ext uri="{FF2B5EF4-FFF2-40B4-BE49-F238E27FC236}">
                  <a16:creationId xmlns:a16="http://schemas.microsoft.com/office/drawing/2014/main" id="{1ABB748F-7423-4A1F-BFA4-CD33A2E3359B}"/>
                </a:ext>
              </a:extLst>
            </p:cNvPr>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grpFill/>
          </p:spPr>
          <p:txBody>
            <a:bodyPr/>
            <a:lstStyle/>
            <a:p>
              <a:endParaRPr lang="tr-TR"/>
            </a:p>
          </p:txBody>
        </p:sp>
        <p:sp>
          <p:nvSpPr>
            <p:cNvPr id="4" name="TextBox 4">
              <a:extLst>
                <a:ext uri="{FF2B5EF4-FFF2-40B4-BE49-F238E27FC236}">
                  <a16:creationId xmlns:a16="http://schemas.microsoft.com/office/drawing/2014/main" id="{9211F7DD-4344-61D5-53DE-46C87DEFD971}"/>
                </a:ext>
              </a:extLst>
            </p:cNvPr>
            <p:cNvSpPr txBox="1"/>
            <p:nvPr/>
          </p:nvSpPr>
          <p:spPr>
            <a:xfrm>
              <a:off x="127000" y="165100"/>
              <a:ext cx="558800" cy="596900"/>
            </a:xfrm>
            <a:prstGeom prst="rect">
              <a:avLst/>
            </a:prstGeom>
            <a:grpFill/>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564612CB-900A-74B7-1C34-083D44CE8816}"/>
              </a:ext>
            </a:extLst>
          </p:cNvPr>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a:extLst>
              <a:ext uri="{FF2B5EF4-FFF2-40B4-BE49-F238E27FC236}">
                <a16:creationId xmlns:a16="http://schemas.microsoft.com/office/drawing/2014/main" id="{69C25ABB-F4E1-D076-65C2-491C8626C722}"/>
              </a:ext>
            </a:extLst>
          </p:cNvPr>
          <p:cNvGrpSpPr>
            <a:grpSpLocks noChangeAspect="1"/>
          </p:cNvGrpSpPr>
          <p:nvPr/>
        </p:nvGrpSpPr>
        <p:grpSpPr>
          <a:xfrm rot="-8360300">
            <a:off x="4164688" y="1956880"/>
            <a:ext cx="417812" cy="470038"/>
            <a:chOff x="0" y="0"/>
            <a:chExt cx="5370413" cy="6041715"/>
          </a:xfrm>
          <a:solidFill>
            <a:schemeClr val="accent1">
              <a:lumMod val="60000"/>
              <a:lumOff val="40000"/>
            </a:schemeClr>
          </a:solidFill>
        </p:grpSpPr>
        <p:sp>
          <p:nvSpPr>
            <p:cNvPr id="9" name="Freeform 9">
              <a:extLst>
                <a:ext uri="{FF2B5EF4-FFF2-40B4-BE49-F238E27FC236}">
                  <a16:creationId xmlns:a16="http://schemas.microsoft.com/office/drawing/2014/main" id="{E8521A36-D69C-18F3-2E37-55FCE586AD70}"/>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p:spPr>
          <p:txBody>
            <a:bodyPr/>
            <a:lstStyle/>
            <a:p>
              <a:endParaRPr lang="tr-TR"/>
            </a:p>
          </p:txBody>
        </p:sp>
        <p:sp>
          <p:nvSpPr>
            <p:cNvPr id="10" name="Freeform 10">
              <a:extLst>
                <a:ext uri="{FF2B5EF4-FFF2-40B4-BE49-F238E27FC236}">
                  <a16:creationId xmlns:a16="http://schemas.microsoft.com/office/drawing/2014/main" id="{A46F9840-1DA8-4D73-9B9E-78266AE63FA0}"/>
                </a:ext>
              </a:extLst>
            </p:cNvPr>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grpFill/>
            <a:ln w="12700">
              <a:solidFill>
                <a:srgbClr val="000000"/>
              </a:solidFill>
            </a:ln>
          </p:spPr>
          <p:txBody>
            <a:bodyPr/>
            <a:lstStyle/>
            <a:p>
              <a:endParaRPr lang="tr-TR"/>
            </a:p>
          </p:txBody>
        </p:sp>
      </p:grpSp>
      <p:grpSp>
        <p:nvGrpSpPr>
          <p:cNvPr id="11" name="Group 11">
            <a:extLst>
              <a:ext uri="{FF2B5EF4-FFF2-40B4-BE49-F238E27FC236}">
                <a16:creationId xmlns:a16="http://schemas.microsoft.com/office/drawing/2014/main" id="{2EDE0013-E02B-8DDE-7DDD-9D6D7E7CA4D9}"/>
              </a:ext>
            </a:extLst>
          </p:cNvPr>
          <p:cNvGrpSpPr/>
          <p:nvPr/>
        </p:nvGrpSpPr>
        <p:grpSpPr>
          <a:xfrm>
            <a:off x="4685200" y="2816508"/>
            <a:ext cx="11436543" cy="1040080"/>
            <a:chOff x="0" y="0"/>
            <a:chExt cx="1432399" cy="273930"/>
          </a:xfrm>
          <a:solidFill>
            <a:schemeClr val="accent1">
              <a:lumMod val="60000"/>
              <a:lumOff val="40000"/>
            </a:schemeClr>
          </a:solidFill>
        </p:grpSpPr>
        <p:sp>
          <p:nvSpPr>
            <p:cNvPr id="12" name="Freeform 12">
              <a:extLst>
                <a:ext uri="{FF2B5EF4-FFF2-40B4-BE49-F238E27FC236}">
                  <a16:creationId xmlns:a16="http://schemas.microsoft.com/office/drawing/2014/main" id="{B1AA5ADC-2C5F-7F60-4049-0E08229642A7}"/>
                </a:ext>
              </a:extLst>
            </p:cNvPr>
            <p:cNvSpPr/>
            <p:nvPr/>
          </p:nvSpPr>
          <p:spPr>
            <a:xfrm>
              <a:off x="0" y="0"/>
              <a:ext cx="1432399" cy="273930"/>
            </a:xfrm>
            <a:custGeom>
              <a:avLst/>
              <a:gdLst/>
              <a:ahLst/>
              <a:cxnLst/>
              <a:rect l="l" t="t" r="r" b="b"/>
              <a:pathLst>
                <a:path w="1432399" h="273930">
                  <a:moveTo>
                    <a:pt x="0" y="0"/>
                  </a:moveTo>
                  <a:lnTo>
                    <a:pt x="1432399" y="0"/>
                  </a:lnTo>
                  <a:lnTo>
                    <a:pt x="1432399" y="273930"/>
                  </a:lnTo>
                  <a:lnTo>
                    <a:pt x="0" y="273930"/>
                  </a:lnTo>
                  <a:close/>
                </a:path>
              </a:pathLst>
            </a:custGeom>
            <a:grpFill/>
          </p:spPr>
          <p:txBody>
            <a:bodyPr/>
            <a:lstStyle/>
            <a:p>
              <a:endParaRPr lang="tr-TR"/>
            </a:p>
          </p:txBody>
        </p:sp>
        <p:sp>
          <p:nvSpPr>
            <p:cNvPr id="13" name="TextBox 13">
              <a:extLst>
                <a:ext uri="{FF2B5EF4-FFF2-40B4-BE49-F238E27FC236}">
                  <a16:creationId xmlns:a16="http://schemas.microsoft.com/office/drawing/2014/main" id="{0B19E76E-3F96-A0E7-5566-4B65C5782A45}"/>
                </a:ext>
              </a:extLst>
            </p:cNvPr>
            <p:cNvSpPr txBox="1"/>
            <p:nvPr/>
          </p:nvSpPr>
          <p:spPr>
            <a:xfrm>
              <a:off x="0" y="-38100"/>
              <a:ext cx="1432399" cy="312030"/>
            </a:xfrm>
            <a:prstGeom prst="rect">
              <a:avLst/>
            </a:prstGeom>
            <a:grpFill/>
          </p:spPr>
          <p:txBody>
            <a:bodyPr lIns="50800" tIns="50800" rIns="50800" bIns="50800" rtlCol="0" anchor="ctr"/>
            <a:lstStyle/>
            <a:p>
              <a:pPr algn="ctr">
                <a:lnSpc>
                  <a:spcPts val="2659"/>
                </a:lnSpc>
              </a:pPr>
              <a:endParaRPr/>
            </a:p>
          </p:txBody>
        </p:sp>
      </p:grpSp>
      <p:sp>
        <p:nvSpPr>
          <p:cNvPr id="14" name="TextBox 14">
            <a:extLst>
              <a:ext uri="{FF2B5EF4-FFF2-40B4-BE49-F238E27FC236}">
                <a16:creationId xmlns:a16="http://schemas.microsoft.com/office/drawing/2014/main" id="{4D53E435-4439-2F56-2187-F9140818C07F}"/>
              </a:ext>
            </a:extLst>
          </p:cNvPr>
          <p:cNvSpPr txBox="1"/>
          <p:nvPr/>
        </p:nvSpPr>
        <p:spPr>
          <a:xfrm>
            <a:off x="4528900" y="363675"/>
            <a:ext cx="12463700" cy="1165384"/>
          </a:xfrm>
          <a:prstGeom prst="rect">
            <a:avLst/>
          </a:prstGeom>
        </p:spPr>
        <p:txBody>
          <a:bodyPr wrap="square" lIns="0" tIns="0" rIns="0" bIns="0" rtlCol="0" anchor="t">
            <a:spAutoFit/>
          </a:bodyPr>
          <a:lstStyle/>
          <a:p>
            <a:pPr>
              <a:lnSpc>
                <a:spcPts val="9785"/>
              </a:lnSpc>
            </a:pPr>
            <a:r>
              <a:rPr lang="da-DK" sz="6989" dirty="0">
                <a:solidFill>
                  <a:srgbClr val="35586D"/>
                </a:solidFill>
                <a:latin typeface="Antonio Bold"/>
              </a:rPr>
              <a:t>Wim DE BRUYN</a:t>
            </a:r>
            <a:endParaRPr lang="en-US" sz="6989" dirty="0">
              <a:solidFill>
                <a:srgbClr val="35586D"/>
              </a:solidFill>
              <a:latin typeface="Antonio Bold"/>
            </a:endParaRPr>
          </a:p>
        </p:txBody>
      </p:sp>
      <p:sp>
        <p:nvSpPr>
          <p:cNvPr id="15" name="TextBox 15">
            <a:extLst>
              <a:ext uri="{FF2B5EF4-FFF2-40B4-BE49-F238E27FC236}">
                <a16:creationId xmlns:a16="http://schemas.microsoft.com/office/drawing/2014/main" id="{2227F0A6-11DE-AAAF-B62B-D138981FE4D5}"/>
              </a:ext>
            </a:extLst>
          </p:cNvPr>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Artevelde University of Applied Sciences</a:t>
            </a:r>
            <a:r>
              <a:rPr lang="tr-TR" sz="3123" dirty="0">
                <a:solidFill>
                  <a:srgbClr val="35586D"/>
                </a:solidFill>
                <a:latin typeface="Antonio Bold"/>
              </a:rPr>
              <a:t> - </a:t>
            </a:r>
            <a:r>
              <a:rPr lang="tr-TR" sz="3123" dirty="0" err="1">
                <a:solidFill>
                  <a:srgbClr val="35586D"/>
                </a:solidFill>
                <a:latin typeface="Antonio Bold"/>
              </a:rPr>
              <a:t>Belgium</a:t>
            </a:r>
            <a:endParaRPr lang="en-US" sz="3123" dirty="0">
              <a:solidFill>
                <a:srgbClr val="35586D"/>
              </a:solidFill>
              <a:latin typeface="Antonio Bold"/>
            </a:endParaRPr>
          </a:p>
        </p:txBody>
      </p:sp>
      <p:sp>
        <p:nvSpPr>
          <p:cNvPr id="16" name="TextBox 16">
            <a:extLst>
              <a:ext uri="{FF2B5EF4-FFF2-40B4-BE49-F238E27FC236}">
                <a16:creationId xmlns:a16="http://schemas.microsoft.com/office/drawing/2014/main" id="{7C2B6BF5-78A9-B3F7-EB67-D0A28A2A52C1}"/>
              </a:ext>
            </a:extLst>
          </p:cNvPr>
          <p:cNvSpPr txBox="1"/>
          <p:nvPr/>
        </p:nvSpPr>
        <p:spPr>
          <a:xfrm>
            <a:off x="4780450" y="3040527"/>
            <a:ext cx="11787267" cy="522707"/>
          </a:xfrm>
          <a:prstGeom prst="rect">
            <a:avLst/>
          </a:prstGeom>
        </p:spPr>
        <p:txBody>
          <a:bodyPr wrap="square" lIns="0" tIns="0" rIns="0" bIns="0" rtlCol="0" anchor="t">
            <a:spAutoFit/>
          </a:bodyPr>
          <a:lstStyle/>
          <a:p>
            <a:pPr>
              <a:lnSpc>
                <a:spcPts val="4372"/>
              </a:lnSpc>
            </a:pPr>
            <a:r>
              <a:rPr lang="en-US" sz="3000" dirty="0">
                <a:solidFill>
                  <a:srgbClr val="35586D"/>
                </a:solidFill>
                <a:latin typeface="Antonio Bold"/>
              </a:rPr>
              <a:t>The European Architecture of Law and Rights</a:t>
            </a:r>
          </a:p>
        </p:txBody>
      </p:sp>
      <p:sp>
        <p:nvSpPr>
          <p:cNvPr id="17" name="TextBox 17">
            <a:extLst>
              <a:ext uri="{FF2B5EF4-FFF2-40B4-BE49-F238E27FC236}">
                <a16:creationId xmlns:a16="http://schemas.microsoft.com/office/drawing/2014/main" id="{2BEA07CE-3A1A-A6C2-17B2-98A8258755A4}"/>
              </a:ext>
            </a:extLst>
          </p:cNvPr>
          <p:cNvSpPr txBox="1"/>
          <p:nvPr/>
        </p:nvSpPr>
        <p:spPr>
          <a:xfrm>
            <a:off x="685800" y="4015794"/>
            <a:ext cx="15020948" cy="4571251"/>
          </a:xfrm>
          <a:prstGeom prst="rect">
            <a:avLst/>
          </a:prstGeom>
        </p:spPr>
        <p:txBody>
          <a:bodyPr wrap="square" lIns="0" tIns="0" rIns="0" bIns="0" rtlCol="0" anchor="t">
            <a:spAutoFit/>
          </a:bodyPr>
          <a:lstStyle/>
          <a:p>
            <a:pPr>
              <a:lnSpc>
                <a:spcPts val="3597"/>
              </a:lnSpc>
            </a:pPr>
            <a:r>
              <a:rPr lang="en-US" sz="2400" dirty="0">
                <a:solidFill>
                  <a:srgbClr val="FF3131"/>
                </a:solidFill>
                <a:latin typeface="Arialle Bold"/>
              </a:rPr>
              <a:t>Course Objective: </a:t>
            </a:r>
          </a:p>
          <a:p>
            <a:pPr>
              <a:lnSpc>
                <a:spcPts val="3597"/>
              </a:lnSpc>
            </a:pPr>
            <a:r>
              <a:rPr lang="en-US" sz="2400" dirty="0">
                <a:solidFill>
                  <a:srgbClr val="35586D"/>
                </a:solidFill>
                <a:latin typeface="Arialle Bold"/>
              </a:rPr>
              <a:t>The objective of the course is to give students an introduction into European Institutions by teaching them about the European Union and the Council of Europe and pointing out the differences between those two.</a:t>
            </a:r>
            <a:endParaRPr lang="tr-TR" sz="2400" dirty="0">
              <a:solidFill>
                <a:srgbClr val="35586D"/>
              </a:solidFill>
              <a:latin typeface="Arialle Bold"/>
            </a:endParaRPr>
          </a:p>
          <a:p>
            <a:pPr>
              <a:lnSpc>
                <a:spcPts val="3597"/>
              </a:lnSpc>
            </a:pPr>
            <a:endParaRPr lang="tr-TR" sz="2400" dirty="0">
              <a:solidFill>
                <a:srgbClr val="35586D"/>
              </a:solidFill>
              <a:latin typeface="Arialle Bold"/>
            </a:endParaRPr>
          </a:p>
          <a:p>
            <a:pPr>
              <a:lnSpc>
                <a:spcPts val="3597"/>
              </a:lnSpc>
            </a:pPr>
            <a:r>
              <a:rPr lang="en-US" sz="2400" dirty="0">
                <a:solidFill>
                  <a:srgbClr val="FF3131"/>
                </a:solidFill>
                <a:latin typeface="Arialle Bold"/>
              </a:rPr>
              <a:t>Learning Outcomes: </a:t>
            </a:r>
          </a:p>
          <a:p>
            <a:pPr marL="277429" lvl="1">
              <a:lnSpc>
                <a:spcPts val="3597"/>
              </a:lnSpc>
            </a:pPr>
            <a:r>
              <a:rPr lang="en-US" sz="2400" dirty="0">
                <a:solidFill>
                  <a:srgbClr val="35586D"/>
                </a:solidFill>
                <a:latin typeface="Arialle Bold"/>
              </a:rPr>
              <a:t>At the end of this course the learner is expected</a:t>
            </a:r>
            <a:r>
              <a:rPr lang="tr-TR" sz="2400" dirty="0">
                <a:solidFill>
                  <a:srgbClr val="35586D"/>
                </a:solidFill>
                <a:latin typeface="Arialle Bold"/>
              </a:rPr>
              <a:t> </a:t>
            </a:r>
            <a:r>
              <a:rPr lang="en-US" sz="2400" dirty="0">
                <a:solidFill>
                  <a:srgbClr val="35586D"/>
                </a:solidFill>
                <a:latin typeface="Arialle Bold"/>
              </a:rPr>
              <a:t>to,</a:t>
            </a:r>
            <a:endParaRPr lang="tr-TR" sz="2400" dirty="0">
              <a:solidFill>
                <a:srgbClr val="35586D"/>
              </a:solidFill>
              <a:latin typeface="Arialle Bold"/>
            </a:endParaRPr>
          </a:p>
          <a:p>
            <a:pPr marL="277429" lvl="1">
              <a:lnSpc>
                <a:spcPts val="3597"/>
              </a:lnSpc>
            </a:pPr>
            <a:r>
              <a:rPr lang="en-US" sz="2400" dirty="0">
                <a:solidFill>
                  <a:srgbClr val="35586D"/>
                </a:solidFill>
                <a:latin typeface="Arialle Bold"/>
              </a:rPr>
              <a:t>1.	To know the difference between the EU and the Council of Europe</a:t>
            </a:r>
          </a:p>
          <a:p>
            <a:pPr marL="277429" lvl="1">
              <a:lnSpc>
                <a:spcPts val="3597"/>
              </a:lnSpc>
            </a:pPr>
            <a:r>
              <a:rPr lang="en-US" sz="2400" dirty="0">
                <a:solidFill>
                  <a:srgbClr val="35586D"/>
                </a:solidFill>
                <a:latin typeface="Arialle Bold"/>
              </a:rPr>
              <a:t>2.	Know the important institutions of these organizations</a:t>
            </a:r>
          </a:p>
          <a:p>
            <a:pPr marL="277429" lvl="1">
              <a:lnSpc>
                <a:spcPts val="3597"/>
              </a:lnSpc>
            </a:pPr>
            <a:r>
              <a:rPr lang="en-US" sz="2400" dirty="0">
                <a:solidFill>
                  <a:srgbClr val="35586D"/>
                </a:solidFill>
                <a:latin typeface="Arialle Bold"/>
              </a:rPr>
              <a:t>3.	Point out how the EU and the Council of Europe contribute to judicial protection</a:t>
            </a:r>
          </a:p>
        </p:txBody>
      </p:sp>
      <p:sp>
        <p:nvSpPr>
          <p:cNvPr id="18" name="TextBox 18">
            <a:extLst>
              <a:ext uri="{FF2B5EF4-FFF2-40B4-BE49-F238E27FC236}">
                <a16:creationId xmlns:a16="http://schemas.microsoft.com/office/drawing/2014/main" id="{B9E2A9C2-4455-B89F-F415-460CC2574D6A}"/>
              </a:ext>
            </a:extLst>
          </p:cNvPr>
          <p:cNvSpPr txBox="1"/>
          <p:nvPr/>
        </p:nvSpPr>
        <p:spPr>
          <a:xfrm>
            <a:off x="14076996" y="9764293"/>
            <a:ext cx="4100582" cy="522707"/>
          </a:xfrm>
          <a:prstGeom prst="rect">
            <a:avLst/>
          </a:prstGeom>
        </p:spPr>
        <p:txBody>
          <a:bodyPr wrap="square" lIns="0" tIns="0" rIns="0" bIns="0" rtlCol="0" anchor="t">
            <a:spAutoFit/>
          </a:bodyPr>
          <a:lstStyle/>
          <a:p>
            <a:pPr algn="r">
              <a:lnSpc>
                <a:spcPts val="4372"/>
              </a:lnSpc>
            </a:pPr>
            <a:r>
              <a:rPr lang="en-US" sz="3123" dirty="0">
                <a:solidFill>
                  <a:srgbClr val="FF0000"/>
                </a:solidFill>
                <a:latin typeface="Antonio Bold"/>
              </a:rPr>
              <a:t>2</a:t>
            </a:r>
            <a:r>
              <a:rPr lang="en-US" sz="3123" baseline="30000" dirty="0">
                <a:solidFill>
                  <a:srgbClr val="FF0000"/>
                </a:solidFill>
                <a:latin typeface="Antonio Bold"/>
              </a:rPr>
              <a:t>nd</a:t>
            </a:r>
            <a:r>
              <a:rPr lang="tr-TR" sz="3123" dirty="0">
                <a:solidFill>
                  <a:srgbClr val="FF0000"/>
                </a:solidFill>
                <a:latin typeface="Antonio Bold"/>
              </a:rPr>
              <a:t>,</a:t>
            </a:r>
            <a:r>
              <a:rPr lang="en-US" sz="3123" dirty="0">
                <a:solidFill>
                  <a:srgbClr val="FF0000"/>
                </a:solidFill>
                <a:latin typeface="Antonio Bold"/>
              </a:rPr>
              <a:t>3</a:t>
            </a:r>
            <a:r>
              <a:rPr lang="en-US" sz="3123" baseline="30000" dirty="0">
                <a:solidFill>
                  <a:srgbClr val="FF0000"/>
                </a:solidFill>
                <a:latin typeface="Antonio Bold"/>
              </a:rPr>
              <a:t>rd</a:t>
            </a:r>
            <a:r>
              <a:rPr lang="tr-TR" sz="3123" dirty="0">
                <a:solidFill>
                  <a:srgbClr val="FF0000"/>
                </a:solidFill>
                <a:latin typeface="Antonio Bold"/>
              </a:rPr>
              <a:t>,</a:t>
            </a:r>
            <a:r>
              <a:rPr lang="en-US" sz="3123" dirty="0">
                <a:solidFill>
                  <a:srgbClr val="FF0000"/>
                </a:solidFill>
                <a:latin typeface="Antonio Bold"/>
              </a:rPr>
              <a:t>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19" name="Resim 18" descr="insan yüzü, kişi, şahıs, giyim, gülümsemek, gülüş içeren bir resim">
            <a:extLst>
              <a:ext uri="{FF2B5EF4-FFF2-40B4-BE49-F238E27FC236}">
                <a16:creationId xmlns:a16="http://schemas.microsoft.com/office/drawing/2014/main" id="{C84E3CC8-7CA0-9442-35EA-D074F968A63D}"/>
              </a:ext>
            </a:extLst>
          </p:cNvPr>
          <p:cNvPicPr>
            <a:picLocks noChangeAspect="1"/>
          </p:cNvPicPr>
          <p:nvPr/>
        </p:nvPicPr>
        <p:blipFill>
          <a:blip r:embed="rId4" cstate="print">
            <a:extLst>
              <a:ext uri="{28A0092B-C50C-407E-A947-70E740481C1C}">
                <a14:useLocalDpi xmlns:a14="http://schemas.microsoft.com/office/drawing/2010/main" val="0"/>
              </a:ext>
            </a:extLst>
          </a:blip>
          <a:srcRect l="20937" t="11481" r="10272" b="38889"/>
          <a:stretch>
            <a:fillRect/>
          </a:stretch>
        </p:blipFill>
        <p:spPr>
          <a:xfrm>
            <a:off x="832687" y="469761"/>
            <a:ext cx="3003970" cy="3150281"/>
          </a:xfrm>
          <a:prstGeom prst="rect">
            <a:avLst/>
          </a:prstGeom>
        </p:spPr>
      </p:pic>
    </p:spTree>
    <p:extLst>
      <p:ext uri="{BB962C8B-B14F-4D97-AF65-F5344CB8AC3E}">
        <p14:creationId xmlns:p14="http://schemas.microsoft.com/office/powerpoint/2010/main" val="1266050021"/>
      </p:ext>
    </p:extLst>
  </p:cSld>
  <p:clrMapOvr>
    <a:masterClrMapping/>
  </p:clrMapOvr>
  <p:transition spd="slow">
    <p:cover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a:off x="-4198346" y="-9314262"/>
            <a:ext cx="19957620" cy="1995762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a:ln cap="sq">
              <a:noFill/>
              <a:prstDash val="solid"/>
              <a:miter/>
            </a:ln>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721050" y="884039"/>
            <a:ext cx="16480324" cy="8543138"/>
            <a:chOff x="-65771" y="-38100"/>
            <a:chExt cx="4340497" cy="2250045"/>
          </a:xfrm>
        </p:grpSpPr>
        <p:sp>
          <p:nvSpPr>
            <p:cNvPr id="6" name="Freeform 6"/>
            <p:cNvSpPr/>
            <p:nvPr/>
          </p:nvSpPr>
          <p:spPr>
            <a:xfrm>
              <a:off x="-65771" y="44478"/>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6F1F1"/>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464841" y="158655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371234" y="1271179"/>
            <a:ext cx="1310021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IW Course Hours ( 5</a:t>
            </a:r>
            <a:r>
              <a:rPr lang="en-US" sz="6989" baseline="30000" dirty="0">
                <a:solidFill>
                  <a:srgbClr val="35586D"/>
                </a:solidFill>
                <a:latin typeface="Antonio Bold"/>
              </a:rPr>
              <a:t>th</a:t>
            </a:r>
            <a:r>
              <a:rPr lang="en-US" sz="6989" dirty="0">
                <a:solidFill>
                  <a:srgbClr val="35586D"/>
                </a:solidFill>
                <a:latin typeface="Antonio Bold"/>
              </a:rPr>
              <a:t>,6</a:t>
            </a:r>
            <a:r>
              <a:rPr lang="en-US" sz="6989" baseline="30000" dirty="0">
                <a:solidFill>
                  <a:srgbClr val="35586D"/>
                </a:solidFill>
                <a:latin typeface="Antonio Bold"/>
              </a:rPr>
              <a:t>th</a:t>
            </a:r>
            <a:r>
              <a:rPr lang="en-US" sz="6989" dirty="0">
                <a:solidFill>
                  <a:srgbClr val="35586D"/>
                </a:solidFill>
                <a:latin typeface="Antonio Bold"/>
              </a:rPr>
              <a:t>,7</a:t>
            </a:r>
            <a:r>
              <a:rPr lang="en-US" sz="6989" baseline="30000" dirty="0">
                <a:solidFill>
                  <a:srgbClr val="35586D"/>
                </a:solidFill>
                <a:latin typeface="Antonio Bold"/>
              </a:rPr>
              <a:t>th  </a:t>
            </a:r>
            <a:r>
              <a:rPr lang="en-US" sz="6989" dirty="0">
                <a:solidFill>
                  <a:srgbClr val="35586D"/>
                </a:solidFill>
                <a:latin typeface="Antonio Bold"/>
              </a:rPr>
              <a:t>May) </a:t>
            </a:r>
          </a:p>
        </p:txBody>
      </p:sp>
      <p:grpSp>
        <p:nvGrpSpPr>
          <p:cNvPr id="12" name="Group 12"/>
          <p:cNvGrpSpPr>
            <a:grpSpLocks noChangeAspect="1"/>
          </p:cNvGrpSpPr>
          <p:nvPr/>
        </p:nvGrpSpPr>
        <p:grpSpPr>
          <a:xfrm rot="-2062897">
            <a:off x="16413961" y="1242537"/>
            <a:ext cx="347718" cy="391182"/>
            <a:chOff x="0" y="0"/>
            <a:chExt cx="5370413" cy="6041715"/>
          </a:xfrm>
        </p:grpSpPr>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4" name="Freeform 1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5" name="Group 15"/>
          <p:cNvGrpSpPr>
            <a:grpSpLocks noChangeAspect="1"/>
          </p:cNvGrpSpPr>
          <p:nvPr/>
        </p:nvGrpSpPr>
        <p:grpSpPr>
          <a:xfrm rot="-4910571">
            <a:off x="16625848" y="1821672"/>
            <a:ext cx="297672" cy="334881"/>
            <a:chOff x="0" y="0"/>
            <a:chExt cx="5370413" cy="6041715"/>
          </a:xfrm>
        </p:grpSpPr>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7" name="Freeform 1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8" name="Group 18"/>
          <p:cNvGrpSpPr>
            <a:grpSpLocks noChangeAspect="1"/>
          </p:cNvGrpSpPr>
          <p:nvPr/>
        </p:nvGrpSpPr>
        <p:grpSpPr>
          <a:xfrm rot="547080">
            <a:off x="15783928" y="1992760"/>
            <a:ext cx="297672" cy="334881"/>
            <a:chOff x="0" y="0"/>
            <a:chExt cx="5370413" cy="6041715"/>
          </a:xfrm>
        </p:grpSpPr>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20" name="Freeform 2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1" name="Group 21"/>
          <p:cNvGrpSpPr>
            <a:grpSpLocks noChangeAspect="1"/>
          </p:cNvGrpSpPr>
          <p:nvPr/>
        </p:nvGrpSpPr>
        <p:grpSpPr>
          <a:xfrm rot="3571435">
            <a:off x="15554337" y="1491575"/>
            <a:ext cx="347718" cy="391182"/>
            <a:chOff x="0" y="0"/>
            <a:chExt cx="5370413" cy="6041715"/>
          </a:xfrm>
        </p:grpSpPr>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3" name="Freeform 2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4" name="Group 24"/>
          <p:cNvGrpSpPr>
            <a:grpSpLocks noChangeAspect="1"/>
          </p:cNvGrpSpPr>
          <p:nvPr/>
        </p:nvGrpSpPr>
        <p:grpSpPr>
          <a:xfrm rot="-885144">
            <a:off x="14730715" y="1622433"/>
            <a:ext cx="347718" cy="391182"/>
            <a:chOff x="0" y="0"/>
            <a:chExt cx="5370413" cy="6041715"/>
          </a:xfrm>
        </p:grpSpPr>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6" name="Freeform 2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7" name="TextBox 27"/>
          <p:cNvSpPr txBox="1"/>
          <p:nvPr/>
        </p:nvSpPr>
        <p:spPr>
          <a:xfrm>
            <a:off x="2371234" y="3713271"/>
            <a:ext cx="11212667" cy="3646887"/>
          </a:xfrm>
          <a:prstGeom prst="rect">
            <a:avLst/>
          </a:prstGeom>
        </p:spPr>
        <p:txBody>
          <a:bodyPr lIns="0" tIns="0" rIns="0" bIns="0" rtlCol="0" anchor="t">
            <a:spAutoFit/>
          </a:bodyPr>
          <a:lstStyle/>
          <a:p>
            <a:pPr marL="900685" lvl="1" indent="-450343">
              <a:lnSpc>
                <a:spcPts val="5840"/>
              </a:lnSpc>
              <a:buFont typeface="Arial"/>
              <a:buChar char="•"/>
            </a:pPr>
            <a:r>
              <a:rPr lang="en-US" sz="4171" dirty="0">
                <a:solidFill>
                  <a:srgbClr val="FF3131"/>
                </a:solidFill>
                <a:latin typeface="Antonio Bold"/>
              </a:rPr>
              <a:t>5</a:t>
            </a:r>
            <a:r>
              <a:rPr lang="en-US" sz="4171" baseline="30000" dirty="0">
                <a:solidFill>
                  <a:srgbClr val="FF3131"/>
                </a:solidFill>
                <a:latin typeface="Antonio Bold"/>
              </a:rPr>
              <a:t>th</a:t>
            </a:r>
            <a:r>
              <a:rPr lang="en-US" sz="4171" dirty="0">
                <a:solidFill>
                  <a:srgbClr val="FF3131"/>
                </a:solidFill>
                <a:latin typeface="Antonio Bold"/>
              </a:rPr>
              <a:t>  May 2026, Tuesday                   </a:t>
            </a:r>
            <a:r>
              <a:rPr lang="en-US" sz="4171" dirty="0">
                <a:solidFill>
                  <a:srgbClr val="078E90"/>
                </a:solidFill>
                <a:latin typeface="Antonio Bold"/>
              </a:rPr>
              <a:t>13.00- 16.00</a:t>
            </a:r>
          </a:p>
          <a:p>
            <a:pPr>
              <a:lnSpc>
                <a:spcPts val="5840"/>
              </a:lnSpc>
            </a:pPr>
            <a:endParaRPr lang="en-US" sz="4171" dirty="0">
              <a:solidFill>
                <a:srgbClr val="078E90"/>
              </a:solidFill>
              <a:latin typeface="Antonio Bold"/>
            </a:endParaRPr>
          </a:p>
          <a:p>
            <a:pPr marL="900685" lvl="1" indent="-450343">
              <a:lnSpc>
                <a:spcPts val="5840"/>
              </a:lnSpc>
              <a:buFont typeface="Arial"/>
              <a:buChar char="•"/>
            </a:pPr>
            <a:r>
              <a:rPr lang="en-US" sz="4171" dirty="0">
                <a:solidFill>
                  <a:srgbClr val="FF3131"/>
                </a:solidFill>
                <a:latin typeface="Antonio Bold"/>
              </a:rPr>
              <a:t>6</a:t>
            </a:r>
            <a:r>
              <a:rPr lang="en-US" sz="4171" baseline="30000" dirty="0">
                <a:solidFill>
                  <a:srgbClr val="FF3131"/>
                </a:solidFill>
                <a:latin typeface="Antonio Bold"/>
              </a:rPr>
              <a:t>th</a:t>
            </a:r>
            <a:r>
              <a:rPr lang="en-US" sz="4171" dirty="0">
                <a:solidFill>
                  <a:srgbClr val="FF3131"/>
                </a:solidFill>
                <a:latin typeface="Antonio Bold"/>
              </a:rPr>
              <a:t>  May 2026, Wednesday            </a:t>
            </a:r>
            <a:r>
              <a:rPr lang="en-US" sz="4171" dirty="0">
                <a:solidFill>
                  <a:srgbClr val="078E90"/>
                </a:solidFill>
                <a:latin typeface="Antonio Bold"/>
              </a:rPr>
              <a:t>09.30- 12.15 </a:t>
            </a:r>
          </a:p>
          <a:p>
            <a:pPr>
              <a:lnSpc>
                <a:spcPts val="5840"/>
              </a:lnSpc>
            </a:pPr>
            <a:endParaRPr lang="en-US" sz="4171" dirty="0">
              <a:solidFill>
                <a:srgbClr val="078E90"/>
              </a:solidFill>
              <a:latin typeface="Antonio Bold"/>
            </a:endParaRPr>
          </a:p>
          <a:p>
            <a:pPr marL="900685" lvl="1" indent="-450343">
              <a:lnSpc>
                <a:spcPts val="5840"/>
              </a:lnSpc>
              <a:buFont typeface="Arial"/>
              <a:buChar char="•"/>
            </a:pPr>
            <a:r>
              <a:rPr lang="en-US" sz="4171" dirty="0">
                <a:solidFill>
                  <a:srgbClr val="FF3131"/>
                </a:solidFill>
                <a:latin typeface="Antonio Bold"/>
              </a:rPr>
              <a:t>7</a:t>
            </a:r>
            <a:r>
              <a:rPr lang="en-US" sz="4171" baseline="30000" dirty="0">
                <a:solidFill>
                  <a:srgbClr val="FF3131"/>
                </a:solidFill>
                <a:latin typeface="Antonio Bold"/>
              </a:rPr>
              <a:t>th</a:t>
            </a:r>
            <a:r>
              <a:rPr lang="en-US" sz="4171" dirty="0">
                <a:solidFill>
                  <a:srgbClr val="FF3131"/>
                </a:solidFill>
                <a:latin typeface="Antonio Bold"/>
              </a:rPr>
              <a:t>  May 2026, Thursday                 </a:t>
            </a:r>
            <a:r>
              <a:rPr lang="en-US" sz="4171" dirty="0">
                <a:solidFill>
                  <a:srgbClr val="078E90"/>
                </a:solidFill>
                <a:latin typeface="Antonio Bold"/>
              </a:rPr>
              <a:t>10.00- 12.45 </a:t>
            </a:r>
          </a:p>
        </p:txBody>
      </p:sp>
    </p:spTree>
  </p:cSld>
  <p:clrMapOvr>
    <a:masterClrMapping/>
  </p:clrMapOvr>
  <p:transition spd="slow">
    <p:cover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209717"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84954" y="1058541"/>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2284044" y="2012799"/>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F6843"/>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9676140" y="3736147"/>
            <a:ext cx="7426898" cy="3448689"/>
            <a:chOff x="0" y="0"/>
            <a:chExt cx="3180968" cy="1477086"/>
          </a:xfrm>
        </p:grpSpPr>
        <p:sp>
          <p:nvSpPr>
            <p:cNvPr id="12" name="Freeform 12"/>
            <p:cNvSpPr/>
            <p:nvPr/>
          </p:nvSpPr>
          <p:spPr>
            <a:xfrm>
              <a:off x="0" y="0"/>
              <a:ext cx="3180968" cy="1477086"/>
            </a:xfrm>
            <a:custGeom>
              <a:avLst/>
              <a:gdLst/>
              <a:ahLst/>
              <a:cxnLst/>
              <a:rect l="l" t="t" r="r" b="b"/>
              <a:pathLst>
                <a:path w="3180968" h="1477086">
                  <a:moveTo>
                    <a:pt x="0" y="0"/>
                  </a:moveTo>
                  <a:lnTo>
                    <a:pt x="3180968" y="0"/>
                  </a:lnTo>
                  <a:lnTo>
                    <a:pt x="3180968" y="1477086"/>
                  </a:lnTo>
                  <a:lnTo>
                    <a:pt x="0" y="1477086"/>
                  </a:lnTo>
                  <a:close/>
                </a:path>
              </a:pathLst>
            </a:custGeom>
            <a:solidFill>
              <a:srgbClr val="C76454"/>
            </a:solidFill>
          </p:spPr>
          <p:txBody>
            <a:bodyPr/>
            <a:lstStyle/>
            <a:p>
              <a:endParaRPr lang="tr-TR"/>
            </a:p>
          </p:txBody>
        </p:sp>
      </p:grpSp>
      <p:sp>
        <p:nvSpPr>
          <p:cNvPr id="13" name="TextBox 13"/>
          <p:cNvSpPr txBox="1"/>
          <p:nvPr/>
        </p:nvSpPr>
        <p:spPr>
          <a:xfrm>
            <a:off x="10463414" y="4096210"/>
            <a:ext cx="5821011" cy="3080330"/>
          </a:xfrm>
          <a:prstGeom prst="rect">
            <a:avLst/>
          </a:prstGeom>
        </p:spPr>
        <p:txBody>
          <a:bodyPr wrap="square" lIns="0" tIns="0" rIns="0" bIns="0" rtlCol="0" anchor="t">
            <a:spAutoFit/>
          </a:bodyPr>
          <a:lstStyle/>
          <a:p>
            <a:pPr algn="ctr">
              <a:lnSpc>
                <a:spcPts val="4087"/>
              </a:lnSpc>
            </a:pPr>
            <a:r>
              <a:rPr lang="tr-TR" dirty="0">
                <a:solidFill>
                  <a:srgbClr val="FFFFFF"/>
                </a:solidFill>
                <a:latin typeface="Montserrat Ultra-Bold"/>
              </a:rPr>
              <a:t>Course promotions will be between </a:t>
            </a:r>
            <a:r>
              <a:rPr lang="en-GB" dirty="0">
                <a:solidFill>
                  <a:srgbClr val="FFFFFF"/>
                </a:solidFill>
                <a:latin typeface="Montserrat Ultra-Bold"/>
              </a:rPr>
              <a:t>23</a:t>
            </a:r>
            <a:r>
              <a:rPr lang="en-GB" baseline="30000" dirty="0">
                <a:solidFill>
                  <a:srgbClr val="FFFFFF"/>
                </a:solidFill>
                <a:latin typeface="Montserrat Ultra-Bold"/>
              </a:rPr>
              <a:t>rd</a:t>
            </a:r>
            <a:r>
              <a:rPr lang="en-GB" dirty="0">
                <a:solidFill>
                  <a:srgbClr val="FFFFFF"/>
                </a:solidFill>
                <a:latin typeface="Montserrat Ultra-Bold"/>
              </a:rPr>
              <a:t> of Feb to 6</a:t>
            </a:r>
            <a:r>
              <a:rPr lang="en-GB" baseline="30000" dirty="0">
                <a:solidFill>
                  <a:srgbClr val="FFFFFF"/>
                </a:solidFill>
                <a:latin typeface="Montserrat Ultra-Bold"/>
              </a:rPr>
              <a:t>th</a:t>
            </a:r>
            <a:r>
              <a:rPr lang="en-GB" dirty="0">
                <a:solidFill>
                  <a:srgbClr val="FFFFFF"/>
                </a:solidFill>
                <a:latin typeface="Montserrat Ultra-Bold"/>
              </a:rPr>
              <a:t> of March 2026.</a:t>
            </a:r>
            <a:r>
              <a:rPr lang="tr-TR" dirty="0">
                <a:solidFill>
                  <a:srgbClr val="FFFFFF"/>
                </a:solidFill>
                <a:latin typeface="Montserrat Ultra-Bold"/>
              </a:rPr>
              <a:t> Info meetings</a:t>
            </a:r>
            <a:r>
              <a:rPr lang="en-GB" dirty="0">
                <a:solidFill>
                  <a:srgbClr val="FFFFFF"/>
                </a:solidFill>
                <a:latin typeface="Montserrat Ultra-Bold"/>
              </a:rPr>
              <a:t> </a:t>
            </a:r>
            <a:r>
              <a:rPr lang="en-GB" dirty="0" err="1">
                <a:solidFill>
                  <a:srgbClr val="FFFFFF"/>
                </a:solidFill>
                <a:latin typeface="Montserrat Ultra-Bold"/>
              </a:rPr>
              <a:t>fro</a:t>
            </a:r>
            <a:r>
              <a:rPr lang="en-GB" dirty="0">
                <a:solidFill>
                  <a:srgbClr val="FFFFFF"/>
                </a:solidFill>
                <a:latin typeface="Montserrat Ultra-Bold"/>
              </a:rPr>
              <a:t> the IW </a:t>
            </a:r>
            <a:r>
              <a:rPr lang="tr-TR" dirty="0">
                <a:solidFill>
                  <a:srgbClr val="FFFFFF"/>
                </a:solidFill>
                <a:latin typeface="Montserrat Ultra-Bold"/>
              </a:rPr>
              <a:t> will be on </a:t>
            </a:r>
            <a:r>
              <a:rPr lang="en-GB" dirty="0">
                <a:solidFill>
                  <a:srgbClr val="FFFFFF"/>
                </a:solidFill>
                <a:latin typeface="Montserrat Ultra-Bold"/>
              </a:rPr>
              <a:t>25 </a:t>
            </a:r>
            <a:r>
              <a:rPr lang="en-GB" dirty="0" err="1">
                <a:solidFill>
                  <a:srgbClr val="FFFFFF"/>
                </a:solidFill>
                <a:latin typeface="Montserrat Ultra-Bold"/>
              </a:rPr>
              <a:t>th</a:t>
            </a:r>
            <a:r>
              <a:rPr lang="en-GB" dirty="0">
                <a:solidFill>
                  <a:srgbClr val="FFFFFF"/>
                </a:solidFill>
                <a:latin typeface="Montserrat Ultra-Bold"/>
              </a:rPr>
              <a:t> ,26 </a:t>
            </a:r>
            <a:r>
              <a:rPr lang="en-GB" dirty="0" err="1">
                <a:solidFill>
                  <a:srgbClr val="FFFFFF"/>
                </a:solidFill>
                <a:latin typeface="Montserrat Ultra-Bold"/>
              </a:rPr>
              <a:t>th</a:t>
            </a:r>
            <a:r>
              <a:rPr lang="en-GB" dirty="0">
                <a:solidFill>
                  <a:srgbClr val="FFFFFF"/>
                </a:solidFill>
                <a:latin typeface="Montserrat Ultra-Bold"/>
              </a:rPr>
              <a:t> of Feb and 3</a:t>
            </a:r>
            <a:r>
              <a:rPr lang="en-GB" baseline="30000" dirty="0">
                <a:solidFill>
                  <a:srgbClr val="FFFFFF"/>
                </a:solidFill>
                <a:latin typeface="Montserrat Ultra-Bold"/>
              </a:rPr>
              <a:t>rd</a:t>
            </a:r>
            <a:r>
              <a:rPr lang="en-GB" dirty="0">
                <a:solidFill>
                  <a:srgbClr val="FFFFFF"/>
                </a:solidFill>
                <a:latin typeface="Montserrat Ultra-Bold"/>
              </a:rPr>
              <a:t> of </a:t>
            </a:r>
            <a:r>
              <a:rPr lang="tr-TR" dirty="0">
                <a:solidFill>
                  <a:srgbClr val="FFFFFF"/>
                </a:solidFill>
                <a:latin typeface="Montserrat Ultra-Bold"/>
              </a:rPr>
              <a:t>March at A Block Z-</a:t>
            </a:r>
            <a:r>
              <a:rPr lang="en-GB" dirty="0">
                <a:solidFill>
                  <a:srgbClr val="FFFFFF"/>
                </a:solidFill>
                <a:latin typeface="Montserrat Ultra-Bold"/>
              </a:rPr>
              <a:t>04 </a:t>
            </a:r>
            <a:r>
              <a:rPr lang="tr-TR" dirty="0">
                <a:solidFill>
                  <a:srgbClr val="FFFFFF"/>
                </a:solidFill>
                <a:latin typeface="Montserrat Ultra-Bold"/>
              </a:rPr>
              <a:t> </a:t>
            </a:r>
            <a:r>
              <a:rPr lang="en-GB" dirty="0">
                <a:solidFill>
                  <a:srgbClr val="FFFFFF"/>
                </a:solidFill>
                <a:latin typeface="Montserrat Ultra-Bold"/>
              </a:rPr>
              <a:t>from 12.00 -13.00. </a:t>
            </a:r>
            <a:endParaRPr lang="en-US" dirty="0">
              <a:solidFill>
                <a:srgbClr val="FFFFFF"/>
              </a:solidFill>
              <a:latin typeface="Montserrat Ultra-Bold"/>
            </a:endParaRPr>
          </a:p>
          <a:p>
            <a:pPr algn="ctr">
              <a:lnSpc>
                <a:spcPts val="4087"/>
              </a:lnSpc>
            </a:pPr>
            <a:r>
              <a:rPr lang="tr-TR" dirty="0">
                <a:solidFill>
                  <a:srgbClr val="FFFFFF"/>
                </a:solidFill>
                <a:latin typeface="Montserrat Ultra-Bold"/>
              </a:rPr>
              <a:t>For IW annoucements p</a:t>
            </a:r>
            <a:r>
              <a:rPr lang="en-US" dirty="0">
                <a:solidFill>
                  <a:srgbClr val="FFFFFF"/>
                </a:solidFill>
                <a:latin typeface="Montserrat Ultra-Bold"/>
              </a:rPr>
              <a:t>lease follow social media accounts, website and </a:t>
            </a:r>
            <a:r>
              <a:rPr lang="tr-TR" dirty="0" err="1">
                <a:solidFill>
                  <a:srgbClr val="FFFFFF"/>
                </a:solidFill>
                <a:latin typeface="Montserrat Ultra-Bold"/>
              </a:rPr>
              <a:t>S</a:t>
            </a:r>
            <a:r>
              <a:rPr lang="en-US" dirty="0" err="1">
                <a:solidFill>
                  <a:srgbClr val="FFFFFF"/>
                </a:solidFill>
                <a:latin typeface="Montserrat Ultra-Bold"/>
              </a:rPr>
              <a:t>akai</a:t>
            </a:r>
            <a:r>
              <a:rPr lang="tr-TR" dirty="0">
                <a:solidFill>
                  <a:srgbClr val="FFFFFF"/>
                </a:solidFill>
                <a:latin typeface="Montserrat Ultra-Bold"/>
              </a:rPr>
              <a:t> system</a:t>
            </a:r>
            <a:r>
              <a:rPr lang="en-US" dirty="0">
                <a:solidFill>
                  <a:srgbClr val="FFFFFF"/>
                </a:solidFill>
                <a:latin typeface="Montserrat Ultra-Bold"/>
              </a:rPr>
              <a:t>! </a:t>
            </a:r>
          </a:p>
        </p:txBody>
      </p:sp>
      <p:grpSp>
        <p:nvGrpSpPr>
          <p:cNvPr id="14" name="Group 14"/>
          <p:cNvGrpSpPr>
            <a:grpSpLocks noChangeAspect="1"/>
          </p:cNvGrpSpPr>
          <p:nvPr/>
        </p:nvGrpSpPr>
        <p:grpSpPr>
          <a:xfrm rot="-5400000">
            <a:off x="16056506" y="6235554"/>
            <a:ext cx="1165165" cy="131081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7" name="Group 17"/>
          <p:cNvGrpSpPr>
            <a:grpSpLocks noChangeAspect="1"/>
          </p:cNvGrpSpPr>
          <p:nvPr/>
        </p:nvGrpSpPr>
        <p:grpSpPr>
          <a:xfrm rot="-5400000">
            <a:off x="16425707" y="6622702"/>
            <a:ext cx="997467" cy="112215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20" name="Group 20"/>
          <p:cNvGrpSpPr/>
          <p:nvPr/>
        </p:nvGrpSpPr>
        <p:grpSpPr>
          <a:xfrm>
            <a:off x="11320943" y="8931761"/>
            <a:ext cx="6967057" cy="1355239"/>
            <a:chOff x="0" y="0"/>
            <a:chExt cx="2749424" cy="534821"/>
          </a:xfrm>
        </p:grpSpPr>
        <p:sp>
          <p:nvSpPr>
            <p:cNvPr id="21" name="Freeform 21"/>
            <p:cNvSpPr/>
            <p:nvPr/>
          </p:nvSpPr>
          <p:spPr>
            <a:xfrm>
              <a:off x="0" y="0"/>
              <a:ext cx="2749424" cy="534821"/>
            </a:xfrm>
            <a:custGeom>
              <a:avLst/>
              <a:gdLst/>
              <a:ahLst/>
              <a:cxnLst/>
              <a:rect l="l" t="t" r="r" b="b"/>
              <a:pathLst>
                <a:path w="2749424" h="534821">
                  <a:moveTo>
                    <a:pt x="0" y="0"/>
                  </a:moveTo>
                  <a:lnTo>
                    <a:pt x="2749424" y="0"/>
                  </a:lnTo>
                  <a:lnTo>
                    <a:pt x="2749424" y="534821"/>
                  </a:lnTo>
                  <a:lnTo>
                    <a:pt x="0" y="534821"/>
                  </a:lnTo>
                  <a:close/>
                </a:path>
              </a:pathLst>
            </a:custGeom>
            <a:solidFill>
              <a:srgbClr val="308A8F">
                <a:alpha val="47843"/>
              </a:srgbClr>
            </a:solidFill>
          </p:spPr>
          <p:txBody>
            <a:bodyPr/>
            <a:lstStyle/>
            <a:p>
              <a:endParaRPr lang="tr-TR"/>
            </a:p>
          </p:txBody>
        </p:sp>
      </p:grpSp>
      <p:sp>
        <p:nvSpPr>
          <p:cNvPr id="22" name="Freeform 22"/>
          <p:cNvSpPr/>
          <p:nvPr/>
        </p:nvSpPr>
        <p:spPr>
          <a:xfrm>
            <a:off x="1917194" y="4996434"/>
            <a:ext cx="959713" cy="839313"/>
          </a:xfrm>
          <a:custGeom>
            <a:avLst/>
            <a:gdLst/>
            <a:ahLst/>
            <a:cxnLst/>
            <a:rect l="l" t="t" r="r" b="b"/>
            <a:pathLst>
              <a:path w="959713" h="839313">
                <a:moveTo>
                  <a:pt x="0" y="0"/>
                </a:moveTo>
                <a:lnTo>
                  <a:pt x="959713" y="0"/>
                </a:lnTo>
                <a:lnTo>
                  <a:pt x="959713" y="839313"/>
                </a:lnTo>
                <a:lnTo>
                  <a:pt x="0" y="83931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23" name="Freeform 23"/>
          <p:cNvSpPr/>
          <p:nvPr/>
        </p:nvSpPr>
        <p:spPr>
          <a:xfrm>
            <a:off x="2089285" y="6308376"/>
            <a:ext cx="787622" cy="921685"/>
          </a:xfrm>
          <a:custGeom>
            <a:avLst/>
            <a:gdLst/>
            <a:ahLst/>
            <a:cxnLst/>
            <a:rect l="l" t="t" r="r" b="b"/>
            <a:pathLst>
              <a:path w="787622" h="921685">
                <a:moveTo>
                  <a:pt x="0" y="0"/>
                </a:moveTo>
                <a:lnTo>
                  <a:pt x="787622" y="0"/>
                </a:lnTo>
                <a:lnTo>
                  <a:pt x="787622" y="921685"/>
                </a:lnTo>
                <a:lnTo>
                  <a:pt x="0" y="92168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tr-TR"/>
          </a:p>
        </p:txBody>
      </p:sp>
      <p:sp>
        <p:nvSpPr>
          <p:cNvPr id="24" name="Freeform 24"/>
          <p:cNvSpPr/>
          <p:nvPr/>
        </p:nvSpPr>
        <p:spPr>
          <a:xfrm>
            <a:off x="2022151" y="3501109"/>
            <a:ext cx="854756" cy="1075164"/>
          </a:xfrm>
          <a:custGeom>
            <a:avLst/>
            <a:gdLst/>
            <a:ahLst/>
            <a:cxnLst/>
            <a:rect l="l" t="t" r="r" b="b"/>
            <a:pathLst>
              <a:path w="854756" h="1075164">
                <a:moveTo>
                  <a:pt x="0" y="0"/>
                </a:moveTo>
                <a:lnTo>
                  <a:pt x="854756" y="0"/>
                </a:lnTo>
                <a:lnTo>
                  <a:pt x="854756" y="1075164"/>
                </a:lnTo>
                <a:lnTo>
                  <a:pt x="0" y="107516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tr-TR"/>
          </a:p>
        </p:txBody>
      </p:sp>
      <p:sp>
        <p:nvSpPr>
          <p:cNvPr id="25" name="Freeform 25"/>
          <p:cNvSpPr/>
          <p:nvPr/>
        </p:nvSpPr>
        <p:spPr>
          <a:xfrm>
            <a:off x="2089285" y="7646860"/>
            <a:ext cx="897337" cy="874496"/>
          </a:xfrm>
          <a:custGeom>
            <a:avLst/>
            <a:gdLst/>
            <a:ahLst/>
            <a:cxnLst/>
            <a:rect l="l" t="t" r="r" b="b"/>
            <a:pathLst>
              <a:path w="897337" h="874496">
                <a:moveTo>
                  <a:pt x="0" y="0"/>
                </a:moveTo>
                <a:lnTo>
                  <a:pt x="897338" y="0"/>
                </a:lnTo>
                <a:lnTo>
                  <a:pt x="897338" y="874496"/>
                </a:lnTo>
                <a:lnTo>
                  <a:pt x="0" y="87449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tr-TR"/>
          </a:p>
        </p:txBody>
      </p:sp>
      <p:sp>
        <p:nvSpPr>
          <p:cNvPr id="26" name="TextBox 26"/>
          <p:cNvSpPr txBox="1"/>
          <p:nvPr/>
        </p:nvSpPr>
        <p:spPr>
          <a:xfrm>
            <a:off x="3081001" y="1615473"/>
            <a:ext cx="13300459" cy="1133837"/>
          </a:xfrm>
          <a:prstGeom prst="rect">
            <a:avLst/>
          </a:prstGeom>
        </p:spPr>
        <p:txBody>
          <a:bodyPr wrap="square" lIns="0" tIns="0" rIns="0" bIns="0" rtlCol="0" anchor="t">
            <a:spAutoFit/>
          </a:bodyPr>
          <a:lstStyle/>
          <a:p>
            <a:pPr>
              <a:lnSpc>
                <a:spcPts val="9785"/>
              </a:lnSpc>
            </a:pPr>
            <a:r>
              <a:rPr lang="en-US" sz="6000" dirty="0">
                <a:solidFill>
                  <a:srgbClr val="35586D"/>
                </a:solidFill>
                <a:latin typeface="Antonio Bold"/>
              </a:rPr>
              <a:t>Information about International Week</a:t>
            </a:r>
            <a:r>
              <a:rPr lang="tr-TR" sz="6000" dirty="0">
                <a:solidFill>
                  <a:srgbClr val="35586D"/>
                </a:solidFill>
                <a:latin typeface="Antonio Bold"/>
              </a:rPr>
              <a:t> (IW)</a:t>
            </a:r>
            <a:endParaRPr lang="en-US" sz="6000" dirty="0">
              <a:solidFill>
                <a:srgbClr val="35586D"/>
              </a:solidFill>
              <a:latin typeface="Antonio Bold"/>
            </a:endParaRPr>
          </a:p>
        </p:txBody>
      </p:sp>
      <p:sp>
        <p:nvSpPr>
          <p:cNvPr id="27" name="TextBox 27"/>
          <p:cNvSpPr txBox="1"/>
          <p:nvPr/>
        </p:nvSpPr>
        <p:spPr>
          <a:xfrm>
            <a:off x="3405867" y="3403783"/>
            <a:ext cx="4957844" cy="820738"/>
          </a:xfrm>
          <a:prstGeom prst="rect">
            <a:avLst/>
          </a:prstGeom>
        </p:spPr>
        <p:txBody>
          <a:bodyPr lIns="0" tIns="0" rIns="0" bIns="0" rtlCol="0" anchor="t">
            <a:spAutoFit/>
          </a:bodyPr>
          <a:lstStyle/>
          <a:p>
            <a:pPr>
              <a:lnSpc>
                <a:spcPts val="3152"/>
              </a:lnSpc>
            </a:pPr>
            <a:r>
              <a:rPr lang="en-US" sz="2251" dirty="0">
                <a:solidFill>
                  <a:srgbClr val="000000"/>
                </a:solidFill>
                <a:latin typeface="Poppins Medium Bold"/>
              </a:rPr>
              <a:t>Opportunity take a course from an international instructor </a:t>
            </a:r>
          </a:p>
        </p:txBody>
      </p:sp>
      <p:sp>
        <p:nvSpPr>
          <p:cNvPr id="28" name="TextBox 28"/>
          <p:cNvSpPr txBox="1"/>
          <p:nvPr/>
        </p:nvSpPr>
        <p:spPr>
          <a:xfrm>
            <a:off x="3432804" y="5054932"/>
            <a:ext cx="4930907" cy="780814"/>
          </a:xfrm>
          <a:prstGeom prst="rect">
            <a:avLst/>
          </a:prstGeom>
        </p:spPr>
        <p:txBody>
          <a:bodyPr lIns="0" tIns="0" rIns="0" bIns="0" rtlCol="0" anchor="t">
            <a:spAutoFit/>
          </a:bodyPr>
          <a:lstStyle/>
          <a:p>
            <a:pPr>
              <a:lnSpc>
                <a:spcPts val="3135"/>
              </a:lnSpc>
            </a:pPr>
            <a:r>
              <a:rPr lang="en-US" sz="2239">
                <a:solidFill>
                  <a:srgbClr val="000000"/>
                </a:solidFill>
                <a:latin typeface="Poppins Medium Bold"/>
              </a:rPr>
              <a:t>Enrich your cultural, social, and personal growth.</a:t>
            </a:r>
          </a:p>
        </p:txBody>
      </p:sp>
      <p:sp>
        <p:nvSpPr>
          <p:cNvPr id="29" name="TextBox 29"/>
          <p:cNvSpPr txBox="1"/>
          <p:nvPr/>
        </p:nvSpPr>
        <p:spPr>
          <a:xfrm>
            <a:off x="3432804" y="6465806"/>
            <a:ext cx="4635397" cy="775752"/>
          </a:xfrm>
          <a:prstGeom prst="rect">
            <a:avLst/>
          </a:prstGeom>
        </p:spPr>
        <p:txBody>
          <a:bodyPr lIns="0" tIns="0" rIns="0" bIns="0" rtlCol="0" anchor="t">
            <a:spAutoFit/>
          </a:bodyPr>
          <a:lstStyle/>
          <a:p>
            <a:pPr>
              <a:lnSpc>
                <a:spcPts val="3154"/>
              </a:lnSpc>
            </a:pPr>
            <a:r>
              <a:rPr lang="en-US" sz="2253" dirty="0">
                <a:solidFill>
                  <a:srgbClr val="000000"/>
                </a:solidFill>
                <a:latin typeface="Poppins Medium Bold"/>
              </a:rPr>
              <a:t>Contribution to academic development </a:t>
            </a:r>
          </a:p>
        </p:txBody>
      </p:sp>
      <p:sp>
        <p:nvSpPr>
          <p:cNvPr id="30" name="TextBox 30"/>
          <p:cNvSpPr txBox="1"/>
          <p:nvPr/>
        </p:nvSpPr>
        <p:spPr>
          <a:xfrm>
            <a:off x="3405867" y="8036483"/>
            <a:ext cx="5174354" cy="423193"/>
          </a:xfrm>
          <a:prstGeom prst="rect">
            <a:avLst/>
          </a:prstGeom>
        </p:spPr>
        <p:txBody>
          <a:bodyPr lIns="0" tIns="0" rIns="0" bIns="0" rtlCol="0" anchor="t">
            <a:spAutoFit/>
          </a:bodyPr>
          <a:lstStyle/>
          <a:p>
            <a:pPr>
              <a:lnSpc>
                <a:spcPts val="3252"/>
              </a:lnSpc>
            </a:pPr>
            <a:r>
              <a:rPr lang="en-US" sz="2323" dirty="0">
                <a:solidFill>
                  <a:srgbClr val="000000"/>
                </a:solidFill>
                <a:latin typeface="Poppins Medium Bold"/>
              </a:rPr>
              <a:t>13 Courses  </a:t>
            </a:r>
          </a:p>
        </p:txBody>
      </p:sp>
      <p:sp>
        <p:nvSpPr>
          <p:cNvPr id="31" name="TextBox 31"/>
          <p:cNvSpPr txBox="1"/>
          <p:nvPr/>
        </p:nvSpPr>
        <p:spPr>
          <a:xfrm>
            <a:off x="11247673" y="9031146"/>
            <a:ext cx="7040327" cy="1308050"/>
          </a:xfrm>
          <a:prstGeom prst="rect">
            <a:avLst/>
          </a:prstGeom>
        </p:spPr>
        <p:txBody>
          <a:bodyPr lIns="0" tIns="0" rIns="0" bIns="0" rtlCol="0" anchor="t">
            <a:spAutoFit/>
          </a:bodyPr>
          <a:lstStyle/>
          <a:p>
            <a:pPr algn="ctr">
              <a:lnSpc>
                <a:spcPts val="3388"/>
              </a:lnSpc>
            </a:pPr>
            <a:r>
              <a:rPr lang="en-US" sz="2420" u="sng" dirty="0">
                <a:solidFill>
                  <a:srgbClr val="000000"/>
                </a:solidFill>
                <a:latin typeface="Poppins Medium"/>
              </a:rPr>
              <a:t>CONTENT OF THE PRESENTATION:</a:t>
            </a:r>
          </a:p>
          <a:p>
            <a:pPr algn="ctr">
              <a:lnSpc>
                <a:spcPts val="3388"/>
              </a:lnSpc>
            </a:pPr>
            <a:r>
              <a:rPr lang="en-US" sz="2420" dirty="0">
                <a:solidFill>
                  <a:srgbClr val="000000"/>
                </a:solidFill>
                <a:latin typeface="Poppins Medium Bold"/>
              </a:rPr>
              <a:t>instructions, rules, content of the courses</a:t>
            </a:r>
            <a:r>
              <a:rPr lang="tr-TR" sz="2420" dirty="0">
                <a:solidFill>
                  <a:srgbClr val="000000"/>
                </a:solidFill>
                <a:latin typeface="Poppins Medium Bold"/>
              </a:rPr>
              <a:t>&amp;</a:t>
            </a:r>
            <a:r>
              <a:rPr lang="en-US" sz="2420" dirty="0">
                <a:solidFill>
                  <a:srgbClr val="000000"/>
                </a:solidFill>
                <a:latin typeface="Poppins Medium Bold"/>
              </a:rPr>
              <a:t> instructors of IW</a:t>
            </a:r>
          </a:p>
        </p:txBody>
      </p:sp>
    </p:spTree>
  </p:cSld>
  <p:clrMapOvr>
    <a:masterClrMapping/>
  </p:clrMapOvr>
  <p:transition spd="slow">
    <p:cove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3681217" y="-12718"/>
            <a:ext cx="4663202" cy="5246102"/>
            <a:chOff x="0" y="0"/>
            <a:chExt cx="5370413" cy="6041715"/>
          </a:xfrm>
        </p:grpSpPr>
        <p:sp>
          <p:nvSpPr>
            <p:cNvPr id="3" name="Freeform 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p:spPr>
          <p:txBody>
            <a:bodyPr/>
            <a:lstStyle/>
            <a:p>
              <a:endParaRPr lang="tr-TR"/>
            </a:p>
          </p:txBody>
        </p:sp>
        <p:sp>
          <p:nvSpPr>
            <p:cNvPr id="4" name="Freeform 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549"/>
            </a:solidFill>
            <a:ln w="12700">
              <a:solidFill>
                <a:srgbClr val="000000"/>
              </a:solidFill>
            </a:ln>
          </p:spPr>
          <p:txBody>
            <a:bodyPr/>
            <a:lstStyle/>
            <a:p>
              <a:endParaRPr lang="tr-TR"/>
            </a:p>
          </p:txBody>
        </p:sp>
      </p:grpSp>
      <p:grpSp>
        <p:nvGrpSpPr>
          <p:cNvPr id="5" name="Group 5"/>
          <p:cNvGrpSpPr>
            <a:grpSpLocks noChangeAspect="1"/>
          </p:cNvGrpSpPr>
          <p:nvPr/>
        </p:nvGrpSpPr>
        <p:grpSpPr>
          <a:xfrm rot="-10800000">
            <a:off x="13674939" y="5223859"/>
            <a:ext cx="4661014" cy="5243641"/>
            <a:chOff x="0" y="0"/>
            <a:chExt cx="5370413" cy="6041715"/>
          </a:xfrm>
        </p:grpSpPr>
        <p:sp>
          <p:nvSpPr>
            <p:cNvPr id="6" name="Freeform 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7" name="Freeform 7"/>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8" name="Group 8"/>
          <p:cNvGrpSpPr/>
          <p:nvPr/>
        </p:nvGrpSpPr>
        <p:grpSpPr>
          <a:xfrm>
            <a:off x="8428052" y="5233384"/>
            <a:ext cx="5253166" cy="5253166"/>
            <a:chOff x="0" y="0"/>
            <a:chExt cx="6350000" cy="6350000"/>
          </a:xfrm>
        </p:grpSpPr>
        <p:sp>
          <p:nvSpPr>
            <p:cNvPr id="9" name="Freeform 9"/>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9CD6B0"/>
            </a:solidFill>
            <a:ln w="12700">
              <a:solidFill>
                <a:srgbClr val="000000"/>
              </a:solidFill>
            </a:ln>
          </p:spPr>
          <p:txBody>
            <a:bodyPr/>
            <a:lstStyle/>
            <a:p>
              <a:endParaRPr lang="tr-TR"/>
            </a:p>
          </p:txBody>
        </p:sp>
      </p:grpSp>
      <p:grpSp>
        <p:nvGrpSpPr>
          <p:cNvPr id="10" name="Group 10"/>
          <p:cNvGrpSpPr/>
          <p:nvPr/>
        </p:nvGrpSpPr>
        <p:grpSpPr>
          <a:xfrm rot="-5400000">
            <a:off x="8428052" y="-19782"/>
            <a:ext cx="5253166" cy="5253166"/>
            <a:chOff x="0" y="0"/>
            <a:chExt cx="6350000" cy="6350000"/>
          </a:xfrm>
        </p:grpSpPr>
        <p:sp>
          <p:nvSpPr>
            <p:cNvPr id="11" name="Freeform 11"/>
            <p:cNvSpPr/>
            <p:nvPr/>
          </p:nvSpPr>
          <p:spPr>
            <a:xfrm>
              <a:off x="-95377" y="-95377"/>
              <a:ext cx="6540754" cy="6540754"/>
            </a:xfrm>
            <a:custGeom>
              <a:avLst/>
              <a:gdLst/>
              <a:ahLst/>
              <a:cxnLst/>
              <a:rect l="l" t="t" r="r" b="b"/>
              <a:pathLst>
                <a:path w="6540754" h="6540754">
                  <a:moveTo>
                    <a:pt x="6540754" y="0"/>
                  </a:moveTo>
                  <a:lnTo>
                    <a:pt x="0" y="6540754"/>
                  </a:lnTo>
                  <a:lnTo>
                    <a:pt x="6540754" y="6540754"/>
                  </a:lnTo>
                  <a:close/>
                </a:path>
              </a:pathLst>
            </a:custGeom>
            <a:solidFill>
              <a:srgbClr val="EF6843"/>
            </a:solidFill>
            <a:ln w="12700">
              <a:solidFill>
                <a:srgbClr val="000000"/>
              </a:solidFill>
            </a:ln>
          </p:spPr>
          <p:txBody>
            <a:bodyPr/>
            <a:lstStyle/>
            <a:p>
              <a:endParaRPr lang="tr-TR"/>
            </a:p>
          </p:txBody>
        </p:sp>
      </p:grpSp>
      <p:sp>
        <p:nvSpPr>
          <p:cNvPr id="12" name="TextBox 12"/>
          <p:cNvSpPr txBox="1"/>
          <p:nvPr/>
        </p:nvSpPr>
        <p:spPr>
          <a:xfrm>
            <a:off x="1512448" y="4970471"/>
            <a:ext cx="10636831" cy="1012191"/>
          </a:xfrm>
          <a:prstGeom prst="rect">
            <a:avLst/>
          </a:prstGeom>
        </p:spPr>
        <p:txBody>
          <a:bodyPr lIns="0" tIns="0" rIns="0" bIns="0" rtlCol="0" anchor="t">
            <a:spAutoFit/>
          </a:bodyPr>
          <a:lstStyle/>
          <a:p>
            <a:pPr>
              <a:lnSpc>
                <a:spcPts val="8259"/>
              </a:lnSpc>
            </a:pPr>
            <a:r>
              <a:rPr lang="en-US" sz="5899">
                <a:solidFill>
                  <a:srgbClr val="EF6843"/>
                </a:solidFill>
                <a:latin typeface="Antonio Ultra-Bold"/>
              </a:rPr>
              <a:t>QUESTIONS? </a:t>
            </a:r>
          </a:p>
        </p:txBody>
      </p:sp>
      <p:sp>
        <p:nvSpPr>
          <p:cNvPr id="13" name="TextBox 13"/>
          <p:cNvSpPr txBox="1"/>
          <p:nvPr/>
        </p:nvSpPr>
        <p:spPr>
          <a:xfrm>
            <a:off x="1512448" y="3624271"/>
            <a:ext cx="7892031" cy="688975"/>
          </a:xfrm>
          <a:prstGeom prst="rect">
            <a:avLst/>
          </a:prstGeom>
        </p:spPr>
        <p:txBody>
          <a:bodyPr lIns="0" tIns="0" rIns="0" bIns="0" rtlCol="0" anchor="t">
            <a:spAutoFit/>
          </a:bodyPr>
          <a:lstStyle/>
          <a:p>
            <a:pPr>
              <a:lnSpc>
                <a:spcPts val="5000"/>
              </a:lnSpc>
            </a:pPr>
            <a:r>
              <a:rPr lang="en-US" sz="5000">
                <a:solidFill>
                  <a:srgbClr val="000000"/>
                </a:solidFill>
                <a:latin typeface="Arialle"/>
              </a:rPr>
              <a:t>Thank you.</a:t>
            </a:r>
          </a:p>
        </p:txBody>
      </p:sp>
      <p:sp>
        <p:nvSpPr>
          <p:cNvPr id="14" name="TextBox 14"/>
          <p:cNvSpPr txBox="1"/>
          <p:nvPr/>
        </p:nvSpPr>
        <p:spPr>
          <a:xfrm>
            <a:off x="1512448" y="6986886"/>
            <a:ext cx="6436823" cy="539750"/>
          </a:xfrm>
          <a:prstGeom prst="rect">
            <a:avLst/>
          </a:prstGeom>
        </p:spPr>
        <p:txBody>
          <a:bodyPr lIns="0" tIns="0" rIns="0" bIns="0" rtlCol="0" anchor="t">
            <a:spAutoFit/>
          </a:bodyPr>
          <a:lstStyle/>
          <a:p>
            <a:pPr>
              <a:lnSpc>
                <a:spcPts val="3999"/>
              </a:lnSpc>
            </a:pPr>
            <a:r>
              <a:rPr lang="en-US" sz="3999">
                <a:solidFill>
                  <a:srgbClr val="000000"/>
                </a:solidFill>
                <a:latin typeface="Arialle"/>
              </a:rPr>
              <a:t>isinsu.atalay@deu.edu.tr </a:t>
            </a:r>
          </a:p>
        </p:txBody>
      </p:sp>
      <p:sp>
        <p:nvSpPr>
          <p:cNvPr id="15" name="Freeform 15"/>
          <p:cNvSpPr/>
          <p:nvPr/>
        </p:nvSpPr>
        <p:spPr>
          <a:xfrm>
            <a:off x="15830129" y="383289"/>
            <a:ext cx="2131377" cy="2223512"/>
          </a:xfrm>
          <a:custGeom>
            <a:avLst/>
            <a:gdLst/>
            <a:ahLst/>
            <a:cxnLst/>
            <a:rect l="l" t="t" r="r" b="b"/>
            <a:pathLst>
              <a:path w="2131377" h="2223512">
                <a:moveTo>
                  <a:pt x="0" y="0"/>
                </a:moveTo>
                <a:lnTo>
                  <a:pt x="2131377" y="0"/>
                </a:lnTo>
                <a:lnTo>
                  <a:pt x="2131377" y="2223512"/>
                </a:lnTo>
                <a:lnTo>
                  <a:pt x="0" y="2223512"/>
                </a:lnTo>
                <a:lnTo>
                  <a:pt x="0" y="0"/>
                </a:lnTo>
                <a:close/>
              </a:path>
            </a:pathLst>
          </a:custGeom>
          <a:blipFill>
            <a:blip r:embed="rId2"/>
            <a:stretch>
              <a:fillRect/>
            </a:stretch>
          </a:blipFill>
        </p:spPr>
        <p:txBody>
          <a:bodyPr/>
          <a:lstStyle/>
          <a:p>
            <a:endParaRPr lang="tr-TR"/>
          </a:p>
        </p:txBody>
      </p:sp>
    </p:spTree>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9601200" y="-4914900"/>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549"/>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a:grpSpLocks noChangeAspect="1"/>
          </p:cNvGrpSpPr>
          <p:nvPr/>
        </p:nvGrpSpPr>
        <p:grpSpPr>
          <a:xfrm rot="-10800000">
            <a:off x="15805539" y="1292991"/>
            <a:ext cx="1165165" cy="1310811"/>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1" name="Group 11"/>
          <p:cNvGrpSpPr>
            <a:grpSpLocks noChangeAspect="1"/>
          </p:cNvGrpSpPr>
          <p:nvPr/>
        </p:nvGrpSpPr>
        <p:grpSpPr>
          <a:xfrm rot="-10800000">
            <a:off x="16261833" y="1028700"/>
            <a:ext cx="997467" cy="1122151"/>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grpSp>
        <p:nvGrpSpPr>
          <p:cNvPr id="14" name="Group 14"/>
          <p:cNvGrpSpPr/>
          <p:nvPr/>
        </p:nvGrpSpPr>
        <p:grpSpPr>
          <a:xfrm rot="5400000">
            <a:off x="1746219" y="2544473"/>
            <a:ext cx="611884" cy="535399"/>
            <a:chOff x="0" y="0"/>
            <a:chExt cx="812800" cy="711200"/>
          </a:xfrm>
        </p:grpSpPr>
        <p:sp>
          <p:nvSpPr>
            <p:cNvPr id="15" name="Freeform 15"/>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6BA7C4"/>
            </a:solidFill>
          </p:spPr>
          <p:txBody>
            <a:bodyPr/>
            <a:lstStyle/>
            <a:p>
              <a:endParaRPr lang="tr-TR"/>
            </a:p>
          </p:txBody>
        </p:sp>
        <p:sp>
          <p:nvSpPr>
            <p:cNvPr id="16" name="TextBox 16"/>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7" name="TextBox 17"/>
          <p:cNvSpPr txBox="1"/>
          <p:nvPr/>
        </p:nvSpPr>
        <p:spPr>
          <a:xfrm>
            <a:off x="2691932" y="2147148"/>
            <a:ext cx="8221260"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IMPORTANT ISSUES</a:t>
            </a:r>
          </a:p>
        </p:txBody>
      </p:sp>
      <p:sp>
        <p:nvSpPr>
          <p:cNvPr id="18" name="TextBox 18"/>
          <p:cNvSpPr txBox="1"/>
          <p:nvPr/>
        </p:nvSpPr>
        <p:spPr>
          <a:xfrm>
            <a:off x="1882334" y="3620073"/>
            <a:ext cx="14878232" cy="4914679"/>
          </a:xfrm>
          <a:prstGeom prst="rect">
            <a:avLst/>
          </a:prstGeom>
        </p:spPr>
        <p:txBody>
          <a:bodyPr lIns="0" tIns="0" rIns="0" bIns="0" rtlCol="0" anchor="t">
            <a:spAutoFit/>
          </a:bodyPr>
          <a:lstStyle/>
          <a:p>
            <a:pPr marL="662942" lvl="1" indent="-331471" algn="just">
              <a:lnSpc>
                <a:spcPts val="4298"/>
              </a:lnSpc>
              <a:buFont typeface="Arial"/>
              <a:buChar char="•"/>
            </a:pPr>
            <a:r>
              <a:rPr lang="en-US" sz="3070" dirty="0">
                <a:solidFill>
                  <a:srgbClr val="FF3131"/>
                </a:solidFill>
                <a:latin typeface="Arialle Bold"/>
              </a:rPr>
              <a:t>Registration will be done </a:t>
            </a:r>
            <a:r>
              <a:rPr lang="en-GB" sz="3070" dirty="0">
                <a:solidFill>
                  <a:srgbClr val="FF3131"/>
                </a:solidFill>
                <a:latin typeface="Arialle Bold"/>
              </a:rPr>
              <a:t> between 10</a:t>
            </a:r>
            <a:r>
              <a:rPr lang="en-GB" sz="3070" baseline="30000" dirty="0">
                <a:solidFill>
                  <a:srgbClr val="FF3131"/>
                </a:solidFill>
                <a:latin typeface="Arialle Bold"/>
              </a:rPr>
              <a:t>th</a:t>
            </a:r>
            <a:r>
              <a:rPr lang="en-GB" sz="3070" dirty="0">
                <a:solidFill>
                  <a:srgbClr val="FF3131"/>
                </a:solidFill>
                <a:latin typeface="Arialle Bold"/>
              </a:rPr>
              <a:t> to 12</a:t>
            </a:r>
            <a:r>
              <a:rPr lang="en-GB" sz="3070" baseline="30000" dirty="0">
                <a:solidFill>
                  <a:srgbClr val="FF3131"/>
                </a:solidFill>
                <a:latin typeface="Arialle Bold"/>
              </a:rPr>
              <a:t>th</a:t>
            </a:r>
            <a:r>
              <a:rPr lang="en-GB" sz="3070" dirty="0">
                <a:solidFill>
                  <a:srgbClr val="FF3131"/>
                </a:solidFill>
                <a:latin typeface="Arialle Bold"/>
              </a:rPr>
              <a:t> </a:t>
            </a:r>
            <a:r>
              <a:rPr lang="tr-TR" sz="3070" dirty="0">
                <a:solidFill>
                  <a:srgbClr val="FF3131"/>
                </a:solidFill>
                <a:latin typeface="Arialle Bold"/>
              </a:rPr>
              <a:t>of March 202</a:t>
            </a:r>
            <a:r>
              <a:rPr lang="en-GB" sz="3070" dirty="0">
                <a:solidFill>
                  <a:srgbClr val="FF3131"/>
                </a:solidFill>
                <a:latin typeface="Arialle Bold"/>
              </a:rPr>
              <a:t>6</a:t>
            </a:r>
            <a:r>
              <a:rPr lang="tr-TR" sz="3070" dirty="0">
                <a:solidFill>
                  <a:srgbClr val="FF3131"/>
                </a:solidFill>
                <a:latin typeface="Arialle Bold"/>
              </a:rPr>
              <a:t>.</a:t>
            </a:r>
          </a:p>
          <a:p>
            <a:pPr marL="662942" lvl="1" indent="-331471" algn="just">
              <a:lnSpc>
                <a:spcPts val="4298"/>
              </a:lnSpc>
              <a:buFont typeface="Arial"/>
              <a:buChar char="•"/>
            </a:pPr>
            <a:r>
              <a:rPr lang="tr-TR" sz="3070" dirty="0">
                <a:solidFill>
                  <a:srgbClr val="FF3131"/>
                </a:solidFill>
                <a:latin typeface="Arialle Bold"/>
              </a:rPr>
              <a:t>Done </a:t>
            </a:r>
            <a:r>
              <a:rPr lang="en-US" sz="3070" dirty="0">
                <a:solidFill>
                  <a:srgbClr val="FF3131"/>
                </a:solidFill>
                <a:latin typeface="Arialle Bold"/>
              </a:rPr>
              <a:t>via Google Docs.</a:t>
            </a:r>
            <a:r>
              <a:rPr lang="tr-TR" sz="3070" dirty="0">
                <a:solidFill>
                  <a:srgbClr val="FF3131"/>
                </a:solidFill>
                <a:latin typeface="Arialle Bold"/>
              </a:rPr>
              <a:t> </a:t>
            </a:r>
            <a:endParaRPr lang="en-US" sz="3070" dirty="0">
              <a:solidFill>
                <a:srgbClr val="FF3131"/>
              </a:solidFill>
              <a:latin typeface="Arialle Bold"/>
            </a:endParaRPr>
          </a:p>
          <a:p>
            <a:pPr marL="662942" lvl="1" indent="-331471" algn="just">
              <a:lnSpc>
                <a:spcPts val="4298"/>
              </a:lnSpc>
              <a:buFont typeface="Arial"/>
              <a:buChar char="•"/>
            </a:pPr>
            <a:r>
              <a:rPr lang="en-US" sz="3070" dirty="0">
                <a:solidFill>
                  <a:srgbClr val="35586D"/>
                </a:solidFill>
                <a:latin typeface="Arialle Bold"/>
              </a:rPr>
              <a:t>You can choose </a:t>
            </a:r>
            <a:r>
              <a:rPr lang="en-US" sz="3070" dirty="0">
                <a:solidFill>
                  <a:srgbClr val="FF3131"/>
                </a:solidFill>
                <a:latin typeface="Arialle Bold"/>
              </a:rPr>
              <a:t>only one course to register.</a:t>
            </a:r>
          </a:p>
          <a:p>
            <a:pPr marL="662942" lvl="1" indent="-331471" algn="just">
              <a:lnSpc>
                <a:spcPts val="4298"/>
              </a:lnSpc>
              <a:buFont typeface="Arial"/>
              <a:buChar char="•"/>
            </a:pPr>
            <a:r>
              <a:rPr lang="en-US" sz="3070" dirty="0">
                <a:solidFill>
                  <a:srgbClr val="35586D"/>
                </a:solidFill>
                <a:latin typeface="Arialle Bold"/>
              </a:rPr>
              <a:t>Class Quota is</a:t>
            </a:r>
            <a:r>
              <a:rPr lang="tr-TR" sz="3070" dirty="0">
                <a:solidFill>
                  <a:srgbClr val="35586D"/>
                </a:solidFill>
                <a:latin typeface="Arialle Bold"/>
              </a:rPr>
              <a:t> limited with </a:t>
            </a:r>
            <a:r>
              <a:rPr lang="en-US" sz="3070" dirty="0">
                <a:solidFill>
                  <a:srgbClr val="35586D"/>
                </a:solidFill>
                <a:latin typeface="Arialle Bold"/>
              </a:rPr>
              <a:t>20 students.</a:t>
            </a:r>
          </a:p>
          <a:p>
            <a:pPr marL="662942" lvl="1" indent="-331471" algn="just">
              <a:lnSpc>
                <a:spcPts val="4298"/>
              </a:lnSpc>
              <a:buFont typeface="Arial"/>
              <a:buChar char="•"/>
            </a:pPr>
            <a:r>
              <a:rPr lang="tr-TR" sz="3070" dirty="0">
                <a:solidFill>
                  <a:srgbClr val="FF3131"/>
                </a:solidFill>
                <a:latin typeface="Arialle Bold"/>
              </a:rPr>
              <a:t>Registration</a:t>
            </a:r>
            <a:r>
              <a:rPr lang="en-GB" sz="3070" dirty="0">
                <a:solidFill>
                  <a:srgbClr val="FF3131"/>
                </a:solidFill>
                <a:latin typeface="Arialle Bold"/>
              </a:rPr>
              <a:t> to the course is </a:t>
            </a:r>
            <a:r>
              <a:rPr lang="tr-TR" sz="3070" dirty="0">
                <a:solidFill>
                  <a:srgbClr val="FF3131"/>
                </a:solidFill>
                <a:latin typeface="Arialle Bold"/>
              </a:rPr>
              <a:t>f</a:t>
            </a:r>
            <a:r>
              <a:rPr lang="en-US" sz="3070" dirty="0" err="1">
                <a:solidFill>
                  <a:srgbClr val="FF3131"/>
                </a:solidFill>
                <a:latin typeface="Arialle Bold"/>
              </a:rPr>
              <a:t>irst</a:t>
            </a:r>
            <a:r>
              <a:rPr lang="en-US" sz="3070" dirty="0">
                <a:solidFill>
                  <a:srgbClr val="FF3131"/>
                </a:solidFill>
                <a:latin typeface="Arialle Bold"/>
              </a:rPr>
              <a:t> come </a:t>
            </a:r>
            <a:r>
              <a:rPr lang="tr-TR" sz="3070" dirty="0">
                <a:solidFill>
                  <a:srgbClr val="FF3131"/>
                </a:solidFill>
                <a:latin typeface="Arialle Bold"/>
              </a:rPr>
              <a:t>f</a:t>
            </a:r>
            <a:r>
              <a:rPr lang="en-US" sz="3070" dirty="0" err="1">
                <a:solidFill>
                  <a:srgbClr val="FF3131"/>
                </a:solidFill>
                <a:latin typeface="Arialle Bold"/>
              </a:rPr>
              <a:t>irst</a:t>
            </a:r>
            <a:r>
              <a:rPr lang="en-US" sz="3070" dirty="0">
                <a:solidFill>
                  <a:srgbClr val="FF3131"/>
                </a:solidFill>
                <a:latin typeface="Arialle Bold"/>
              </a:rPr>
              <a:t> served base</a:t>
            </a:r>
            <a:endParaRPr lang="en-US" sz="3070" dirty="0">
              <a:solidFill>
                <a:srgbClr val="35586D"/>
              </a:solidFill>
              <a:latin typeface="Arialle Bold"/>
            </a:endParaRPr>
          </a:p>
          <a:p>
            <a:pPr marL="662942" lvl="1" indent="-331471" algn="just">
              <a:lnSpc>
                <a:spcPts val="4298"/>
              </a:lnSpc>
              <a:buFont typeface="Arial"/>
              <a:buChar char="•"/>
            </a:pPr>
            <a:r>
              <a:rPr lang="en-US" sz="3070" dirty="0">
                <a:solidFill>
                  <a:srgbClr val="35586D"/>
                </a:solidFill>
                <a:latin typeface="Arialle Bold"/>
              </a:rPr>
              <a:t>Active Participation, attendance is obligatory to earn 1 ECTS credit. </a:t>
            </a:r>
          </a:p>
          <a:p>
            <a:pPr marL="662942" lvl="1" indent="-331471" algn="just">
              <a:lnSpc>
                <a:spcPts val="4298"/>
              </a:lnSpc>
              <a:buFont typeface="Arial"/>
              <a:buChar char="•"/>
            </a:pPr>
            <a:r>
              <a:rPr lang="en-US" sz="3070" dirty="0">
                <a:solidFill>
                  <a:srgbClr val="35586D"/>
                </a:solidFill>
                <a:latin typeface="Arialle Bold"/>
              </a:rPr>
              <a:t>Since IW is a Faculty activity, you will be excused from your class(-es) at the </a:t>
            </a:r>
            <a:r>
              <a:rPr lang="en-US" sz="3070" dirty="0">
                <a:solidFill>
                  <a:srgbClr val="FF0000"/>
                </a:solidFill>
                <a:latin typeface="Arialle Bold"/>
              </a:rPr>
              <a:t>day and time span </a:t>
            </a:r>
            <a:r>
              <a:rPr lang="en-US" sz="3070" dirty="0">
                <a:solidFill>
                  <a:srgbClr val="35586D"/>
                </a:solidFill>
                <a:latin typeface="Arialle Bold"/>
              </a:rPr>
              <a:t>when IW courses are given.</a:t>
            </a:r>
          </a:p>
          <a:p>
            <a:pPr algn="just">
              <a:lnSpc>
                <a:spcPts val="4298"/>
              </a:lnSpc>
            </a:pPr>
            <a:endParaRPr lang="en-US" sz="3070" dirty="0">
              <a:solidFill>
                <a:srgbClr val="35586D"/>
              </a:solidFill>
              <a:latin typeface="Arialle Bold"/>
            </a:endParaRPr>
          </a:p>
        </p:txBody>
      </p:sp>
    </p:spTree>
  </p:cSld>
  <p:clrMapOvr>
    <a:masterClrMapping/>
  </p:clrMapOvr>
  <p:transition spd="slow">
    <p:cover dir="d"/>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9106934">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9CD6B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28700" y="102870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35586D"/>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13263879" y="1516949"/>
            <a:ext cx="3995421" cy="1978563"/>
          </a:xfrm>
          <a:custGeom>
            <a:avLst/>
            <a:gdLst/>
            <a:ahLst/>
            <a:cxnLst/>
            <a:rect l="l" t="t" r="r" b="b"/>
            <a:pathLst>
              <a:path w="3995421" h="1978563">
                <a:moveTo>
                  <a:pt x="0" y="0"/>
                </a:moveTo>
                <a:lnTo>
                  <a:pt x="3995421" y="0"/>
                </a:lnTo>
                <a:lnTo>
                  <a:pt x="3995421" y="1978563"/>
                </a:lnTo>
                <a:lnTo>
                  <a:pt x="0" y="1978563"/>
                </a:lnTo>
                <a:lnTo>
                  <a:pt x="0" y="0"/>
                </a:lnTo>
                <a:close/>
              </a:path>
            </a:pathLst>
          </a:custGeom>
          <a:blipFill>
            <a:blip r:embed="rId2"/>
            <a:stretch>
              <a:fillRect/>
            </a:stretch>
          </a:blipFill>
        </p:spPr>
        <p:txBody>
          <a:bodyPr/>
          <a:lstStyle/>
          <a:p>
            <a:endParaRPr lang="tr-TR"/>
          </a:p>
        </p:txBody>
      </p:sp>
      <p:sp>
        <p:nvSpPr>
          <p:cNvPr id="12" name="TextBox 12"/>
          <p:cNvSpPr txBox="1"/>
          <p:nvPr/>
        </p:nvSpPr>
        <p:spPr>
          <a:xfrm>
            <a:off x="2691932" y="2147148"/>
            <a:ext cx="11215449"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International Week (IW) Rules </a:t>
            </a:r>
          </a:p>
        </p:txBody>
      </p:sp>
      <p:sp>
        <p:nvSpPr>
          <p:cNvPr id="13" name="TextBox 13"/>
          <p:cNvSpPr txBox="1"/>
          <p:nvPr/>
        </p:nvSpPr>
        <p:spPr>
          <a:xfrm>
            <a:off x="2319861" y="4010227"/>
            <a:ext cx="14939439" cy="3077766"/>
          </a:xfrm>
          <a:prstGeom prst="rect">
            <a:avLst/>
          </a:prstGeom>
        </p:spPr>
        <p:txBody>
          <a:bodyPr lIns="0" tIns="0" rIns="0" bIns="0" rtlCol="0" anchor="t">
            <a:spAutoFit/>
          </a:bodyPr>
          <a:lstStyle/>
          <a:p>
            <a:pPr marL="738699" lvl="1" indent="-369349" algn="just">
              <a:lnSpc>
                <a:spcPts val="4790"/>
              </a:lnSpc>
              <a:buFont typeface="Arial"/>
              <a:buChar char="•"/>
            </a:pPr>
            <a:r>
              <a:rPr lang="en-US" sz="3421" dirty="0">
                <a:solidFill>
                  <a:srgbClr val="35586D"/>
                </a:solidFill>
                <a:latin typeface="Arialle Bold"/>
              </a:rPr>
              <a:t>Attendance is </a:t>
            </a:r>
            <a:r>
              <a:rPr lang="en-US" sz="3421" dirty="0">
                <a:solidFill>
                  <a:srgbClr val="FF3131"/>
                </a:solidFill>
                <a:latin typeface="Arialle Bold"/>
              </a:rPr>
              <a:t>obligatory </a:t>
            </a:r>
            <a:r>
              <a:rPr lang="en-US" sz="3421" dirty="0">
                <a:solidFill>
                  <a:srgbClr val="35586D"/>
                </a:solidFill>
                <a:latin typeface="Arialle Bold"/>
              </a:rPr>
              <a:t>!</a:t>
            </a:r>
          </a:p>
          <a:p>
            <a:pPr marL="738699" lvl="1" indent="-369349" algn="just">
              <a:lnSpc>
                <a:spcPts val="4790"/>
              </a:lnSpc>
              <a:buFont typeface="Arial"/>
              <a:buChar char="•"/>
            </a:pPr>
            <a:r>
              <a:rPr lang="en-US" sz="3421" dirty="0">
                <a:solidFill>
                  <a:srgbClr val="35586D"/>
                </a:solidFill>
                <a:latin typeface="Arialle Bold"/>
              </a:rPr>
              <a:t>You will </a:t>
            </a:r>
            <a:r>
              <a:rPr lang="tr-TR" sz="3421" dirty="0" err="1">
                <a:solidFill>
                  <a:srgbClr val="35586D"/>
                </a:solidFill>
                <a:latin typeface="Arialle Bold"/>
              </a:rPr>
              <a:t>earn</a:t>
            </a:r>
            <a:r>
              <a:rPr lang="en-US" sz="3421" dirty="0">
                <a:solidFill>
                  <a:srgbClr val="35586D"/>
                </a:solidFill>
                <a:latin typeface="Arialle Bold"/>
              </a:rPr>
              <a:t> </a:t>
            </a:r>
            <a:r>
              <a:rPr lang="en-US" sz="3421" dirty="0">
                <a:solidFill>
                  <a:srgbClr val="FF3131"/>
                </a:solidFill>
                <a:latin typeface="Arialle Bold"/>
              </a:rPr>
              <a:t>1 ECTS</a:t>
            </a:r>
            <a:r>
              <a:rPr lang="en-US" sz="3421" dirty="0">
                <a:solidFill>
                  <a:srgbClr val="35586D"/>
                </a:solidFill>
                <a:latin typeface="Arialle Bold"/>
              </a:rPr>
              <a:t> credit if you attend &amp; participate </a:t>
            </a:r>
            <a:r>
              <a:rPr lang="en-US" sz="3421" dirty="0">
                <a:solidFill>
                  <a:srgbClr val="FF3131"/>
                </a:solidFill>
                <a:latin typeface="Arialle Bold"/>
              </a:rPr>
              <a:t>3 full days</a:t>
            </a:r>
            <a:r>
              <a:rPr lang="en-US" sz="3421" dirty="0">
                <a:solidFill>
                  <a:srgbClr val="35586D"/>
                </a:solidFill>
                <a:latin typeface="Arialle Bold"/>
              </a:rPr>
              <a:t>. </a:t>
            </a:r>
          </a:p>
          <a:p>
            <a:pPr marL="738699" lvl="1" indent="-369349" algn="just">
              <a:lnSpc>
                <a:spcPts val="4790"/>
              </a:lnSpc>
              <a:buFont typeface="Arial"/>
              <a:buChar char="•"/>
            </a:pPr>
            <a:r>
              <a:rPr lang="en-US" sz="3421" dirty="0">
                <a:solidFill>
                  <a:srgbClr val="FF3131"/>
                </a:solidFill>
                <a:latin typeface="Arialle Bold"/>
              </a:rPr>
              <a:t>The credit you </a:t>
            </a:r>
            <a:r>
              <a:rPr lang="tr-TR" sz="3421" dirty="0">
                <a:solidFill>
                  <a:srgbClr val="FF3131"/>
                </a:solidFill>
                <a:latin typeface="Arialle Bold"/>
              </a:rPr>
              <a:t>collect</a:t>
            </a:r>
            <a:r>
              <a:rPr lang="en-US" sz="3421" dirty="0">
                <a:solidFill>
                  <a:srgbClr val="FF3131"/>
                </a:solidFill>
                <a:latin typeface="Arialle Bold"/>
              </a:rPr>
              <a:t> will be shown at your transcript </a:t>
            </a:r>
          </a:p>
          <a:p>
            <a:pPr marL="738699" lvl="1" indent="-369349" algn="just">
              <a:lnSpc>
                <a:spcPts val="4790"/>
              </a:lnSpc>
              <a:buFont typeface="Arial"/>
              <a:buChar char="•"/>
            </a:pPr>
            <a:r>
              <a:rPr lang="en-US" sz="3421" dirty="0">
                <a:solidFill>
                  <a:srgbClr val="35586D"/>
                </a:solidFill>
                <a:latin typeface="Arialle Bold"/>
              </a:rPr>
              <a:t>Courses will be interactive </a:t>
            </a:r>
          </a:p>
          <a:p>
            <a:pPr marL="738699" lvl="1" indent="-369349" algn="just">
              <a:lnSpc>
                <a:spcPts val="4790"/>
              </a:lnSpc>
              <a:buFont typeface="Arial"/>
              <a:buChar char="•"/>
            </a:pPr>
            <a:r>
              <a:rPr lang="en-US" sz="3421" dirty="0">
                <a:solidFill>
                  <a:srgbClr val="35586D"/>
                </a:solidFill>
                <a:latin typeface="Arialle Bold"/>
              </a:rPr>
              <a:t>IW courses will be held </a:t>
            </a:r>
            <a:r>
              <a:rPr lang="en-US" sz="3421" dirty="0">
                <a:solidFill>
                  <a:srgbClr val="FF3131"/>
                </a:solidFill>
                <a:latin typeface="Arialle Bold"/>
              </a:rPr>
              <a:t>5,6,7 of May 2026.</a:t>
            </a:r>
            <a:r>
              <a:rPr lang="en-US" sz="3421" dirty="0">
                <a:solidFill>
                  <a:srgbClr val="35586D"/>
                </a:solidFill>
                <a:latin typeface="Arialle Bold"/>
              </a:rPr>
              <a:t> </a:t>
            </a:r>
          </a:p>
        </p:txBody>
      </p:sp>
    </p:spTree>
  </p:cSld>
  <p:clrMapOvr>
    <a:masterClrMapping/>
  </p:clrMapOvr>
  <p:transition spd="slow">
    <p:cover dir="d"/>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0052263" y="-5339227"/>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EF6843"/>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033721" y="1015030"/>
            <a:ext cx="16230600" cy="8229600"/>
            <a:chOff x="0" y="0"/>
            <a:chExt cx="4274726" cy="2167467"/>
          </a:xfrm>
        </p:grpSpPr>
        <p:sp>
          <p:nvSpPr>
            <p:cNvPr id="6" name="Freeform 6"/>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FFFFFF"/>
            </a:solidFill>
          </p:spPr>
          <p:txBody>
            <a:bodyPr/>
            <a:lstStyle/>
            <a:p>
              <a:endParaRPr lang="tr-TR"/>
            </a:p>
          </p:txBody>
        </p:sp>
        <p:sp>
          <p:nvSpPr>
            <p:cNvPr id="7" name="TextBox 7"/>
            <p:cNvSpPr txBox="1"/>
            <p:nvPr/>
          </p:nvSpPr>
          <p:spPr>
            <a:xfrm>
              <a:off x="0" y="-38100"/>
              <a:ext cx="4274726" cy="2205567"/>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00000">
            <a:off x="1746219" y="2544473"/>
            <a:ext cx="611884" cy="535399"/>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9CD6B0"/>
            </a:solidFill>
          </p:spPr>
          <p:txBody>
            <a:bodyPr/>
            <a:lstStyle/>
            <a:p>
              <a:endParaRPr lang="tr-TR"/>
            </a:p>
          </p:txBody>
        </p:sp>
        <p:sp>
          <p:nvSpPr>
            <p:cNvPr id="10" name="TextBox 10"/>
            <p:cNvSpPr txBox="1"/>
            <p:nvPr/>
          </p:nvSpPr>
          <p:spPr>
            <a:xfrm>
              <a:off x="127000" y="292100"/>
              <a:ext cx="558800" cy="368300"/>
            </a:xfrm>
            <a:prstGeom prst="rect">
              <a:avLst/>
            </a:prstGeom>
          </p:spPr>
          <p:txBody>
            <a:bodyPr lIns="50800" tIns="50800" rIns="50800" bIns="50800" rtlCol="0" anchor="ctr"/>
            <a:lstStyle/>
            <a:p>
              <a:pPr algn="ctr">
                <a:lnSpc>
                  <a:spcPts val="2659"/>
                </a:lnSpc>
              </a:pPr>
              <a:endParaRPr/>
            </a:p>
          </p:txBody>
        </p:sp>
      </p:grpSp>
      <p:grpSp>
        <p:nvGrpSpPr>
          <p:cNvPr id="11" name="Group 11"/>
          <p:cNvGrpSpPr>
            <a:grpSpLocks noChangeAspect="1"/>
          </p:cNvGrpSpPr>
          <p:nvPr/>
        </p:nvGrpSpPr>
        <p:grpSpPr>
          <a:xfrm rot="-5797607">
            <a:off x="15447880" y="1509526"/>
            <a:ext cx="347718" cy="391182"/>
            <a:chOff x="0" y="0"/>
            <a:chExt cx="5370413" cy="6041715"/>
          </a:xfrm>
        </p:grpSpPr>
        <p:sp>
          <p:nvSpPr>
            <p:cNvPr id="12" name="Freeform 1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3" name="Freeform 13"/>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35586D"/>
            </a:solidFill>
            <a:ln w="12700">
              <a:solidFill>
                <a:srgbClr val="000000"/>
              </a:solidFill>
            </a:ln>
          </p:spPr>
          <p:txBody>
            <a:bodyPr/>
            <a:lstStyle/>
            <a:p>
              <a:endParaRPr lang="tr-TR"/>
            </a:p>
          </p:txBody>
        </p:sp>
      </p:grpSp>
      <p:grpSp>
        <p:nvGrpSpPr>
          <p:cNvPr id="14" name="Group 14"/>
          <p:cNvGrpSpPr>
            <a:grpSpLocks noChangeAspect="1"/>
          </p:cNvGrpSpPr>
          <p:nvPr/>
        </p:nvGrpSpPr>
        <p:grpSpPr>
          <a:xfrm rot="-8645281">
            <a:off x="16198382" y="1314765"/>
            <a:ext cx="297672" cy="334881"/>
            <a:chOff x="0" y="0"/>
            <a:chExt cx="5370413" cy="6041715"/>
          </a:xfrm>
        </p:grpSpPr>
        <p:sp>
          <p:nvSpPr>
            <p:cNvPr id="15" name="Freeform 1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p:spPr>
          <p:txBody>
            <a:bodyPr/>
            <a:lstStyle/>
            <a:p>
              <a:endParaRPr lang="tr-TR"/>
            </a:p>
          </p:txBody>
        </p:sp>
        <p:sp>
          <p:nvSpPr>
            <p:cNvPr id="16" name="Freeform 16"/>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7" name="Group 17"/>
          <p:cNvGrpSpPr>
            <a:grpSpLocks noChangeAspect="1"/>
          </p:cNvGrpSpPr>
          <p:nvPr/>
        </p:nvGrpSpPr>
        <p:grpSpPr>
          <a:xfrm rot="-662314">
            <a:off x="15963702" y="2421821"/>
            <a:ext cx="297672" cy="334881"/>
            <a:chOff x="0" y="0"/>
            <a:chExt cx="5370413" cy="6041715"/>
          </a:xfrm>
        </p:grpSpPr>
        <p:sp>
          <p:nvSpPr>
            <p:cNvPr id="18" name="Freeform 18"/>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p:spPr>
          <p:txBody>
            <a:bodyPr/>
            <a:lstStyle/>
            <a:p>
              <a:endParaRPr lang="tr-TR"/>
            </a:p>
          </p:txBody>
        </p:sp>
        <p:sp>
          <p:nvSpPr>
            <p:cNvPr id="19" name="Freeform 1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18642"/>
            </a:solidFill>
            <a:ln w="12700">
              <a:solidFill>
                <a:srgbClr val="000000"/>
              </a:solidFill>
            </a:ln>
          </p:spPr>
          <p:txBody>
            <a:bodyPr/>
            <a:lstStyle/>
            <a:p>
              <a:endParaRPr lang="tr-TR"/>
            </a:p>
          </p:txBody>
        </p:sp>
      </p:grpSp>
      <p:grpSp>
        <p:nvGrpSpPr>
          <p:cNvPr id="20" name="Group 20"/>
          <p:cNvGrpSpPr>
            <a:grpSpLocks noChangeAspect="1"/>
          </p:cNvGrpSpPr>
          <p:nvPr/>
        </p:nvGrpSpPr>
        <p:grpSpPr>
          <a:xfrm rot="1567620">
            <a:off x="15002643" y="2310640"/>
            <a:ext cx="347718" cy="391182"/>
            <a:chOff x="0" y="0"/>
            <a:chExt cx="5370413" cy="6041715"/>
          </a:xfrm>
        </p:grpSpPr>
        <p:sp>
          <p:nvSpPr>
            <p:cNvPr id="21" name="Freeform 21"/>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22" name="Freeform 22"/>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23" name="Group 23"/>
          <p:cNvGrpSpPr>
            <a:grpSpLocks noChangeAspect="1"/>
          </p:cNvGrpSpPr>
          <p:nvPr/>
        </p:nvGrpSpPr>
        <p:grpSpPr>
          <a:xfrm rot="-3761210">
            <a:off x="14749082" y="2960812"/>
            <a:ext cx="347718" cy="391182"/>
            <a:chOff x="0" y="0"/>
            <a:chExt cx="5370413" cy="6041715"/>
          </a:xfrm>
        </p:grpSpPr>
        <p:sp>
          <p:nvSpPr>
            <p:cNvPr id="24" name="Freeform 24"/>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p:spPr>
          <p:txBody>
            <a:bodyPr/>
            <a:lstStyle/>
            <a:p>
              <a:endParaRPr lang="tr-TR"/>
            </a:p>
          </p:txBody>
        </p:sp>
        <p:sp>
          <p:nvSpPr>
            <p:cNvPr id="25" name="Freeform 25"/>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EF6843"/>
            </a:solidFill>
            <a:ln w="12700">
              <a:solidFill>
                <a:srgbClr val="000000"/>
              </a:solidFill>
            </a:ln>
          </p:spPr>
          <p:txBody>
            <a:bodyPr/>
            <a:lstStyle/>
            <a:p>
              <a:endParaRPr lang="tr-TR"/>
            </a:p>
          </p:txBody>
        </p:sp>
      </p:grpSp>
      <p:sp>
        <p:nvSpPr>
          <p:cNvPr id="26" name="Freeform 26"/>
          <p:cNvSpPr/>
          <p:nvPr/>
        </p:nvSpPr>
        <p:spPr>
          <a:xfrm>
            <a:off x="15128501" y="7368586"/>
            <a:ext cx="2437435" cy="2141896"/>
          </a:xfrm>
          <a:custGeom>
            <a:avLst/>
            <a:gdLst/>
            <a:ahLst/>
            <a:cxnLst/>
            <a:rect l="l" t="t" r="r" b="b"/>
            <a:pathLst>
              <a:path w="2437435" h="2141896">
                <a:moveTo>
                  <a:pt x="0" y="0"/>
                </a:moveTo>
                <a:lnTo>
                  <a:pt x="2437434" y="0"/>
                </a:lnTo>
                <a:lnTo>
                  <a:pt x="2437434" y="2141896"/>
                </a:lnTo>
                <a:lnTo>
                  <a:pt x="0" y="2141896"/>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sp>
        <p:nvSpPr>
          <p:cNvPr id="27" name="TextBox 27"/>
          <p:cNvSpPr txBox="1"/>
          <p:nvPr/>
        </p:nvSpPr>
        <p:spPr>
          <a:xfrm>
            <a:off x="2691932" y="2147148"/>
            <a:ext cx="10750855"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Participation and Attendance </a:t>
            </a:r>
          </a:p>
        </p:txBody>
      </p:sp>
      <p:sp>
        <p:nvSpPr>
          <p:cNvPr id="28" name="TextBox 28"/>
          <p:cNvSpPr txBox="1"/>
          <p:nvPr/>
        </p:nvSpPr>
        <p:spPr>
          <a:xfrm>
            <a:off x="2319861" y="4000702"/>
            <a:ext cx="14475457" cy="4521622"/>
          </a:xfrm>
          <a:prstGeom prst="rect">
            <a:avLst/>
          </a:prstGeom>
        </p:spPr>
        <p:txBody>
          <a:bodyPr lIns="0" tIns="0" rIns="0" bIns="0" rtlCol="0" anchor="t">
            <a:spAutoFit/>
          </a:bodyPr>
          <a:lstStyle/>
          <a:p>
            <a:pPr algn="just">
              <a:lnSpc>
                <a:spcPts val="5130"/>
              </a:lnSpc>
            </a:pPr>
            <a:r>
              <a:rPr lang="en-US" sz="3664" dirty="0">
                <a:solidFill>
                  <a:srgbClr val="35586D"/>
                </a:solidFill>
                <a:latin typeface="Arialle Bold"/>
              </a:rPr>
              <a:t>Please </a:t>
            </a:r>
            <a:r>
              <a:rPr lang="en-US" sz="3664" dirty="0">
                <a:solidFill>
                  <a:srgbClr val="FF0000"/>
                </a:solidFill>
                <a:latin typeface="Arialle Bold"/>
              </a:rPr>
              <a:t>think twice </a:t>
            </a:r>
            <a:r>
              <a:rPr lang="en-US" sz="3664" dirty="0">
                <a:solidFill>
                  <a:srgbClr val="35586D"/>
                </a:solidFill>
                <a:latin typeface="Arialle Bold"/>
              </a:rPr>
              <a:t>before registering the IW course! </a:t>
            </a:r>
          </a:p>
          <a:p>
            <a:pPr algn="just">
              <a:lnSpc>
                <a:spcPts val="5130"/>
              </a:lnSpc>
            </a:pPr>
            <a:r>
              <a:rPr lang="en-US" sz="3664" dirty="0">
                <a:solidFill>
                  <a:srgbClr val="35586D"/>
                </a:solidFill>
                <a:latin typeface="Arialle Bold"/>
              </a:rPr>
              <a:t>Will you follow the course? </a:t>
            </a:r>
          </a:p>
          <a:p>
            <a:pPr algn="just">
              <a:lnSpc>
                <a:spcPts val="5130"/>
              </a:lnSpc>
            </a:pPr>
            <a:r>
              <a:rPr lang="en-US" sz="3664" dirty="0">
                <a:solidFill>
                  <a:srgbClr val="35586D"/>
                </a:solidFill>
                <a:latin typeface="Arialle Bold"/>
              </a:rPr>
              <a:t>Does the course appeal to you? </a:t>
            </a:r>
          </a:p>
          <a:p>
            <a:pPr algn="just">
              <a:lnSpc>
                <a:spcPts val="5130"/>
              </a:lnSpc>
            </a:pPr>
            <a:r>
              <a:rPr lang="en-US" sz="3664" dirty="0">
                <a:solidFill>
                  <a:srgbClr val="35586D"/>
                </a:solidFill>
                <a:latin typeface="Arialle Bold"/>
              </a:rPr>
              <a:t>Will you</a:t>
            </a:r>
            <a:r>
              <a:rPr lang="tr-TR" sz="3664" dirty="0">
                <a:solidFill>
                  <a:srgbClr val="35586D"/>
                </a:solidFill>
                <a:latin typeface="Arialle Bold"/>
              </a:rPr>
              <a:t> </a:t>
            </a:r>
            <a:r>
              <a:rPr lang="en-US" sz="3664" dirty="0">
                <a:solidFill>
                  <a:srgbClr val="35586D"/>
                </a:solidFill>
                <a:latin typeface="Arialle Bold"/>
              </a:rPr>
              <a:t>participate actively ? </a:t>
            </a:r>
          </a:p>
          <a:p>
            <a:pPr algn="just">
              <a:lnSpc>
                <a:spcPts val="5130"/>
              </a:lnSpc>
            </a:pPr>
            <a:r>
              <a:rPr lang="en-US" sz="3664" dirty="0">
                <a:solidFill>
                  <a:srgbClr val="35586D"/>
                </a:solidFill>
                <a:latin typeface="Arialle Bold"/>
              </a:rPr>
              <a:t>Since the class quota</a:t>
            </a:r>
            <a:r>
              <a:rPr lang="tr-TR" sz="3664" dirty="0">
                <a:solidFill>
                  <a:srgbClr val="35586D"/>
                </a:solidFill>
                <a:latin typeface="Arialle Bold"/>
              </a:rPr>
              <a:t>s</a:t>
            </a:r>
            <a:r>
              <a:rPr lang="en-US" sz="3664" dirty="0">
                <a:solidFill>
                  <a:srgbClr val="35586D"/>
                </a:solidFill>
                <a:latin typeface="Arialle Bold"/>
              </a:rPr>
              <a:t> are limited to 20</a:t>
            </a:r>
            <a:r>
              <a:rPr lang="tr-TR" sz="3664" dirty="0">
                <a:solidFill>
                  <a:srgbClr val="35586D"/>
                </a:solidFill>
                <a:latin typeface="Arialle Bold"/>
              </a:rPr>
              <a:t> students </a:t>
            </a:r>
            <a:r>
              <a:rPr lang="en-US" sz="3664" dirty="0">
                <a:solidFill>
                  <a:srgbClr val="35586D"/>
                </a:solidFill>
                <a:latin typeface="Arialle Bold"/>
              </a:rPr>
              <a:t> if you </a:t>
            </a:r>
            <a:r>
              <a:rPr lang="en-US" sz="3664" dirty="0">
                <a:solidFill>
                  <a:srgbClr val="FF0000"/>
                </a:solidFill>
                <a:latin typeface="Arialle Bold"/>
              </a:rPr>
              <a:t>REGISTER</a:t>
            </a:r>
            <a:r>
              <a:rPr lang="en-US" sz="3664" dirty="0">
                <a:solidFill>
                  <a:srgbClr val="35586D"/>
                </a:solidFill>
                <a:latin typeface="Arialle Bold"/>
              </a:rPr>
              <a:t> do not </a:t>
            </a:r>
            <a:r>
              <a:rPr lang="en-US" sz="3664" dirty="0">
                <a:solidFill>
                  <a:srgbClr val="FF0000"/>
                </a:solidFill>
                <a:latin typeface="Arialle Bold"/>
              </a:rPr>
              <a:t>ATTEND </a:t>
            </a:r>
            <a:r>
              <a:rPr lang="en-US" sz="3664" dirty="0">
                <a:solidFill>
                  <a:srgbClr val="35586D"/>
                </a:solidFill>
                <a:latin typeface="Arialle Bold"/>
              </a:rPr>
              <a:t> the course than you </a:t>
            </a:r>
            <a:r>
              <a:rPr lang="en-US" sz="3664" dirty="0">
                <a:solidFill>
                  <a:srgbClr val="FF0000"/>
                </a:solidFill>
                <a:latin typeface="Arialle Bold"/>
              </a:rPr>
              <a:t>PUT OFF  </a:t>
            </a:r>
            <a:r>
              <a:rPr lang="en-US" sz="3664" dirty="0">
                <a:solidFill>
                  <a:srgbClr val="35586D"/>
                </a:solidFill>
                <a:latin typeface="Arialle Bold"/>
              </a:rPr>
              <a:t>a friend  taking the IW course!!!</a:t>
            </a:r>
          </a:p>
        </p:txBody>
      </p:sp>
    </p:spTree>
  </p:cSld>
  <p:clrMapOvr>
    <a:masterClrMapping/>
  </p:clrMapOvr>
  <p:transition spd="slow">
    <p:cover dir="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9D100"/>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0"/>
            <a:ext cx="3810460" cy="3871133"/>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9D100"/>
            </a:solidFill>
            <a:ln w="12700">
              <a:solidFill>
                <a:srgbClr val="000000"/>
              </a:solidFill>
            </a:ln>
          </p:spPr>
          <p:txBody>
            <a:bodyPr/>
            <a:lstStyle/>
            <a:p>
              <a:endParaRPr lang="tr-TR"/>
            </a:p>
          </p:txBody>
        </p:sp>
      </p:grpSp>
      <p:grpSp>
        <p:nvGrpSpPr>
          <p:cNvPr id="11" name="Group 11"/>
          <p:cNvGrpSpPr/>
          <p:nvPr/>
        </p:nvGrpSpPr>
        <p:grpSpPr>
          <a:xfrm>
            <a:off x="4528900" y="2771359"/>
            <a:ext cx="11320699" cy="1344122"/>
            <a:chOff x="0" y="0"/>
            <a:chExt cx="2881208" cy="324698"/>
          </a:xfrm>
        </p:grpSpPr>
        <p:sp>
          <p:nvSpPr>
            <p:cNvPr id="12" name="Freeform 12"/>
            <p:cNvSpPr/>
            <p:nvPr/>
          </p:nvSpPr>
          <p:spPr>
            <a:xfrm>
              <a:off x="0" y="0"/>
              <a:ext cx="2881208" cy="324698"/>
            </a:xfrm>
            <a:custGeom>
              <a:avLst/>
              <a:gdLst/>
              <a:ahLst/>
              <a:cxnLst/>
              <a:rect l="l" t="t" r="r" b="b"/>
              <a:pathLst>
                <a:path w="2881208" h="324698">
                  <a:moveTo>
                    <a:pt x="0" y="0"/>
                  </a:moveTo>
                  <a:lnTo>
                    <a:pt x="2881208" y="0"/>
                  </a:lnTo>
                  <a:lnTo>
                    <a:pt x="2881208" y="324698"/>
                  </a:lnTo>
                  <a:lnTo>
                    <a:pt x="0" y="324698"/>
                  </a:lnTo>
                  <a:close/>
                </a:path>
              </a:pathLst>
            </a:custGeom>
            <a:solidFill>
              <a:srgbClr val="F9D100"/>
            </a:solidFill>
          </p:spPr>
          <p:txBody>
            <a:bodyPr/>
            <a:lstStyle/>
            <a:p>
              <a:endParaRPr lang="tr-TR"/>
            </a:p>
          </p:txBody>
        </p:sp>
        <p:sp>
          <p:nvSpPr>
            <p:cNvPr id="13" name="TextBox 13"/>
            <p:cNvSpPr txBox="1"/>
            <p:nvPr/>
          </p:nvSpPr>
          <p:spPr>
            <a:xfrm>
              <a:off x="0" y="-38100"/>
              <a:ext cx="2881208" cy="362798"/>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7081886" cy="1196700"/>
          </a:xfrm>
          <a:prstGeom prst="rect">
            <a:avLst/>
          </a:prstGeom>
        </p:spPr>
        <p:txBody>
          <a:bodyPr lIns="0" tIns="0" rIns="0" bIns="0" rtlCol="0" anchor="t">
            <a:spAutoFit/>
          </a:bodyPr>
          <a:lstStyle/>
          <a:p>
            <a:pPr>
              <a:lnSpc>
                <a:spcPts val="9785"/>
              </a:lnSpc>
            </a:pPr>
            <a:r>
              <a:rPr lang="en-US" sz="6989">
                <a:solidFill>
                  <a:srgbClr val="35586D"/>
                </a:solidFill>
                <a:latin typeface="Antonio Bold"/>
              </a:rPr>
              <a:t>Anna Kuzior</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a:solidFill>
                  <a:srgbClr val="35586D"/>
                </a:solidFill>
                <a:latin typeface="Antonio Bold"/>
              </a:rPr>
              <a:t>University of Economics in Katowice - Poland</a:t>
            </a:r>
          </a:p>
        </p:txBody>
      </p:sp>
      <p:sp>
        <p:nvSpPr>
          <p:cNvPr id="16" name="TextBox 16"/>
          <p:cNvSpPr txBox="1"/>
          <p:nvPr/>
        </p:nvSpPr>
        <p:spPr>
          <a:xfrm>
            <a:off x="4780451" y="2921760"/>
            <a:ext cx="10844338" cy="1086964"/>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How to determine the amounts presented in the financial statements? Accounting concepts  and accounting policies tools based on IFRS</a:t>
            </a:r>
          </a:p>
        </p:txBody>
      </p:sp>
      <p:sp>
        <p:nvSpPr>
          <p:cNvPr id="17" name="TextBox 17"/>
          <p:cNvSpPr txBox="1"/>
          <p:nvPr/>
        </p:nvSpPr>
        <p:spPr>
          <a:xfrm>
            <a:off x="493630" y="4156861"/>
            <a:ext cx="16133048" cy="5308633"/>
          </a:xfrm>
          <a:prstGeom prst="rect">
            <a:avLst/>
          </a:prstGeom>
        </p:spPr>
        <p:txBody>
          <a:bodyPr lIns="0" tIns="0" rIns="0" bIns="0" rtlCol="0" anchor="t">
            <a:spAutoFit/>
          </a:bodyPr>
          <a:lstStyle/>
          <a:p>
            <a:pPr>
              <a:lnSpc>
                <a:spcPts val="3819"/>
              </a:lnSpc>
            </a:pPr>
            <a:r>
              <a:rPr lang="en-US" sz="2400" dirty="0">
                <a:solidFill>
                  <a:srgbClr val="FF3131"/>
                </a:solidFill>
                <a:latin typeface="Arialle Bold"/>
              </a:rPr>
              <a:t>Course Objective: </a:t>
            </a:r>
          </a:p>
          <a:p>
            <a:pPr>
              <a:lnSpc>
                <a:spcPts val="3819"/>
              </a:lnSpc>
            </a:pPr>
            <a:r>
              <a:rPr lang="en-US" sz="2400" dirty="0">
                <a:solidFill>
                  <a:srgbClr val="35586D"/>
                </a:solidFill>
                <a:latin typeface="Arialle Bold"/>
              </a:rPr>
              <a:t>The objective of the course is to present students main valuation models used for financial and non – financial assets and the influence of these models on information presented in financial reports. Course will be illustrated using examples/case studies prepared based on International Financial Reporting Standards</a:t>
            </a:r>
            <a:endParaRPr lang="tr-TR" sz="2400" dirty="0">
              <a:solidFill>
                <a:srgbClr val="35586D"/>
              </a:solidFill>
              <a:latin typeface="Arialle Bold"/>
            </a:endParaRPr>
          </a:p>
          <a:p>
            <a:pPr>
              <a:lnSpc>
                <a:spcPts val="3819"/>
              </a:lnSpc>
            </a:pPr>
            <a:r>
              <a:rPr lang="en-US" sz="2400" dirty="0">
                <a:solidFill>
                  <a:srgbClr val="FF3131"/>
                </a:solidFill>
                <a:latin typeface="Arialle Bold"/>
              </a:rPr>
              <a:t>Learning Outcomes: </a:t>
            </a:r>
          </a:p>
          <a:p>
            <a:pPr>
              <a:lnSpc>
                <a:spcPts val="3819"/>
              </a:lnSpc>
            </a:pPr>
            <a:r>
              <a:rPr lang="en-US" sz="2400" dirty="0">
                <a:solidFill>
                  <a:srgbClr val="35586D"/>
                </a:solidFill>
                <a:latin typeface="Arialle Bold"/>
              </a:rPr>
              <a:t>At the end of this course the learner is expected to,</a:t>
            </a:r>
          </a:p>
          <a:p>
            <a:pPr>
              <a:lnSpc>
                <a:spcPts val="3819"/>
              </a:lnSpc>
            </a:pPr>
            <a:r>
              <a:rPr lang="en-US" sz="2400" dirty="0">
                <a:solidFill>
                  <a:srgbClr val="35586D"/>
                </a:solidFill>
                <a:latin typeface="Arialle Bold"/>
              </a:rPr>
              <a:t>1.</a:t>
            </a:r>
            <a:r>
              <a:rPr lang="tr-TR" sz="2400" dirty="0">
                <a:solidFill>
                  <a:srgbClr val="35586D"/>
                </a:solidFill>
                <a:latin typeface="Arialle Bold"/>
              </a:rPr>
              <a:t> </a:t>
            </a:r>
            <a:r>
              <a:rPr lang="en-US" sz="2400" dirty="0">
                <a:solidFill>
                  <a:srgbClr val="35586D"/>
                </a:solidFill>
                <a:latin typeface="Arialle Bold"/>
              </a:rPr>
              <a:t>Understand  the main rules of measurement of assets, </a:t>
            </a:r>
          </a:p>
          <a:p>
            <a:pPr>
              <a:lnSpc>
                <a:spcPts val="3819"/>
              </a:lnSpc>
            </a:pPr>
            <a:r>
              <a:rPr lang="en-US" sz="2400" dirty="0">
                <a:solidFill>
                  <a:srgbClr val="35586D"/>
                </a:solidFill>
                <a:latin typeface="Arialle Bold"/>
              </a:rPr>
              <a:t>2.</a:t>
            </a:r>
            <a:r>
              <a:rPr lang="tr-TR" sz="2400" dirty="0">
                <a:solidFill>
                  <a:srgbClr val="35586D"/>
                </a:solidFill>
                <a:latin typeface="Arialle Bold"/>
              </a:rPr>
              <a:t> </a:t>
            </a:r>
            <a:r>
              <a:rPr lang="en-US" sz="2400" dirty="0">
                <a:solidFill>
                  <a:srgbClr val="35586D"/>
                </a:solidFill>
                <a:latin typeface="Arialle Bold"/>
              </a:rPr>
              <a:t>Understand the idea of cost models and fair value models,</a:t>
            </a:r>
          </a:p>
          <a:p>
            <a:pPr>
              <a:lnSpc>
                <a:spcPts val="3819"/>
              </a:lnSpc>
            </a:pPr>
            <a:r>
              <a:rPr lang="en-US" sz="2400" dirty="0">
                <a:solidFill>
                  <a:srgbClr val="35586D"/>
                </a:solidFill>
                <a:latin typeface="Arialle Bold"/>
              </a:rPr>
              <a:t>3.</a:t>
            </a:r>
            <a:r>
              <a:rPr lang="tr-TR" sz="2400" dirty="0">
                <a:solidFill>
                  <a:srgbClr val="35586D"/>
                </a:solidFill>
                <a:latin typeface="Arialle Bold"/>
              </a:rPr>
              <a:t> </a:t>
            </a:r>
            <a:r>
              <a:rPr lang="en-US" sz="2400" dirty="0">
                <a:solidFill>
                  <a:srgbClr val="35586D"/>
                </a:solidFill>
                <a:latin typeface="Arialle Bold"/>
              </a:rPr>
              <a:t>Be able to discuss and critically evaluate cost models and fair value models,</a:t>
            </a:r>
          </a:p>
          <a:p>
            <a:pPr>
              <a:lnSpc>
                <a:spcPts val="3819"/>
              </a:lnSpc>
            </a:pPr>
            <a:r>
              <a:rPr lang="en-US" sz="2400" dirty="0">
                <a:solidFill>
                  <a:srgbClr val="35586D"/>
                </a:solidFill>
                <a:latin typeface="Arialle Bold"/>
              </a:rPr>
              <a:t>4.</a:t>
            </a:r>
            <a:r>
              <a:rPr lang="tr-TR" sz="2400" dirty="0">
                <a:solidFill>
                  <a:srgbClr val="35586D"/>
                </a:solidFill>
                <a:latin typeface="Arialle Bold"/>
              </a:rPr>
              <a:t> </a:t>
            </a:r>
            <a:r>
              <a:rPr lang="en-US" sz="2400" dirty="0">
                <a:solidFill>
                  <a:srgbClr val="35586D"/>
                </a:solidFill>
                <a:latin typeface="Arialle Bold"/>
              </a:rPr>
              <a:t>Understand the influence of valuation models on information presented in financial statement,</a:t>
            </a:r>
          </a:p>
          <a:p>
            <a:pPr>
              <a:lnSpc>
                <a:spcPts val="3819"/>
              </a:lnSpc>
            </a:pPr>
            <a:r>
              <a:rPr lang="en-US" sz="2400" dirty="0">
                <a:solidFill>
                  <a:srgbClr val="35586D"/>
                </a:solidFill>
                <a:latin typeface="Arialle Bold"/>
              </a:rPr>
              <a:t>5.</a:t>
            </a:r>
            <a:r>
              <a:rPr lang="tr-TR" sz="2400" dirty="0">
                <a:solidFill>
                  <a:srgbClr val="35586D"/>
                </a:solidFill>
                <a:latin typeface="Arialle Bold"/>
              </a:rPr>
              <a:t> </a:t>
            </a:r>
            <a:r>
              <a:rPr lang="en-US" sz="2400" dirty="0">
                <a:solidFill>
                  <a:srgbClr val="35586D"/>
                </a:solidFill>
                <a:latin typeface="Arialle Bold"/>
              </a:rPr>
              <a:t>Be able to give proper examples of application</a:t>
            </a:r>
            <a:r>
              <a:rPr lang="tr-TR" sz="2400" dirty="0">
                <a:solidFill>
                  <a:srgbClr val="35586D"/>
                </a:solidFill>
                <a:latin typeface="Arialle Bold"/>
              </a:rPr>
              <a:t> </a:t>
            </a:r>
            <a:r>
              <a:rPr lang="en-US" sz="2400" dirty="0">
                <a:solidFill>
                  <a:srgbClr val="35586D"/>
                </a:solidFill>
                <a:latin typeface="Arialle Bold"/>
              </a:rPr>
              <a:t>of particular valuation models</a:t>
            </a:r>
          </a:p>
        </p:txBody>
      </p:sp>
      <p:sp>
        <p:nvSpPr>
          <p:cNvPr id="18" name="TextBox 18"/>
          <p:cNvSpPr txBox="1"/>
          <p:nvPr/>
        </p:nvSpPr>
        <p:spPr>
          <a:xfrm>
            <a:off x="12010565" y="9756728"/>
            <a:ext cx="6277435" cy="530272"/>
          </a:xfrm>
          <a:prstGeom prst="rect">
            <a:avLst/>
          </a:prstGeom>
        </p:spPr>
        <p:txBody>
          <a:bodyPr lIns="0" tIns="0" rIns="0" bIns="0" rtlCol="0" anchor="t">
            <a:spAutoFit/>
          </a:bodyPr>
          <a:lstStyle/>
          <a:p>
            <a:pPr algn="r">
              <a:lnSpc>
                <a:spcPts val="4372"/>
              </a:lnSpc>
            </a:pPr>
            <a:r>
              <a:rPr lang="en-US" sz="3123" dirty="0">
                <a:solidFill>
                  <a:srgbClr val="308A8F"/>
                </a:solidFill>
                <a:latin typeface="Antonio Bold"/>
              </a:rPr>
              <a:t> </a:t>
            </a: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 </a:t>
            </a:r>
          </a:p>
        </p:txBody>
      </p:sp>
      <p:pic>
        <p:nvPicPr>
          <p:cNvPr id="19" name="Obraz 1">
            <a:extLst>
              <a:ext uri="{FF2B5EF4-FFF2-40B4-BE49-F238E27FC236}">
                <a16:creationId xmlns:a16="http://schemas.microsoft.com/office/drawing/2014/main" id="{27B3A2E7-A7BF-62AB-8ACC-E3D0C53A3843}"/>
              </a:ext>
            </a:extLst>
          </p:cNvPr>
          <p:cNvPicPr>
            <a:picLocks noChangeAspect="1"/>
          </p:cNvPicPr>
          <p:nvPr/>
        </p:nvPicPr>
        <p:blipFill>
          <a:blip r:embed="rId4"/>
          <a:srcRect b="14524"/>
          <a:stretch>
            <a:fillRect/>
          </a:stretch>
        </p:blipFill>
        <p:spPr>
          <a:xfrm>
            <a:off x="1057227" y="287183"/>
            <a:ext cx="2645113" cy="3256118"/>
          </a:xfrm>
          <a:prstGeom prst="rect">
            <a:avLst/>
          </a:prstGeom>
        </p:spPr>
      </p:pic>
    </p:spTree>
  </p:cSld>
  <p:clrMapOvr>
    <a:masterClrMapping/>
  </p:clrMapOvr>
  <p:transition spd="slow">
    <p:cover dir="u"/>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D3F0EC"/>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93630" y="218671"/>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D3F0EC"/>
            </a:solidFill>
            <a:ln w="12700">
              <a:solidFill>
                <a:srgbClr val="000000"/>
              </a:solidFill>
            </a:ln>
          </p:spPr>
          <p:txBody>
            <a:bodyPr/>
            <a:lstStyle/>
            <a:p>
              <a:endParaRPr lang="tr-TR"/>
            </a:p>
          </p:txBody>
        </p:sp>
      </p:grpSp>
      <p:grpSp>
        <p:nvGrpSpPr>
          <p:cNvPr id="11" name="Group 11"/>
          <p:cNvGrpSpPr/>
          <p:nvPr/>
        </p:nvGrpSpPr>
        <p:grpSpPr>
          <a:xfrm>
            <a:off x="4419202" y="2867501"/>
            <a:ext cx="9829781" cy="1322753"/>
            <a:chOff x="0" y="0"/>
            <a:chExt cx="2574299" cy="273930"/>
          </a:xfrm>
        </p:grpSpPr>
        <p:sp>
          <p:nvSpPr>
            <p:cNvPr id="12" name="Freeform 12"/>
            <p:cNvSpPr/>
            <p:nvPr/>
          </p:nvSpPr>
          <p:spPr>
            <a:xfrm>
              <a:off x="0" y="0"/>
              <a:ext cx="2574299" cy="273930"/>
            </a:xfrm>
            <a:custGeom>
              <a:avLst/>
              <a:gdLst/>
              <a:ahLst/>
              <a:cxnLst/>
              <a:rect l="l" t="t" r="r" b="b"/>
              <a:pathLst>
                <a:path w="2574299" h="273930">
                  <a:moveTo>
                    <a:pt x="0" y="0"/>
                  </a:moveTo>
                  <a:lnTo>
                    <a:pt x="2574299" y="0"/>
                  </a:lnTo>
                  <a:lnTo>
                    <a:pt x="2574299" y="273930"/>
                  </a:lnTo>
                  <a:lnTo>
                    <a:pt x="0" y="273930"/>
                  </a:lnTo>
                  <a:close/>
                </a:path>
              </a:pathLst>
            </a:custGeom>
            <a:solidFill>
              <a:srgbClr val="D3F0EC"/>
            </a:solidFill>
          </p:spPr>
          <p:txBody>
            <a:bodyPr/>
            <a:lstStyle/>
            <a:p>
              <a:endParaRPr lang="tr-TR"/>
            </a:p>
          </p:txBody>
        </p:sp>
        <p:sp>
          <p:nvSpPr>
            <p:cNvPr id="13" name="TextBox 13"/>
            <p:cNvSpPr txBox="1"/>
            <p:nvPr/>
          </p:nvSpPr>
          <p:spPr>
            <a:xfrm>
              <a:off x="0" y="-38100"/>
              <a:ext cx="2574299"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9376945"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Jacopo </a:t>
            </a:r>
            <a:r>
              <a:rPr lang="en-US" sz="6989" dirty="0" err="1">
                <a:solidFill>
                  <a:srgbClr val="35586D"/>
                </a:solidFill>
                <a:latin typeface="Antonio Bold"/>
              </a:rPr>
              <a:t>Valtulina</a:t>
            </a:r>
            <a:endParaRPr lang="en-US" sz="6989" dirty="0">
              <a:solidFill>
                <a:srgbClr val="35586D"/>
              </a:solidFill>
              <a:latin typeface="Antonio Bold"/>
            </a:endParaRP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err="1">
                <a:solidFill>
                  <a:srgbClr val="35586D"/>
                </a:solidFill>
                <a:latin typeface="Antonio Bold"/>
              </a:rPr>
              <a:t>Hogeschool</a:t>
            </a:r>
            <a:r>
              <a:rPr lang="en-US" sz="3123" dirty="0">
                <a:solidFill>
                  <a:srgbClr val="35586D"/>
                </a:solidFill>
                <a:latin typeface="Antonio Bold"/>
              </a:rPr>
              <a:t> Rotterdam (Rotterdam Business School) - The Netherlands</a:t>
            </a:r>
          </a:p>
        </p:txBody>
      </p:sp>
      <p:sp>
        <p:nvSpPr>
          <p:cNvPr id="16" name="TextBox 16"/>
          <p:cNvSpPr txBox="1"/>
          <p:nvPr/>
        </p:nvSpPr>
        <p:spPr>
          <a:xfrm>
            <a:off x="4629648" y="2985972"/>
            <a:ext cx="9408887" cy="522707"/>
          </a:xfrm>
          <a:prstGeom prst="rect">
            <a:avLst/>
          </a:prstGeom>
        </p:spPr>
        <p:txBody>
          <a:bodyPr wrap="square" lIns="0" tIns="0" rIns="0" bIns="0" rtlCol="0" anchor="t">
            <a:spAutoFit/>
          </a:bodyPr>
          <a:lstStyle/>
          <a:p>
            <a:pPr>
              <a:lnSpc>
                <a:spcPts val="4372"/>
              </a:lnSpc>
            </a:pPr>
            <a:r>
              <a:rPr lang="en-US" sz="3123" dirty="0">
                <a:solidFill>
                  <a:srgbClr val="35586D"/>
                </a:solidFill>
                <a:latin typeface="Antonio Bold"/>
              </a:rPr>
              <a:t>Scenario Planning for Global Business Challenges </a:t>
            </a:r>
          </a:p>
        </p:txBody>
      </p:sp>
      <p:sp>
        <p:nvSpPr>
          <p:cNvPr id="17" name="TextBox 17"/>
          <p:cNvSpPr txBox="1"/>
          <p:nvPr/>
        </p:nvSpPr>
        <p:spPr>
          <a:xfrm>
            <a:off x="493630" y="4306995"/>
            <a:ext cx="13772021" cy="4834657"/>
          </a:xfrm>
          <a:prstGeom prst="rect">
            <a:avLst/>
          </a:prstGeom>
        </p:spPr>
        <p:txBody>
          <a:bodyPr lIns="0" tIns="0" rIns="0" bIns="0" rtlCol="0" anchor="t">
            <a:spAutoFit/>
          </a:bodyPr>
          <a:lstStyle/>
          <a:p>
            <a:pPr>
              <a:lnSpc>
                <a:spcPts val="2860"/>
              </a:lnSpc>
            </a:pPr>
            <a:r>
              <a:rPr lang="en-US" sz="2800" dirty="0">
                <a:solidFill>
                  <a:srgbClr val="FF3131"/>
                </a:solidFill>
                <a:latin typeface="Arialle Bold"/>
              </a:rPr>
              <a:t>Course Objective: </a:t>
            </a:r>
          </a:p>
          <a:p>
            <a:pPr>
              <a:lnSpc>
                <a:spcPts val="2860"/>
              </a:lnSpc>
            </a:pPr>
            <a:r>
              <a:rPr lang="en-US" sz="2800" dirty="0">
                <a:solidFill>
                  <a:srgbClr val="35586D"/>
                </a:solidFill>
                <a:latin typeface="Arialle Bold"/>
              </a:rPr>
              <a:t>Students learn to apply a scenario planning framework to anticipate global issues while examining </a:t>
            </a:r>
          </a:p>
          <a:p>
            <a:pPr>
              <a:lnSpc>
                <a:spcPts val="2860"/>
              </a:lnSpc>
            </a:pPr>
            <a:r>
              <a:rPr lang="en-US" sz="2800" dirty="0">
                <a:solidFill>
                  <a:srgbClr val="35586D"/>
                </a:solidFill>
                <a:latin typeface="Arialle Bold"/>
              </a:rPr>
              <a:t>how cultural perspectives shape strategic decisions in business. </a:t>
            </a:r>
            <a:endParaRPr lang="tr-TR" sz="2800" dirty="0">
              <a:solidFill>
                <a:srgbClr val="35586D"/>
              </a:solidFill>
              <a:latin typeface="Arialle Bold"/>
            </a:endParaRPr>
          </a:p>
          <a:p>
            <a:pPr>
              <a:lnSpc>
                <a:spcPts val="2860"/>
              </a:lnSpc>
            </a:pPr>
            <a:endParaRPr lang="tr-TR" sz="2800" dirty="0">
              <a:solidFill>
                <a:srgbClr val="35586D"/>
              </a:solidFill>
              <a:latin typeface="Arialle Bold"/>
            </a:endParaRPr>
          </a:p>
          <a:p>
            <a:pPr>
              <a:lnSpc>
                <a:spcPts val="2860"/>
              </a:lnSpc>
            </a:pPr>
            <a:r>
              <a:rPr lang="en-US" sz="2800" dirty="0">
                <a:solidFill>
                  <a:srgbClr val="FF3131"/>
                </a:solidFill>
                <a:latin typeface="Arialle Bold"/>
              </a:rPr>
              <a:t>Learning Outcomes: </a:t>
            </a:r>
          </a:p>
          <a:p>
            <a:pPr>
              <a:lnSpc>
                <a:spcPts val="2860"/>
              </a:lnSpc>
            </a:pPr>
            <a:r>
              <a:rPr lang="en-US" sz="2800" dirty="0">
                <a:solidFill>
                  <a:srgbClr val="35586D"/>
                </a:solidFill>
                <a:latin typeface="Arialle Bold"/>
              </a:rPr>
              <a:t>At the end of this course the learner is expected to,</a:t>
            </a:r>
          </a:p>
          <a:p>
            <a:pPr>
              <a:lnSpc>
                <a:spcPts val="2860"/>
              </a:lnSpc>
            </a:pPr>
            <a:r>
              <a:rPr lang="tr-TR" sz="2800" dirty="0">
                <a:solidFill>
                  <a:srgbClr val="35586D"/>
                </a:solidFill>
                <a:latin typeface="Arialle Bold"/>
              </a:rPr>
              <a:t>1. </a:t>
            </a:r>
            <a:r>
              <a:rPr lang="en-US" sz="2800" dirty="0">
                <a:solidFill>
                  <a:srgbClr val="35586D"/>
                </a:solidFill>
                <a:latin typeface="Arialle Bold"/>
              </a:rPr>
              <a:t>Explain how cultural frameworks influence global business decision-making </a:t>
            </a:r>
          </a:p>
          <a:p>
            <a:pPr>
              <a:lnSpc>
                <a:spcPts val="2860"/>
              </a:lnSpc>
            </a:pPr>
            <a:r>
              <a:rPr lang="en-US" sz="2800" dirty="0">
                <a:solidFill>
                  <a:srgbClr val="35586D"/>
                </a:solidFill>
                <a:latin typeface="Arialle Bold"/>
              </a:rPr>
              <a:t>2. Apply the Scenario Planning framework to a business case. </a:t>
            </a:r>
          </a:p>
          <a:p>
            <a:pPr>
              <a:lnSpc>
                <a:spcPts val="2860"/>
              </a:lnSpc>
            </a:pPr>
            <a:r>
              <a:rPr lang="en-US" sz="2800" dirty="0">
                <a:solidFill>
                  <a:srgbClr val="35586D"/>
                </a:solidFill>
                <a:latin typeface="Arialle Bold"/>
              </a:rPr>
              <a:t>3. Analyze how different cultural perspectives alter scenario assumptions and strategic implications. </a:t>
            </a:r>
          </a:p>
          <a:p>
            <a:pPr>
              <a:lnSpc>
                <a:spcPts val="2860"/>
              </a:lnSpc>
            </a:pPr>
            <a:r>
              <a:rPr lang="en-US" sz="2800" dirty="0">
                <a:solidFill>
                  <a:srgbClr val="35586D"/>
                </a:solidFill>
                <a:latin typeface="Arialle Bold"/>
              </a:rPr>
              <a:t>4. Design and compare scenarios that address a global business challenge with an eye for intercultural aspects. </a:t>
            </a:r>
          </a:p>
        </p:txBody>
      </p:sp>
      <p:sp>
        <p:nvSpPr>
          <p:cNvPr id="18" name="TextBox 18"/>
          <p:cNvSpPr txBox="1"/>
          <p:nvPr/>
        </p:nvSpPr>
        <p:spPr>
          <a:xfrm>
            <a:off x="11781464" y="9773057"/>
            <a:ext cx="6497408" cy="530272"/>
          </a:xfrm>
          <a:prstGeom prst="rect">
            <a:avLst/>
          </a:prstGeom>
        </p:spPr>
        <p:txBody>
          <a:bodyPr lIns="0" tIns="0" rIns="0" bIns="0" rtlCol="0" anchor="t">
            <a:spAutoFit/>
          </a:bodyPr>
          <a:lstStyle/>
          <a:p>
            <a:pPr algn="r">
              <a:lnSpc>
                <a:spcPts val="4372"/>
              </a:lnSpc>
            </a:pPr>
            <a:r>
              <a:rPr lang="tr-TR" sz="3123" dirty="0">
                <a:solidFill>
                  <a:srgbClr val="FF0000"/>
                </a:solidFill>
                <a:latin typeface="Antonio Bold"/>
              </a:rPr>
              <a:t>1</a:t>
            </a:r>
            <a:r>
              <a:rPr lang="tr-TR" sz="3123" baseline="30000" dirty="0">
                <a:solidFill>
                  <a:srgbClr val="FF0000"/>
                </a:solidFill>
                <a:latin typeface="Antonio Bold"/>
              </a:rPr>
              <a:t>st</a:t>
            </a:r>
            <a:r>
              <a:rPr lang="tr-TR" sz="3123" dirty="0">
                <a:solidFill>
                  <a:srgbClr val="FF0000"/>
                </a:solidFill>
                <a:latin typeface="Antonio Bold"/>
              </a:rPr>
              <a:t>,</a:t>
            </a:r>
            <a:r>
              <a:rPr lang="en-US" sz="3123" dirty="0">
                <a:solidFill>
                  <a:srgbClr val="FF0000"/>
                </a:solidFill>
                <a:latin typeface="Antonio Bold"/>
              </a:rPr>
              <a:t>2</a:t>
            </a:r>
            <a:r>
              <a:rPr lang="en-US" sz="3123" baseline="30000" dirty="0">
                <a:solidFill>
                  <a:srgbClr val="FF0000"/>
                </a:solidFill>
                <a:latin typeface="Antonio Bold"/>
              </a:rPr>
              <a:t>nd  </a:t>
            </a:r>
            <a:r>
              <a:rPr lang="en-US" sz="3123" dirty="0">
                <a:solidFill>
                  <a:srgbClr val="FF0000"/>
                </a:solidFill>
                <a:latin typeface="Antonio Bold"/>
              </a:rPr>
              <a:t>year students </a:t>
            </a:r>
          </a:p>
        </p:txBody>
      </p:sp>
      <p:pic>
        <p:nvPicPr>
          <p:cNvPr id="7" name="Resim 6" descr="insan yüzü, kişi, şahıs, gülümsemek, gülüş, giyim içeren bir resim&#10;&#10;Yapay zeka tarafından oluşturulmuş içerik yanlış olabilir.">
            <a:extLst>
              <a:ext uri="{FF2B5EF4-FFF2-40B4-BE49-F238E27FC236}">
                <a16:creationId xmlns:a16="http://schemas.microsoft.com/office/drawing/2014/main" id="{A7502F33-F22F-896F-E9B5-C24AF67515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0066" y="511824"/>
            <a:ext cx="3011473" cy="3011473"/>
          </a:xfrm>
          <a:prstGeom prst="rect">
            <a:avLst/>
          </a:prstGeom>
        </p:spPr>
      </p:pic>
    </p:spTree>
  </p:cSld>
  <p:clrMapOvr>
    <a:masterClrMapping/>
  </p:clrMapOvr>
  <p:transition spd="slow">
    <p:cover dir="u"/>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F18642"/>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72818" y="51268"/>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F58222"/>
            </a:solidFill>
            <a:ln w="12700">
              <a:solidFill>
                <a:srgbClr val="000000"/>
              </a:solidFill>
            </a:ln>
          </p:spPr>
          <p:txBody>
            <a:bodyPr/>
            <a:lstStyle/>
            <a:p>
              <a:endParaRPr lang="tr-TR"/>
            </a:p>
          </p:txBody>
        </p:sp>
      </p:grpSp>
      <p:grpSp>
        <p:nvGrpSpPr>
          <p:cNvPr id="11" name="Group 11"/>
          <p:cNvGrpSpPr/>
          <p:nvPr/>
        </p:nvGrpSpPr>
        <p:grpSpPr>
          <a:xfrm>
            <a:off x="4685200" y="2831052"/>
            <a:ext cx="9024815" cy="1040080"/>
            <a:chOff x="0" y="0"/>
            <a:chExt cx="2164114" cy="273930"/>
          </a:xfrm>
        </p:grpSpPr>
        <p:sp>
          <p:nvSpPr>
            <p:cNvPr id="12" name="Freeform 12"/>
            <p:cNvSpPr/>
            <p:nvPr/>
          </p:nvSpPr>
          <p:spPr>
            <a:xfrm>
              <a:off x="0" y="0"/>
              <a:ext cx="2164114" cy="273930"/>
            </a:xfrm>
            <a:custGeom>
              <a:avLst/>
              <a:gdLst/>
              <a:ahLst/>
              <a:cxnLst/>
              <a:rect l="l" t="t" r="r" b="b"/>
              <a:pathLst>
                <a:path w="2164114" h="273930">
                  <a:moveTo>
                    <a:pt x="0" y="0"/>
                  </a:moveTo>
                  <a:lnTo>
                    <a:pt x="2164114" y="0"/>
                  </a:lnTo>
                  <a:lnTo>
                    <a:pt x="2164114" y="273930"/>
                  </a:lnTo>
                  <a:lnTo>
                    <a:pt x="0" y="273930"/>
                  </a:lnTo>
                  <a:close/>
                </a:path>
              </a:pathLst>
            </a:custGeom>
            <a:solidFill>
              <a:srgbClr val="F58222"/>
            </a:solidFill>
          </p:spPr>
          <p:txBody>
            <a:bodyPr/>
            <a:lstStyle/>
            <a:p>
              <a:endParaRPr lang="tr-TR"/>
            </a:p>
          </p:txBody>
        </p:sp>
        <p:sp>
          <p:nvSpPr>
            <p:cNvPr id="13" name="TextBox 13"/>
            <p:cNvSpPr txBox="1"/>
            <p:nvPr/>
          </p:nvSpPr>
          <p:spPr>
            <a:xfrm>
              <a:off x="0" y="-38100"/>
              <a:ext cx="216411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528900" y="363675"/>
            <a:ext cx="10491456" cy="1165384"/>
          </a:xfrm>
          <a:prstGeom prst="rect">
            <a:avLst/>
          </a:prstGeom>
        </p:spPr>
        <p:txBody>
          <a:bodyPr wrap="square" lIns="0" tIns="0" rIns="0" bIns="0" rtlCol="0" anchor="t">
            <a:spAutoFit/>
          </a:bodyPr>
          <a:lstStyle/>
          <a:p>
            <a:pPr>
              <a:lnSpc>
                <a:spcPts val="9785"/>
              </a:lnSpc>
            </a:pPr>
            <a:r>
              <a:rPr lang="en-US" sz="6989" dirty="0">
                <a:solidFill>
                  <a:srgbClr val="35586D"/>
                </a:solidFill>
                <a:latin typeface="Antonio Bold"/>
              </a:rPr>
              <a:t>Prof. Dr. Constanze </a:t>
            </a:r>
            <a:r>
              <a:rPr lang="en-US" sz="6989" dirty="0" err="1">
                <a:solidFill>
                  <a:srgbClr val="35586D"/>
                </a:solidFill>
                <a:latin typeface="Antonio Bold"/>
              </a:rPr>
              <a:t>Chwallek</a:t>
            </a:r>
            <a:endParaRPr lang="en-US" sz="6989" dirty="0">
              <a:solidFill>
                <a:srgbClr val="35586D"/>
              </a:solidFill>
              <a:latin typeface="Antonio Bold"/>
            </a:endParaRP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FH Aachen University of Applied Sciences - Germany</a:t>
            </a:r>
          </a:p>
        </p:txBody>
      </p:sp>
      <p:sp>
        <p:nvSpPr>
          <p:cNvPr id="16" name="TextBox 16"/>
          <p:cNvSpPr txBox="1"/>
          <p:nvPr/>
        </p:nvSpPr>
        <p:spPr>
          <a:xfrm>
            <a:off x="4780450" y="3060965"/>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Entrepreneurship and Business Model Innovation </a:t>
            </a:r>
          </a:p>
        </p:txBody>
      </p:sp>
      <p:sp>
        <p:nvSpPr>
          <p:cNvPr id="17" name="TextBox 17"/>
          <p:cNvSpPr txBox="1"/>
          <p:nvPr/>
        </p:nvSpPr>
        <p:spPr>
          <a:xfrm>
            <a:off x="493630" y="3591237"/>
            <a:ext cx="14388893" cy="6758966"/>
          </a:xfrm>
          <a:prstGeom prst="rect">
            <a:avLst/>
          </a:prstGeom>
        </p:spPr>
        <p:txBody>
          <a:bodyPr wrap="square" lIns="0" tIns="0" rIns="0" bIns="0" rtlCol="0" anchor="t">
            <a:spAutoFit/>
          </a:bodyPr>
          <a:lstStyle/>
          <a:p>
            <a:pPr>
              <a:lnSpc>
                <a:spcPts val="3819"/>
              </a:lnSpc>
            </a:pPr>
            <a:r>
              <a:rPr lang="en-US" sz="2000" dirty="0">
                <a:solidFill>
                  <a:srgbClr val="FF3131"/>
                </a:solidFill>
                <a:latin typeface="Arialle Bold"/>
              </a:rPr>
              <a:t>Course Objective: </a:t>
            </a:r>
          </a:p>
          <a:p>
            <a:pPr>
              <a:lnSpc>
                <a:spcPts val="3819"/>
              </a:lnSpc>
            </a:pPr>
            <a:r>
              <a:rPr lang="en-US" sz="2000" dirty="0">
                <a:solidFill>
                  <a:srgbClr val="35586D"/>
                </a:solidFill>
                <a:latin typeface="Arialle Bold"/>
              </a:rPr>
              <a:t>This course provides students with a structured and practice-oriented introduction to entrepreneurship and business model innovation. It aims to develop an entrepreneurial mindset and equip students with established analytical frameworks and methods to systematically design, evaluate, and refine innovative business models, particularly in start-up and technology-driven contexts</a:t>
            </a:r>
            <a:endParaRPr lang="tr-TR" sz="2000" dirty="0">
              <a:solidFill>
                <a:srgbClr val="35586D"/>
              </a:solidFill>
              <a:latin typeface="Arialle Bold"/>
            </a:endParaRPr>
          </a:p>
          <a:p>
            <a:pPr>
              <a:lnSpc>
                <a:spcPts val="3819"/>
              </a:lnSpc>
            </a:pPr>
            <a:r>
              <a:rPr lang="en-US" sz="2000" dirty="0">
                <a:solidFill>
                  <a:srgbClr val="FF3131"/>
                </a:solidFill>
                <a:latin typeface="Arialle Bold"/>
              </a:rPr>
              <a:t>Learning Outcomes: </a:t>
            </a:r>
          </a:p>
          <a:p>
            <a:pPr>
              <a:lnSpc>
                <a:spcPts val="3819"/>
              </a:lnSpc>
            </a:pPr>
            <a:r>
              <a:rPr lang="en-US" sz="2000" dirty="0">
                <a:solidFill>
                  <a:srgbClr val="35586D"/>
                </a:solidFill>
                <a:latin typeface="Arialle Bold"/>
              </a:rPr>
              <a:t>At the end of this course the learner is expected to,</a:t>
            </a:r>
          </a:p>
          <a:p>
            <a:pPr>
              <a:lnSpc>
                <a:spcPts val="3819"/>
              </a:lnSpc>
            </a:pPr>
            <a:r>
              <a:rPr lang="tr-TR" sz="2000" dirty="0">
                <a:solidFill>
                  <a:srgbClr val="35586D"/>
                </a:solidFill>
                <a:latin typeface="Arialle Bold"/>
              </a:rPr>
              <a:t>1. </a:t>
            </a:r>
            <a:r>
              <a:rPr lang="en-US" sz="2000" dirty="0">
                <a:solidFill>
                  <a:srgbClr val="35586D"/>
                </a:solidFill>
                <a:latin typeface="Arialle Bold"/>
              </a:rPr>
              <a:t>Explain the fundamentals of an entrepreneurial mindset and core start-up principles, including lean start-up</a:t>
            </a:r>
            <a:r>
              <a:rPr lang="tr-TR" sz="2000" dirty="0">
                <a:solidFill>
                  <a:srgbClr val="35586D"/>
                </a:solidFill>
                <a:latin typeface="Arialle Bold"/>
              </a:rPr>
              <a:t> </a:t>
            </a:r>
            <a:r>
              <a:rPr lang="en-US" sz="2000" dirty="0">
                <a:solidFill>
                  <a:srgbClr val="35586D"/>
                </a:solidFill>
                <a:latin typeface="Arialle Bold"/>
              </a:rPr>
              <a:t>thinking, iterative learning under uncertainty, and a strong customer-centric perspective. </a:t>
            </a:r>
          </a:p>
          <a:p>
            <a:pPr>
              <a:lnSpc>
                <a:spcPts val="3819"/>
              </a:lnSpc>
            </a:pPr>
            <a:r>
              <a:rPr lang="tr-TR" sz="2000" dirty="0">
                <a:solidFill>
                  <a:srgbClr val="35586D"/>
                </a:solidFill>
                <a:latin typeface="Arialle Bold"/>
              </a:rPr>
              <a:t>2. </a:t>
            </a:r>
            <a:r>
              <a:rPr lang="en-US" sz="2000" dirty="0">
                <a:solidFill>
                  <a:srgbClr val="35586D"/>
                </a:solidFill>
                <a:latin typeface="Arialle Bold"/>
              </a:rPr>
              <a:t>Gain structured insights into start-up logic and value creation mechanisms by understanding business models and their disruptive power.  </a:t>
            </a:r>
          </a:p>
          <a:p>
            <a:pPr>
              <a:lnSpc>
                <a:spcPts val="3819"/>
              </a:lnSpc>
            </a:pPr>
            <a:r>
              <a:rPr lang="tr-TR" sz="2000" dirty="0">
                <a:solidFill>
                  <a:srgbClr val="35586D"/>
                </a:solidFill>
                <a:latin typeface="Arialle Bold"/>
              </a:rPr>
              <a:t>3.</a:t>
            </a:r>
            <a:r>
              <a:rPr lang="en-US" sz="2000" dirty="0">
                <a:solidFill>
                  <a:srgbClr val="35586D"/>
                </a:solidFill>
                <a:latin typeface="Arialle Bold"/>
              </a:rPr>
              <a:t> Systematically evaluate existing European start-ups by applying key state-of-the-art entrepreneurship methods  </a:t>
            </a:r>
          </a:p>
          <a:p>
            <a:pPr>
              <a:lnSpc>
                <a:spcPts val="3819"/>
              </a:lnSpc>
            </a:pPr>
            <a:r>
              <a:rPr lang="tr-TR" sz="2000" dirty="0">
                <a:solidFill>
                  <a:srgbClr val="35586D"/>
                </a:solidFill>
                <a:latin typeface="Arialle Bold"/>
              </a:rPr>
              <a:t>4.</a:t>
            </a:r>
            <a:r>
              <a:rPr lang="en-US" sz="2000" dirty="0">
                <a:solidFill>
                  <a:srgbClr val="35586D"/>
                </a:solidFill>
                <a:latin typeface="Arialle Bold"/>
              </a:rPr>
              <a:t> Synthesize the results of their analyses into a coherent overall final presentation and communicate their findings convincingly. </a:t>
            </a:r>
          </a:p>
        </p:txBody>
      </p:sp>
      <p:sp>
        <p:nvSpPr>
          <p:cNvPr id="23" name="TextBox 21">
            <a:extLst>
              <a:ext uri="{FF2B5EF4-FFF2-40B4-BE49-F238E27FC236}">
                <a16:creationId xmlns:a16="http://schemas.microsoft.com/office/drawing/2014/main" id="{CA48C92D-9B92-69BE-7D81-B7B420E01B4E}"/>
              </a:ext>
            </a:extLst>
          </p:cNvPr>
          <p:cNvSpPr txBox="1"/>
          <p:nvPr/>
        </p:nvSpPr>
        <p:spPr>
          <a:xfrm>
            <a:off x="14882523" y="9776325"/>
            <a:ext cx="6172200" cy="522707"/>
          </a:xfrm>
          <a:prstGeom prst="rect">
            <a:avLst/>
          </a:prstGeom>
        </p:spPr>
        <p:txBody>
          <a:bodyPr wrap="square" lIns="0" tIns="0" rIns="0" bIns="0" rtlCol="0" anchor="t">
            <a:spAutoFit/>
          </a:bodyPr>
          <a:lstStyle/>
          <a:p>
            <a:pPr>
              <a:lnSpc>
                <a:spcPts val="4372"/>
              </a:lnSpc>
            </a:pPr>
            <a:r>
              <a:rPr lang="en-US" sz="3123" dirty="0">
                <a:solidFill>
                  <a:srgbClr val="FF0000"/>
                </a:solidFill>
                <a:latin typeface="Antonio Bold"/>
              </a:rPr>
              <a:t>3</a:t>
            </a:r>
            <a:r>
              <a:rPr lang="en-US" sz="3123" baseline="30000" dirty="0">
                <a:solidFill>
                  <a:srgbClr val="FF0000"/>
                </a:solidFill>
                <a:latin typeface="Antonio Bold"/>
              </a:rPr>
              <a:t>rd</a:t>
            </a:r>
            <a:r>
              <a:rPr lang="en-US" sz="3123" dirty="0">
                <a:solidFill>
                  <a:srgbClr val="FF0000"/>
                </a:solidFill>
                <a:latin typeface="Antonio Bold"/>
              </a:rPr>
              <a:t> , 4</a:t>
            </a:r>
            <a:r>
              <a:rPr lang="en-US" sz="3123" baseline="30000" dirty="0">
                <a:solidFill>
                  <a:srgbClr val="FF0000"/>
                </a:solidFill>
                <a:latin typeface="Antonio Bold"/>
              </a:rPr>
              <a:t>th</a:t>
            </a:r>
            <a:r>
              <a:rPr lang="en-US" sz="3123" dirty="0">
                <a:solidFill>
                  <a:srgbClr val="FF0000"/>
                </a:solidFill>
                <a:latin typeface="Antonio Bold"/>
              </a:rPr>
              <a:t> year  students</a:t>
            </a:r>
          </a:p>
        </p:txBody>
      </p:sp>
      <p:pic>
        <p:nvPicPr>
          <p:cNvPr id="7" name="Resim 6">
            <a:extLst>
              <a:ext uri="{FF2B5EF4-FFF2-40B4-BE49-F238E27FC236}">
                <a16:creationId xmlns:a16="http://schemas.microsoft.com/office/drawing/2014/main" id="{AC770F7C-1531-FC60-1040-76074F96D18C}"/>
              </a:ext>
            </a:extLst>
          </p:cNvPr>
          <p:cNvPicPr>
            <a:picLocks noChangeAspect="1"/>
          </p:cNvPicPr>
          <p:nvPr/>
        </p:nvPicPr>
        <p:blipFill>
          <a:blip r:embed="rId4"/>
          <a:stretch>
            <a:fillRect/>
          </a:stretch>
        </p:blipFill>
        <p:spPr>
          <a:xfrm>
            <a:off x="1005319" y="415641"/>
            <a:ext cx="2653048" cy="2970179"/>
          </a:xfrm>
          <a:prstGeom prst="rect">
            <a:avLst/>
          </a:prstGeom>
        </p:spPr>
      </p:pic>
    </p:spTree>
  </p:cSld>
  <p:clrMapOvr>
    <a:masterClrMapping/>
  </p:clrMapOvr>
  <p:transition spd="slow">
    <p:cover dir="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6F1F1"/>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15020357" y="-5037208"/>
            <a:ext cx="20965455" cy="2096545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lnTo>
                    <a:pt x="812800" y="310462"/>
                  </a:lnTo>
                  <a:lnTo>
                    <a:pt x="657569" y="812800"/>
                  </a:lnTo>
                  <a:lnTo>
                    <a:pt x="155231" y="812800"/>
                  </a:lnTo>
                  <a:lnTo>
                    <a:pt x="0" y="310462"/>
                  </a:lnTo>
                  <a:lnTo>
                    <a:pt x="406400" y="0"/>
                  </a:lnTo>
                  <a:close/>
                </a:path>
              </a:pathLst>
            </a:custGeom>
            <a:solidFill>
              <a:srgbClr val="6BA7C4"/>
            </a:solidFill>
          </p:spPr>
          <p:txBody>
            <a:bodyPr/>
            <a:lstStyle/>
            <a:p>
              <a:endParaRPr lang="tr-TR"/>
            </a:p>
          </p:txBody>
        </p:sp>
        <p:sp>
          <p:nvSpPr>
            <p:cNvPr id="4" name="TextBox 4"/>
            <p:cNvSpPr txBox="1"/>
            <p:nvPr/>
          </p:nvSpPr>
          <p:spPr>
            <a:xfrm>
              <a:off x="127000" y="165100"/>
              <a:ext cx="558800" cy="5969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530971" y="74500"/>
            <a:ext cx="3652462" cy="3652462"/>
          </a:xfrm>
          <a:custGeom>
            <a:avLst/>
            <a:gdLst/>
            <a:ahLst/>
            <a:cxnLst/>
            <a:rect l="l" t="t" r="r" b="b"/>
            <a:pathLst>
              <a:path w="3652462" h="3652462">
                <a:moveTo>
                  <a:pt x="0" y="0"/>
                </a:moveTo>
                <a:lnTo>
                  <a:pt x="3652461" y="0"/>
                </a:lnTo>
                <a:lnTo>
                  <a:pt x="3652461" y="3652461"/>
                </a:lnTo>
                <a:lnTo>
                  <a:pt x="0" y="365246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tr-TR"/>
          </a:p>
        </p:txBody>
      </p:sp>
      <p:grpSp>
        <p:nvGrpSpPr>
          <p:cNvPr id="8" name="Group 8"/>
          <p:cNvGrpSpPr>
            <a:grpSpLocks noChangeAspect="1"/>
          </p:cNvGrpSpPr>
          <p:nvPr/>
        </p:nvGrpSpPr>
        <p:grpSpPr>
          <a:xfrm rot="-8360300">
            <a:off x="4164688" y="1956880"/>
            <a:ext cx="417812" cy="470038"/>
            <a:chOff x="0" y="0"/>
            <a:chExt cx="5370413" cy="6041715"/>
          </a:xfrm>
        </p:grpSpPr>
        <p:sp>
          <p:nvSpPr>
            <p:cNvPr id="9" name="Freeform 9"/>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p:spPr>
          <p:txBody>
            <a:bodyPr/>
            <a:lstStyle/>
            <a:p>
              <a:endParaRPr lang="tr-TR"/>
            </a:p>
          </p:txBody>
        </p:sp>
        <p:sp>
          <p:nvSpPr>
            <p:cNvPr id="10" name="Freeform 10"/>
            <p:cNvSpPr/>
            <p:nvPr/>
          </p:nvSpPr>
          <p:spPr>
            <a:xfrm>
              <a:off x="0" y="0"/>
              <a:ext cx="5370413" cy="6041715"/>
            </a:xfrm>
            <a:custGeom>
              <a:avLst/>
              <a:gdLst/>
              <a:ahLst/>
              <a:cxnLst/>
              <a:rect l="l" t="t" r="r" b="b"/>
              <a:pathLst>
                <a:path w="5370413" h="6041715">
                  <a:moveTo>
                    <a:pt x="0" y="6041715"/>
                  </a:moveTo>
                  <a:lnTo>
                    <a:pt x="0" y="0"/>
                  </a:lnTo>
                  <a:cubicBezTo>
                    <a:pt x="1790138" y="2013905"/>
                    <a:pt x="3580275" y="4027810"/>
                    <a:pt x="5370413" y="6041715"/>
                  </a:cubicBezTo>
                  <a:lnTo>
                    <a:pt x="0" y="6041715"/>
                  </a:lnTo>
                  <a:close/>
                </a:path>
              </a:pathLst>
            </a:custGeom>
            <a:solidFill>
              <a:srgbClr val="6BA7C4"/>
            </a:solidFill>
            <a:ln w="12700">
              <a:solidFill>
                <a:srgbClr val="000000"/>
              </a:solidFill>
            </a:ln>
          </p:spPr>
          <p:txBody>
            <a:bodyPr/>
            <a:lstStyle/>
            <a:p>
              <a:endParaRPr lang="tr-TR"/>
            </a:p>
          </p:txBody>
        </p:sp>
      </p:grpSp>
      <p:grpSp>
        <p:nvGrpSpPr>
          <p:cNvPr id="11" name="Group 11"/>
          <p:cNvGrpSpPr/>
          <p:nvPr/>
        </p:nvGrpSpPr>
        <p:grpSpPr>
          <a:xfrm>
            <a:off x="4685200" y="2831052"/>
            <a:ext cx="8268800" cy="1040080"/>
            <a:chOff x="0" y="0"/>
            <a:chExt cx="1174334" cy="273930"/>
          </a:xfrm>
        </p:grpSpPr>
        <p:sp>
          <p:nvSpPr>
            <p:cNvPr id="12" name="Freeform 12"/>
            <p:cNvSpPr/>
            <p:nvPr/>
          </p:nvSpPr>
          <p:spPr>
            <a:xfrm>
              <a:off x="0" y="0"/>
              <a:ext cx="1174334" cy="273930"/>
            </a:xfrm>
            <a:custGeom>
              <a:avLst/>
              <a:gdLst/>
              <a:ahLst/>
              <a:cxnLst/>
              <a:rect l="l" t="t" r="r" b="b"/>
              <a:pathLst>
                <a:path w="1174334" h="273930">
                  <a:moveTo>
                    <a:pt x="0" y="0"/>
                  </a:moveTo>
                  <a:lnTo>
                    <a:pt x="1174334" y="0"/>
                  </a:lnTo>
                  <a:lnTo>
                    <a:pt x="1174334" y="273930"/>
                  </a:lnTo>
                  <a:lnTo>
                    <a:pt x="0" y="273930"/>
                  </a:lnTo>
                  <a:close/>
                </a:path>
              </a:pathLst>
            </a:custGeom>
            <a:solidFill>
              <a:srgbClr val="6BA7C4"/>
            </a:solidFill>
          </p:spPr>
          <p:txBody>
            <a:bodyPr/>
            <a:lstStyle/>
            <a:p>
              <a:endParaRPr lang="tr-TR"/>
            </a:p>
          </p:txBody>
        </p:sp>
        <p:sp>
          <p:nvSpPr>
            <p:cNvPr id="13" name="TextBox 13"/>
            <p:cNvSpPr txBox="1"/>
            <p:nvPr/>
          </p:nvSpPr>
          <p:spPr>
            <a:xfrm>
              <a:off x="0" y="-38100"/>
              <a:ext cx="1174334" cy="312030"/>
            </a:xfrm>
            <a:prstGeom prst="rect">
              <a:avLst/>
            </a:prstGeom>
          </p:spPr>
          <p:txBody>
            <a:bodyPr lIns="50800" tIns="50800" rIns="50800" bIns="50800" rtlCol="0" anchor="ctr"/>
            <a:lstStyle/>
            <a:p>
              <a:pPr algn="ctr">
                <a:lnSpc>
                  <a:spcPts val="2659"/>
                </a:lnSpc>
              </a:pPr>
              <a:endParaRPr/>
            </a:p>
          </p:txBody>
        </p:sp>
      </p:grpSp>
      <p:sp>
        <p:nvSpPr>
          <p:cNvPr id="14" name="TextBox 14"/>
          <p:cNvSpPr txBox="1"/>
          <p:nvPr/>
        </p:nvSpPr>
        <p:spPr>
          <a:xfrm>
            <a:off x="4685200" y="253924"/>
            <a:ext cx="7081886" cy="1196700"/>
          </a:xfrm>
          <a:prstGeom prst="rect">
            <a:avLst/>
          </a:prstGeom>
        </p:spPr>
        <p:txBody>
          <a:bodyPr lIns="0" tIns="0" rIns="0" bIns="0" rtlCol="0" anchor="t">
            <a:spAutoFit/>
          </a:bodyPr>
          <a:lstStyle/>
          <a:p>
            <a:pPr>
              <a:lnSpc>
                <a:spcPts val="9785"/>
              </a:lnSpc>
            </a:pPr>
            <a:r>
              <a:rPr lang="en-US" sz="6989" dirty="0">
                <a:solidFill>
                  <a:srgbClr val="35586D"/>
                </a:solidFill>
                <a:latin typeface="Antonio Bold"/>
              </a:rPr>
              <a:t>Jean-Pierre Beelen</a:t>
            </a:r>
          </a:p>
        </p:txBody>
      </p:sp>
      <p:sp>
        <p:nvSpPr>
          <p:cNvPr id="15" name="TextBox 15"/>
          <p:cNvSpPr txBox="1"/>
          <p:nvPr/>
        </p:nvSpPr>
        <p:spPr>
          <a:xfrm>
            <a:off x="4780450" y="1900731"/>
            <a:ext cx="12028851" cy="530272"/>
          </a:xfrm>
          <a:prstGeom prst="rect">
            <a:avLst/>
          </a:prstGeom>
        </p:spPr>
        <p:txBody>
          <a:bodyPr lIns="0" tIns="0" rIns="0" bIns="0" rtlCol="0" anchor="t">
            <a:spAutoFit/>
          </a:bodyPr>
          <a:lstStyle/>
          <a:p>
            <a:pPr>
              <a:lnSpc>
                <a:spcPts val="4372"/>
              </a:lnSpc>
            </a:pPr>
            <a:r>
              <a:rPr lang="en-US" sz="3123" dirty="0">
                <a:solidFill>
                  <a:srgbClr val="35586D"/>
                </a:solidFill>
                <a:latin typeface="Antonio Bold"/>
              </a:rPr>
              <a:t>University of Applied Sciences Rotterdam - ND Rotterdam</a:t>
            </a:r>
          </a:p>
        </p:txBody>
      </p:sp>
      <p:sp>
        <p:nvSpPr>
          <p:cNvPr id="16" name="TextBox 16"/>
          <p:cNvSpPr txBox="1"/>
          <p:nvPr/>
        </p:nvSpPr>
        <p:spPr>
          <a:xfrm>
            <a:off x="5022035" y="3057381"/>
            <a:ext cx="7627165" cy="522707"/>
          </a:xfrm>
          <a:prstGeom prst="rect">
            <a:avLst/>
          </a:prstGeom>
        </p:spPr>
        <p:txBody>
          <a:bodyPr wrap="square" lIns="0" tIns="0" rIns="0" bIns="0" rtlCol="0" anchor="t">
            <a:spAutoFit/>
          </a:bodyPr>
          <a:lstStyle/>
          <a:p>
            <a:pPr>
              <a:lnSpc>
                <a:spcPts val="4372"/>
              </a:lnSpc>
            </a:pPr>
            <a:r>
              <a:rPr lang="en-US" sz="3123" dirty="0" err="1">
                <a:solidFill>
                  <a:srgbClr val="35586D"/>
                </a:solidFill>
                <a:latin typeface="Antonio Bold"/>
              </a:rPr>
              <a:t>Wholebeing</a:t>
            </a:r>
            <a:r>
              <a:rPr lang="en-US" sz="3123" dirty="0">
                <a:solidFill>
                  <a:srgbClr val="35586D"/>
                </a:solidFill>
                <a:latin typeface="Antonio Bold"/>
              </a:rPr>
              <a:t> for Intrapreneurs and </a:t>
            </a:r>
            <a:r>
              <a:rPr lang="en-US" sz="3123" dirty="0" err="1">
                <a:solidFill>
                  <a:srgbClr val="35586D"/>
                </a:solidFill>
                <a:latin typeface="Antonio Bold"/>
              </a:rPr>
              <a:t>Enterpreneurs</a:t>
            </a:r>
            <a:endParaRPr lang="en-US" sz="3123" dirty="0">
              <a:solidFill>
                <a:srgbClr val="35586D"/>
              </a:solidFill>
              <a:latin typeface="Antonio Bold"/>
            </a:endParaRPr>
          </a:p>
        </p:txBody>
      </p:sp>
      <p:sp>
        <p:nvSpPr>
          <p:cNvPr id="6" name="TextBox 17">
            <a:extLst>
              <a:ext uri="{FF2B5EF4-FFF2-40B4-BE49-F238E27FC236}">
                <a16:creationId xmlns:a16="http://schemas.microsoft.com/office/drawing/2014/main" id="{91858507-7A09-A3CB-32B4-AB2D42874D90}"/>
              </a:ext>
            </a:extLst>
          </p:cNvPr>
          <p:cNvSpPr txBox="1"/>
          <p:nvPr/>
        </p:nvSpPr>
        <p:spPr>
          <a:xfrm>
            <a:off x="666619" y="3650832"/>
            <a:ext cx="15550843" cy="6660606"/>
          </a:xfrm>
          <a:prstGeom prst="rect">
            <a:avLst/>
          </a:prstGeom>
        </p:spPr>
        <p:txBody>
          <a:bodyPr lIns="0" tIns="0" rIns="0" bIns="0" rtlCol="0" anchor="t">
            <a:spAutoFit/>
          </a:bodyPr>
          <a:lstStyle/>
          <a:p>
            <a:pPr>
              <a:lnSpc>
                <a:spcPts val="2852"/>
              </a:lnSpc>
            </a:pPr>
            <a:r>
              <a:rPr lang="en-US" sz="2010" dirty="0">
                <a:solidFill>
                  <a:srgbClr val="FF3131"/>
                </a:solidFill>
                <a:latin typeface="Arialle Bold"/>
              </a:rPr>
              <a:t>Course Objective: </a:t>
            </a:r>
          </a:p>
          <a:p>
            <a:pPr>
              <a:lnSpc>
                <a:spcPts val="2852"/>
              </a:lnSpc>
            </a:pPr>
            <a:r>
              <a:rPr lang="tr-TR" sz="2010" dirty="0">
                <a:solidFill>
                  <a:srgbClr val="35586D"/>
                </a:solidFill>
                <a:latin typeface="Arialle Bold"/>
              </a:rPr>
              <a:t>T</a:t>
            </a:r>
            <a:r>
              <a:rPr lang="en-US" sz="2010" dirty="0">
                <a:solidFill>
                  <a:srgbClr val="35586D"/>
                </a:solidFill>
                <a:latin typeface="Arialle Bold"/>
              </a:rPr>
              <a:t>he “total human principle” is a humanistic approach which examines the functioning of the human being on the basis of talent, orientation and character. What is the “Total Human Principle” and how can the total human principle contribute </a:t>
            </a:r>
            <a:endParaRPr lang="tr-TR" sz="2010" dirty="0">
              <a:solidFill>
                <a:srgbClr val="35586D"/>
              </a:solidFill>
              <a:latin typeface="Arialle Bold"/>
            </a:endParaRPr>
          </a:p>
          <a:p>
            <a:pPr>
              <a:lnSpc>
                <a:spcPts val="2852"/>
              </a:lnSpc>
            </a:pPr>
            <a:r>
              <a:rPr lang="en-US" sz="2010" dirty="0">
                <a:solidFill>
                  <a:srgbClr val="35586D"/>
                </a:solidFill>
                <a:latin typeface="Arialle Bold"/>
              </a:rPr>
              <a:t>to</a:t>
            </a:r>
            <a:r>
              <a:rPr lang="tr-TR" sz="2010" dirty="0">
                <a:solidFill>
                  <a:srgbClr val="35586D"/>
                </a:solidFill>
                <a:latin typeface="Arialle Bold"/>
              </a:rPr>
              <a:t> </a:t>
            </a:r>
            <a:r>
              <a:rPr lang="en-US" sz="2010" dirty="0">
                <a:solidFill>
                  <a:srgbClr val="35586D"/>
                </a:solidFill>
                <a:latin typeface="Arialle Bold"/>
              </a:rPr>
              <a:t>your happiness and well-being?</a:t>
            </a:r>
            <a:r>
              <a:rPr lang="tr-TR" sz="2010" dirty="0">
                <a:solidFill>
                  <a:srgbClr val="35586D"/>
                </a:solidFill>
                <a:latin typeface="Arialle Bold"/>
              </a:rPr>
              <a:t> </a:t>
            </a:r>
            <a:r>
              <a:rPr lang="en-US" sz="2010" dirty="0">
                <a:solidFill>
                  <a:srgbClr val="35586D"/>
                </a:solidFill>
                <a:latin typeface="Arialle Bold"/>
              </a:rPr>
              <a:t>In the chaotic world of business, we often forget to distinguish happiness in the </a:t>
            </a:r>
            <a:endParaRPr lang="tr-TR" sz="2010" dirty="0">
              <a:solidFill>
                <a:srgbClr val="35586D"/>
              </a:solidFill>
              <a:latin typeface="Arialle Bold"/>
            </a:endParaRPr>
          </a:p>
          <a:p>
            <a:pPr>
              <a:lnSpc>
                <a:spcPts val="2852"/>
              </a:lnSpc>
            </a:pPr>
            <a:r>
              <a:rPr lang="en-US" sz="2010" dirty="0">
                <a:solidFill>
                  <a:srgbClr val="35586D"/>
                </a:solidFill>
                <a:latin typeface="Arialle Bold"/>
              </a:rPr>
              <a:t>working environment and happiness in your private life as an individual. How do we separate these two and how do </a:t>
            </a:r>
            <a:endParaRPr lang="tr-TR" sz="2010" dirty="0">
              <a:solidFill>
                <a:srgbClr val="35586D"/>
              </a:solidFill>
              <a:latin typeface="Arialle Bold"/>
            </a:endParaRPr>
          </a:p>
          <a:p>
            <a:pPr>
              <a:lnSpc>
                <a:spcPts val="2852"/>
              </a:lnSpc>
            </a:pPr>
            <a:r>
              <a:rPr lang="en-US" sz="2010" dirty="0">
                <a:solidFill>
                  <a:srgbClr val="35586D"/>
                </a:solidFill>
                <a:latin typeface="Arialle Bold"/>
              </a:rPr>
              <a:t>we make sure to keep everything in balance? What is the ultimate goal in life? These are questions that are mostly </a:t>
            </a:r>
            <a:endParaRPr lang="tr-TR" sz="2010" dirty="0">
              <a:solidFill>
                <a:srgbClr val="35586D"/>
              </a:solidFill>
              <a:latin typeface="Arialle Bold"/>
            </a:endParaRPr>
          </a:p>
          <a:p>
            <a:pPr>
              <a:lnSpc>
                <a:spcPts val="2852"/>
              </a:lnSpc>
            </a:pPr>
            <a:r>
              <a:rPr lang="en-US" sz="2010" dirty="0">
                <a:solidFill>
                  <a:srgbClr val="35586D"/>
                </a:solidFill>
                <a:latin typeface="Arialle Bold"/>
              </a:rPr>
              <a:t>asked by intra- and entrepreneurs due to a constant shifting in their working environment and often unbalanced </a:t>
            </a:r>
            <a:endParaRPr lang="tr-TR" sz="2010" dirty="0">
              <a:solidFill>
                <a:srgbClr val="35586D"/>
              </a:solidFill>
              <a:latin typeface="Arialle Bold"/>
            </a:endParaRPr>
          </a:p>
          <a:p>
            <a:pPr>
              <a:lnSpc>
                <a:spcPts val="2852"/>
              </a:lnSpc>
            </a:pPr>
            <a:r>
              <a:rPr lang="en-US" sz="2010" dirty="0">
                <a:solidFill>
                  <a:srgbClr val="35586D"/>
                </a:solidFill>
                <a:latin typeface="Arialle Bold"/>
              </a:rPr>
              <a:t>work/private lifestyle.</a:t>
            </a:r>
            <a:r>
              <a:rPr lang="tr-TR" sz="2010" dirty="0">
                <a:solidFill>
                  <a:srgbClr val="35586D"/>
                </a:solidFill>
                <a:latin typeface="Arialle Bold"/>
              </a:rPr>
              <a:t> </a:t>
            </a:r>
            <a:r>
              <a:rPr lang="en-US" sz="2010" dirty="0">
                <a:solidFill>
                  <a:srgbClr val="35586D"/>
                </a:solidFill>
                <a:latin typeface="Arialle Bold"/>
              </a:rPr>
              <a:t>The course is both theoretical, because you will learn all aspects of the SPIRE model, and practical </a:t>
            </a:r>
            <a:endParaRPr lang="tr-TR" sz="2010" dirty="0">
              <a:solidFill>
                <a:srgbClr val="35586D"/>
              </a:solidFill>
              <a:latin typeface="Arialle Bold"/>
            </a:endParaRPr>
          </a:p>
          <a:p>
            <a:pPr>
              <a:lnSpc>
                <a:spcPts val="2852"/>
              </a:lnSpc>
            </a:pPr>
            <a:r>
              <a:rPr lang="en-US" sz="2010" dirty="0">
                <a:solidFill>
                  <a:srgbClr val="35586D"/>
                </a:solidFill>
                <a:latin typeface="Arialle Bold"/>
              </a:rPr>
              <a:t>by applying some methods and some techniques that contribute to your Whole Being.</a:t>
            </a:r>
            <a:r>
              <a:rPr lang="tr-TR" sz="2010" dirty="0">
                <a:solidFill>
                  <a:srgbClr val="35586D"/>
                </a:solidFill>
                <a:latin typeface="Arialle Bold"/>
              </a:rPr>
              <a:t> </a:t>
            </a:r>
            <a:r>
              <a:rPr lang="en-US" sz="2010" dirty="0">
                <a:solidFill>
                  <a:srgbClr val="35586D"/>
                </a:solidFill>
                <a:latin typeface="Arialle Bold"/>
              </a:rPr>
              <a:t>Things you already do well will be reinforced and things that don't work will be improved.</a:t>
            </a:r>
            <a:r>
              <a:rPr lang="tr-TR" sz="2010" dirty="0">
                <a:solidFill>
                  <a:srgbClr val="35586D"/>
                </a:solidFill>
                <a:latin typeface="Arialle Bold"/>
              </a:rPr>
              <a:t> </a:t>
            </a:r>
            <a:r>
              <a:rPr lang="en-US" sz="2010" dirty="0">
                <a:solidFill>
                  <a:srgbClr val="35586D"/>
                </a:solidFill>
                <a:latin typeface="Arialle Bold"/>
              </a:rPr>
              <a:t>Whether you are already happy or want to become happier, this course will help, not only to make you happier, but the people around you as well.</a:t>
            </a:r>
            <a:r>
              <a:rPr lang="tr-TR" sz="2010" dirty="0">
                <a:solidFill>
                  <a:srgbClr val="35586D"/>
                </a:solidFill>
                <a:latin typeface="Arialle Bold"/>
              </a:rPr>
              <a:t> </a:t>
            </a:r>
            <a:r>
              <a:rPr lang="en-US" sz="2010" dirty="0">
                <a:solidFill>
                  <a:srgbClr val="35586D"/>
                </a:solidFill>
                <a:latin typeface="Arialle Bold"/>
              </a:rPr>
              <a:t>Our life purpose is and should be the well-being of the “total human being"</a:t>
            </a:r>
          </a:p>
          <a:p>
            <a:pPr>
              <a:lnSpc>
                <a:spcPts val="2852"/>
              </a:lnSpc>
            </a:pPr>
            <a:r>
              <a:rPr lang="en-US" sz="2010" dirty="0">
                <a:solidFill>
                  <a:srgbClr val="FF3131"/>
                </a:solidFill>
                <a:latin typeface="Arialle Bold"/>
              </a:rPr>
              <a:t>Learning Outcomes: </a:t>
            </a:r>
          </a:p>
          <a:p>
            <a:pPr>
              <a:lnSpc>
                <a:spcPts val="2852"/>
              </a:lnSpc>
            </a:pPr>
            <a:r>
              <a:rPr lang="en-US" sz="2010" dirty="0">
                <a:solidFill>
                  <a:srgbClr val="35586D"/>
                </a:solidFill>
                <a:latin typeface="Arialle Bold"/>
              </a:rPr>
              <a:t>At the end of this course the learner is expected to,</a:t>
            </a:r>
          </a:p>
          <a:p>
            <a:pPr>
              <a:lnSpc>
                <a:spcPts val="2852"/>
              </a:lnSpc>
            </a:pPr>
            <a:r>
              <a:rPr lang="en-US" sz="2010" dirty="0">
                <a:solidFill>
                  <a:srgbClr val="35586D"/>
                </a:solidFill>
                <a:latin typeface="Arialle Bold"/>
              </a:rPr>
              <a:t>1.</a:t>
            </a:r>
            <a:r>
              <a:rPr lang="tr-TR" sz="2010" dirty="0">
                <a:solidFill>
                  <a:srgbClr val="35586D"/>
                </a:solidFill>
                <a:latin typeface="Arialle Bold"/>
              </a:rPr>
              <a:t> </a:t>
            </a:r>
            <a:r>
              <a:rPr lang="en-US" sz="2010" dirty="0">
                <a:solidFill>
                  <a:srgbClr val="35586D"/>
                </a:solidFill>
                <a:latin typeface="Arialle Bold"/>
              </a:rPr>
              <a:t>Understand the 5 elements of the SPIRE model,</a:t>
            </a:r>
          </a:p>
          <a:p>
            <a:pPr>
              <a:lnSpc>
                <a:spcPts val="2852"/>
              </a:lnSpc>
            </a:pPr>
            <a:r>
              <a:rPr lang="en-US" sz="2010" dirty="0">
                <a:solidFill>
                  <a:srgbClr val="35586D"/>
                </a:solidFill>
                <a:latin typeface="Arialle Bold"/>
              </a:rPr>
              <a:t>2.</a:t>
            </a:r>
            <a:r>
              <a:rPr lang="tr-TR" sz="2010" dirty="0">
                <a:solidFill>
                  <a:srgbClr val="35586D"/>
                </a:solidFill>
                <a:latin typeface="Arialle Bold"/>
              </a:rPr>
              <a:t> </a:t>
            </a:r>
            <a:r>
              <a:rPr lang="en-US" sz="2010" dirty="0">
                <a:solidFill>
                  <a:srgbClr val="35586D"/>
                </a:solidFill>
                <a:latin typeface="Arialle Bold"/>
              </a:rPr>
              <a:t>Apply some parts of the 5 elements concretely in your personal situation,</a:t>
            </a:r>
          </a:p>
          <a:p>
            <a:pPr>
              <a:lnSpc>
                <a:spcPts val="2852"/>
              </a:lnSpc>
            </a:pPr>
            <a:r>
              <a:rPr lang="en-US" sz="2010" dirty="0">
                <a:solidFill>
                  <a:srgbClr val="35586D"/>
                </a:solidFill>
                <a:latin typeface="Arialle Bold"/>
              </a:rPr>
              <a:t>3.</a:t>
            </a:r>
            <a:r>
              <a:rPr lang="tr-TR" sz="2010" dirty="0">
                <a:solidFill>
                  <a:srgbClr val="35586D"/>
                </a:solidFill>
                <a:latin typeface="Arialle Bold"/>
              </a:rPr>
              <a:t> </a:t>
            </a:r>
            <a:r>
              <a:rPr lang="en-US" sz="2010" dirty="0">
                <a:solidFill>
                  <a:srgbClr val="35586D"/>
                </a:solidFill>
                <a:latin typeface="Arialle Bold"/>
              </a:rPr>
              <a:t>Apply some parts of the 5 elements concretely in an organizational context</a:t>
            </a:r>
          </a:p>
          <a:p>
            <a:pPr>
              <a:lnSpc>
                <a:spcPts val="2852"/>
              </a:lnSpc>
            </a:pPr>
            <a:r>
              <a:rPr lang="en-US" sz="2010" dirty="0">
                <a:solidFill>
                  <a:srgbClr val="35586D"/>
                </a:solidFill>
                <a:latin typeface="Arialle Bold"/>
              </a:rPr>
              <a:t>4.</a:t>
            </a:r>
            <a:r>
              <a:rPr lang="tr-TR" sz="2010" dirty="0">
                <a:solidFill>
                  <a:srgbClr val="35586D"/>
                </a:solidFill>
                <a:latin typeface="Arialle Bold"/>
              </a:rPr>
              <a:t> </a:t>
            </a:r>
            <a:r>
              <a:rPr lang="en-US" sz="2010" dirty="0">
                <a:solidFill>
                  <a:srgbClr val="35586D"/>
                </a:solidFill>
                <a:latin typeface="Arialle Bold"/>
              </a:rPr>
              <a:t>SPIRE-check-in.</a:t>
            </a:r>
          </a:p>
        </p:txBody>
      </p:sp>
      <p:sp>
        <p:nvSpPr>
          <p:cNvPr id="17" name="TextBox 16">
            <a:extLst>
              <a:ext uri="{FF2B5EF4-FFF2-40B4-BE49-F238E27FC236}">
                <a16:creationId xmlns:a16="http://schemas.microsoft.com/office/drawing/2014/main" id="{5860087A-AB53-334F-B487-E04A97A66207}"/>
              </a:ext>
            </a:extLst>
          </p:cNvPr>
          <p:cNvSpPr txBox="1"/>
          <p:nvPr/>
        </p:nvSpPr>
        <p:spPr>
          <a:xfrm>
            <a:off x="11156374" y="9643651"/>
            <a:ext cx="7142512" cy="617541"/>
          </a:xfrm>
          <a:prstGeom prst="rect">
            <a:avLst/>
          </a:prstGeom>
          <a:noFill/>
        </p:spPr>
        <p:txBody>
          <a:bodyPr wrap="square">
            <a:spAutoFit/>
          </a:bodyPr>
          <a:lstStyle/>
          <a:p>
            <a:pPr algn="r">
              <a:lnSpc>
                <a:spcPts val="4372"/>
              </a:lnSpc>
            </a:pPr>
            <a:r>
              <a:rPr lang="en-US" sz="3200" dirty="0">
                <a:solidFill>
                  <a:srgbClr val="FF0000"/>
                </a:solidFill>
                <a:latin typeface="Antonio Bold"/>
              </a:rPr>
              <a:t>2</a:t>
            </a:r>
            <a:r>
              <a:rPr lang="en-US" sz="3200" baseline="30000" dirty="0">
                <a:solidFill>
                  <a:srgbClr val="FF0000"/>
                </a:solidFill>
                <a:latin typeface="Antonio Bold"/>
              </a:rPr>
              <a:t>nd</a:t>
            </a:r>
            <a:r>
              <a:rPr lang="tr-TR" sz="3200" dirty="0">
                <a:solidFill>
                  <a:srgbClr val="FF0000"/>
                </a:solidFill>
                <a:latin typeface="Antonio Bold"/>
              </a:rPr>
              <a:t>,</a:t>
            </a:r>
            <a:r>
              <a:rPr lang="en-US" sz="3200" dirty="0">
                <a:solidFill>
                  <a:srgbClr val="FF0000"/>
                </a:solidFill>
                <a:latin typeface="Antonio Bold"/>
              </a:rPr>
              <a:t>3</a:t>
            </a:r>
            <a:r>
              <a:rPr lang="en-US" sz="3200" baseline="30000" dirty="0">
                <a:solidFill>
                  <a:srgbClr val="FF0000"/>
                </a:solidFill>
                <a:latin typeface="Antonio Bold"/>
              </a:rPr>
              <a:t>rd</a:t>
            </a:r>
            <a:r>
              <a:rPr lang="en-US" sz="3200" dirty="0">
                <a:solidFill>
                  <a:srgbClr val="FF0000"/>
                </a:solidFill>
                <a:latin typeface="Antonio Bold"/>
              </a:rPr>
              <a:t> </a:t>
            </a:r>
            <a:r>
              <a:rPr lang="tr-TR" sz="3200" dirty="0">
                <a:solidFill>
                  <a:srgbClr val="FF0000"/>
                </a:solidFill>
                <a:latin typeface="Antonio Bold"/>
              </a:rPr>
              <a:t>,</a:t>
            </a:r>
            <a:r>
              <a:rPr lang="en-US" sz="3200" dirty="0">
                <a:solidFill>
                  <a:srgbClr val="FF0000"/>
                </a:solidFill>
                <a:latin typeface="Antonio Bold"/>
              </a:rPr>
              <a:t>4</a:t>
            </a:r>
            <a:r>
              <a:rPr lang="en-US" sz="3200" baseline="30000" dirty="0">
                <a:solidFill>
                  <a:srgbClr val="FF0000"/>
                </a:solidFill>
                <a:latin typeface="Antonio Bold"/>
              </a:rPr>
              <a:t>th</a:t>
            </a:r>
            <a:r>
              <a:rPr lang="en-US" sz="3200" dirty="0">
                <a:solidFill>
                  <a:srgbClr val="FF0000"/>
                </a:solidFill>
                <a:latin typeface="Antonio Bold"/>
              </a:rPr>
              <a:t> year students </a:t>
            </a:r>
          </a:p>
        </p:txBody>
      </p:sp>
      <p:pic>
        <p:nvPicPr>
          <p:cNvPr id="2059" name="Picture 11" descr="Jean-Pierre BEELEN | Rotterdam University of Applied Sciences, Rotterdam |  HR | Rotterdam Business School (RBS) | Research profile">
            <a:extLst>
              <a:ext uri="{FF2B5EF4-FFF2-40B4-BE49-F238E27FC236}">
                <a16:creationId xmlns:a16="http://schemas.microsoft.com/office/drawing/2014/main" id="{9073CD2C-5092-4AAA-B1A8-76759AF60C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603" y="376305"/>
            <a:ext cx="3002387" cy="30023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cover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848</TotalTime>
  <Words>2616</Words>
  <Application>Microsoft Office PowerPoint</Application>
  <PresentationFormat>Custom</PresentationFormat>
  <Paragraphs>222</Paragraphs>
  <Slides>20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20</vt:i4>
      </vt:variant>
    </vt:vector>
  </HeadingPairs>
  <TitlesOfParts>
    <vt:vector size="31" baseType="lpstr">
      <vt:lpstr>Antonio Bold</vt:lpstr>
      <vt:lpstr>Antonio Ultra-Bold</vt:lpstr>
      <vt:lpstr>Aptos</vt:lpstr>
      <vt:lpstr>Montserrat Ultra-Bold</vt:lpstr>
      <vt:lpstr>Arialle</vt:lpstr>
      <vt:lpstr>Arial</vt:lpstr>
      <vt:lpstr>Poppins Medium</vt:lpstr>
      <vt:lpstr>Calibri</vt:lpstr>
      <vt:lpstr>Poppins Medium Bold</vt:lpstr>
      <vt:lpstr>Arialle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Registration to the courses will be online on Mar 4th - Mar 15th 2024. Please follow social media accounts, website and sakai announcements!</dc:title>
  <cp:lastModifiedBy>ısınsu  atalay</cp:lastModifiedBy>
  <cp:revision>32</cp:revision>
  <cp:lastPrinted>2026-02-18T12:11:16Z</cp:lastPrinted>
  <dcterms:created xsi:type="dcterms:W3CDTF">2006-08-16T00:00:00Z</dcterms:created>
  <dcterms:modified xsi:type="dcterms:W3CDTF">2026-02-18T12:35:36Z</dcterms:modified>
  <dc:identifier>DAF9c3HMfj0</dc:identifier>
</cp:coreProperties>
</file>