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3" r:id="rId1"/>
  </p:sldMasterIdLst>
  <p:sldIdLst>
    <p:sldId id="256" r:id="rId2"/>
    <p:sldId id="269" r:id="rId3"/>
    <p:sldId id="290" r:id="rId4"/>
    <p:sldId id="270" r:id="rId5"/>
    <p:sldId id="271" r:id="rId6"/>
    <p:sldId id="282" r:id="rId7"/>
    <p:sldId id="283" r:id="rId8"/>
    <p:sldId id="272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9" r:id="rId17"/>
    <p:sldId id="286" r:id="rId18"/>
    <p:sldId id="287" r:id="rId19"/>
    <p:sldId id="285" r:id="rId20"/>
    <p:sldId id="281" r:id="rId21"/>
    <p:sldId id="284" r:id="rId22"/>
    <p:sldId id="266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29" userDrawn="1">
          <p15:clr>
            <a:srgbClr val="A4A3A4"/>
          </p15:clr>
        </p15:guide>
        <p15:guide id="2" orient="horz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505E3EF-67EA-436B-97B2-0124C06EBD24}" styleName="Orta Stil 4 - Vurgu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946"/>
    <p:restoredTop sz="94694"/>
  </p:normalViewPr>
  <p:slideViewPr>
    <p:cSldViewPr snapToGrid="0" snapToObjects="1">
      <p:cViewPr varScale="1">
        <p:scale>
          <a:sx n="103" d="100"/>
          <a:sy n="103" d="100"/>
        </p:scale>
        <p:origin x="114" y="324"/>
      </p:cViewPr>
      <p:guideLst>
        <p:guide pos="529"/>
        <p:guide orient="horz" pos="11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def Akgungor" userId="4b844ad00b8c9be7" providerId="LiveId" clId="{9B81A292-1543-4EE4-8E20-BFA79827D832}"/>
    <pc:docChg chg="modSld">
      <pc:chgData name="Sedef Akgungor" userId="4b844ad00b8c9be7" providerId="LiveId" clId="{9B81A292-1543-4EE4-8E20-BFA79827D832}" dt="2026-07-23T10:54:49.597" v="6" actId="14100"/>
      <pc:docMkLst>
        <pc:docMk/>
      </pc:docMkLst>
      <pc:sldChg chg="addSp modSp mod">
        <pc:chgData name="Sedef Akgungor" userId="4b844ad00b8c9be7" providerId="LiveId" clId="{9B81A292-1543-4EE4-8E20-BFA79827D832}" dt="2026-07-23T10:54:49.597" v="6" actId="14100"/>
        <pc:sldMkLst>
          <pc:docMk/>
          <pc:sldMk cId="444583122" sldId="284"/>
        </pc:sldMkLst>
        <pc:picChg chg="mod">
          <ac:chgData name="Sedef Akgungor" userId="4b844ad00b8c9be7" providerId="LiveId" clId="{9B81A292-1543-4EE4-8E20-BFA79827D832}" dt="2026-07-23T10:54:44.359" v="3" actId="1076"/>
          <ac:picMkLst>
            <pc:docMk/>
            <pc:sldMk cId="444583122" sldId="284"/>
            <ac:picMk id="20" creationId="{E5E1055E-34F7-4541-9FD9-C673C0DB2439}"/>
          </ac:picMkLst>
        </pc:picChg>
        <pc:picChg chg="add mod">
          <ac:chgData name="Sedef Akgungor" userId="4b844ad00b8c9be7" providerId="LiveId" clId="{9B81A292-1543-4EE4-8E20-BFA79827D832}" dt="2026-07-23T10:54:49.597" v="6" actId="14100"/>
          <ac:picMkLst>
            <pc:docMk/>
            <pc:sldMk cId="444583122" sldId="284"/>
            <ac:picMk id="1026" creationId="{1F7289FB-3BF8-4E69-82B8-C56B6B8C1781}"/>
          </ac:picMkLst>
        </pc:picChg>
      </pc:sldChg>
    </pc:docChg>
  </pc:docChgLst>
  <pc:docChgLst>
    <pc:chgData name="Sedef Akgungor" userId="4b844ad00b8c9be7" providerId="LiveId" clId="{3F5FDBF6-64A0-4B70-835F-A5B438DA5EF3}"/>
    <pc:docChg chg="custSel modSld">
      <pc:chgData name="Sedef Akgungor" userId="4b844ad00b8c9be7" providerId="LiveId" clId="{3F5FDBF6-64A0-4B70-835F-A5B438DA5EF3}" dt="2026-07-21T19:28:54.232" v="2" actId="1076"/>
      <pc:docMkLst>
        <pc:docMk/>
      </pc:docMkLst>
      <pc:sldChg chg="addSp delSp modSp mod">
        <pc:chgData name="Sedef Akgungor" userId="4b844ad00b8c9be7" providerId="LiveId" clId="{3F5FDBF6-64A0-4B70-835F-A5B438DA5EF3}" dt="2026-07-21T19:28:54.232" v="2" actId="1076"/>
        <pc:sldMkLst>
          <pc:docMk/>
          <pc:sldMk cId="444583122" sldId="284"/>
        </pc:sldMkLst>
        <pc:spChg chg="del">
          <ac:chgData name="Sedef Akgungor" userId="4b844ad00b8c9be7" providerId="LiveId" clId="{3F5FDBF6-64A0-4B70-835F-A5B438DA5EF3}" dt="2026-07-21T19:28:37.841" v="0" actId="478"/>
          <ac:spMkLst>
            <pc:docMk/>
            <pc:sldMk cId="444583122" sldId="284"/>
            <ac:spMk id="11" creationId="{11175773-88E4-4939-BEEC-5B56DBA6C406}"/>
          </ac:spMkLst>
        </pc:spChg>
        <pc:picChg chg="add mod">
          <ac:chgData name="Sedef Akgungor" userId="4b844ad00b8c9be7" providerId="LiveId" clId="{3F5FDBF6-64A0-4B70-835F-A5B438DA5EF3}" dt="2026-07-21T19:28:54.232" v="2" actId="1076"/>
          <ac:picMkLst>
            <pc:docMk/>
            <pc:sldMk cId="444583122" sldId="284"/>
            <ac:picMk id="9" creationId="{A48DE0EC-0000-6D27-A6E0-51E06AD3A79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040A0-3282-AF46-A25B-94B11FCF74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155461"/>
            <a:ext cx="9144000" cy="1323439"/>
          </a:xfrm>
        </p:spPr>
        <p:txBody>
          <a:bodyPr anchor="ctr"/>
          <a:lstStyle>
            <a:lvl1pPr algn="ctr"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80FFB2-0C5B-FE4F-B47B-13D16207EB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809781"/>
            <a:ext cx="9144000" cy="73855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tr-T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817364-C444-104A-8004-96E50289C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AA8F-9CB5-7545-9CF5-6B12F805CB74}" type="datetimeFigureOut">
              <a:rPr lang="tr-TR" smtClean="0"/>
              <a:t>23.07.2026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05EEF5-0DFB-2B45-9BC6-B549F2EAE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680340-C9EB-BC40-8416-F3FAB1397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8AFF16D-A428-EE42-B763-96EEF8ED0D2B}"/>
              </a:ext>
            </a:extLst>
          </p:cNvPr>
          <p:cNvCxnSpPr/>
          <p:nvPr userDrawn="1"/>
        </p:nvCxnSpPr>
        <p:spPr>
          <a:xfrm>
            <a:off x="5339645" y="936978"/>
            <a:ext cx="0" cy="1531584"/>
          </a:xfrm>
          <a:prstGeom prst="line">
            <a:avLst/>
          </a:prstGeom>
          <a:ln w="508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EC3F09AE-0498-644B-A566-B7CF9EA97055}"/>
              </a:ext>
            </a:extLst>
          </p:cNvPr>
          <p:cNvSpPr txBox="1"/>
          <p:nvPr userDrawn="1"/>
        </p:nvSpPr>
        <p:spPr>
          <a:xfrm>
            <a:off x="5420362" y="1024007"/>
            <a:ext cx="3265310" cy="132343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tr-TR" sz="4000" b="1" dirty="0">
                <a:solidFill>
                  <a:schemeClr val="bg2">
                    <a:lumMod val="50000"/>
                  </a:schemeClr>
                </a:solidFill>
              </a:rPr>
              <a:t>DOKUZ EYLÜL</a:t>
            </a:r>
          </a:p>
          <a:p>
            <a:r>
              <a:rPr lang="tr-TR" sz="4000" b="1" dirty="0">
                <a:solidFill>
                  <a:schemeClr val="bg2">
                    <a:lumMod val="50000"/>
                  </a:schemeClr>
                </a:solidFill>
              </a:rPr>
              <a:t>ÜNİVERSİTESİ</a:t>
            </a:r>
            <a:endParaRPr lang="tr-TR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D65E5B7-A235-F04F-B1DB-D6D20DDD409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8520" y="807402"/>
            <a:ext cx="1661160" cy="166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806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2B7E1-F47F-BE43-BB2D-F88350C7A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31708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85E205-529D-6D44-B715-68A3CBA676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110153"/>
            <a:ext cx="10515600" cy="4066809"/>
          </a:xfrm>
        </p:spPr>
        <p:txBody>
          <a:bodyPr vert="horz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tr-T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1475E5-9EF6-6340-B2BB-1C1124058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AA8F-9CB5-7545-9CF5-6B12F805CB74}" type="datetimeFigureOut">
              <a:rPr lang="tr-TR" smtClean="0"/>
              <a:t>23.07.2026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A2DCEA-F13E-6F40-B62A-84CC2BD92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847AD2-9758-3C4F-A7A2-D0BB8CF36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BECF59-36E7-5946-A383-1A5CC57CB5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05365" y="280828"/>
            <a:ext cx="1494155" cy="1494155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0DB7F8D-0D72-964A-B72F-C7DB9A9D921F}"/>
              </a:ext>
            </a:extLst>
          </p:cNvPr>
          <p:cNvCxnSpPr/>
          <p:nvPr userDrawn="1"/>
        </p:nvCxnSpPr>
        <p:spPr>
          <a:xfrm>
            <a:off x="838200" y="1690688"/>
            <a:ext cx="8317089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0760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31972A-06B9-8E4D-81B8-3FC29839DC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38200" y="422031"/>
            <a:ext cx="2628900" cy="5754932"/>
          </a:xfrm>
        </p:spPr>
        <p:txBody>
          <a:bodyPr vert="horz"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4E875F-6BB8-2B41-A85E-C5CCDF5FB5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619500" y="1811215"/>
            <a:ext cx="7734300" cy="4365748"/>
          </a:xfrm>
        </p:spPr>
        <p:txBody>
          <a:bodyPr vert="horz"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3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tr-T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3AFD9-119B-AF4E-83CD-2AB4717723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AA8F-9CB5-7545-9CF5-6B12F805CB74}" type="datetimeFigureOut">
              <a:rPr lang="tr-TR" smtClean="0"/>
              <a:t>23.07.2026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01E618-DA17-1942-BE61-C786F2DA9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AA7508-CAB6-F24D-BC15-39E3E6028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3A62F18-C391-694B-BC24-89E886683A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05365" y="280828"/>
            <a:ext cx="1494155" cy="149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11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2BBF1-9179-C64D-AD1E-E36032365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31708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DA4818-42BE-9341-8813-D6ECEB7820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tr-T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A67FF-9A55-354D-9FC4-C4F3767D9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AA8F-9CB5-7545-9CF5-6B12F805CB74}" type="datetimeFigureOut">
              <a:rPr lang="tr-TR" smtClean="0"/>
              <a:t>23.07.2026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FF7C3-785A-9C4B-842F-7EF422427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632753-824F-0841-B974-E1357F2B3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CB2650-91C2-9148-AE66-579AABFF5D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05365" y="280828"/>
            <a:ext cx="1494155" cy="1494155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62B41ED-2589-E148-8857-F5F401EFAA28}"/>
              </a:ext>
            </a:extLst>
          </p:cNvPr>
          <p:cNvCxnSpPr/>
          <p:nvPr userDrawn="1"/>
        </p:nvCxnSpPr>
        <p:spPr>
          <a:xfrm>
            <a:off x="838200" y="1690688"/>
            <a:ext cx="8317089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126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3A97B-AA58-9F4D-B4CF-89DAC6E08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916723"/>
            <a:ext cx="10515600" cy="2645752"/>
          </a:xfrm>
        </p:spPr>
        <p:txBody>
          <a:bodyPr anchor="ctr"/>
          <a:lstStyle>
            <a:lvl1pPr algn="ctr">
              <a:defRPr sz="60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1A2AAE-1413-7147-BC0D-C5870301A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220B95-3291-8442-AC39-14FA4362E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AA8F-9CB5-7545-9CF5-6B12F805CB74}" type="datetimeFigureOut">
              <a:rPr lang="tr-TR" smtClean="0"/>
              <a:t>23.07.2026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8CE5B-1EC9-684D-9C78-FB6DF8D4C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7F7736-F360-1440-8D79-731BE5C3D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969DAAC-1ADA-3B40-89B1-396D76A087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05365" y="280828"/>
            <a:ext cx="1494155" cy="149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08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D6985-B0BA-624C-99C9-5E0852F89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31708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4E806C-3D3C-BF4E-BB89-1485488E53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98EA71-6ED8-3042-9B9E-763FB2C5C7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973093-8BFC-544C-BAAF-60372441C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AA8F-9CB5-7545-9CF5-6B12F805CB74}" type="datetimeFigureOut">
              <a:rPr lang="tr-TR" smtClean="0"/>
              <a:t>23.07.2026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DE5CCB-ECE1-5542-A539-A9EEDA88F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34B792-505E-EE44-864D-7335BDD64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211388-D12A-9846-82CD-B4C20FD508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05365" y="280828"/>
            <a:ext cx="1494155" cy="149415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E8F2509-A11E-F44A-88BF-A7BDEE5F022E}"/>
              </a:ext>
            </a:extLst>
          </p:cNvPr>
          <p:cNvCxnSpPr/>
          <p:nvPr userDrawn="1"/>
        </p:nvCxnSpPr>
        <p:spPr>
          <a:xfrm>
            <a:off x="838200" y="1690688"/>
            <a:ext cx="8317089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0752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825C2-63D1-9C48-8F8C-551687CFA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8831750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D7FC5-9A58-884C-90A6-52103D565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57375"/>
            <a:ext cx="5157787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97F6CA-ECF4-4B46-8007-AAEC1B66C7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A23999-1912-4C4A-82CF-B29D2B7FC1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57375"/>
            <a:ext cx="5183188" cy="6477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772123-82A7-2B46-9E5C-8F23A08691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6BAAAF-AC55-224A-92F4-65104BF23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AA8F-9CB5-7545-9CF5-6B12F805CB74}" type="datetimeFigureOut">
              <a:rPr lang="tr-TR" smtClean="0"/>
              <a:t>23.07.2026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DBD44B3-474E-E64E-8FA6-86138245A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CC0F39-9008-1F4E-B9D1-5ABF118E8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5267E69-6855-3A41-A6E9-05EB5A35EA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05365" y="280828"/>
            <a:ext cx="1494155" cy="149415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FD0EFED-E962-8045-ABE7-ADCBB37222FF}"/>
              </a:ext>
            </a:extLst>
          </p:cNvPr>
          <p:cNvCxnSpPr/>
          <p:nvPr userDrawn="1"/>
        </p:nvCxnSpPr>
        <p:spPr>
          <a:xfrm>
            <a:off x="838200" y="1690688"/>
            <a:ext cx="8317089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951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D097A-E315-A040-824D-70336870B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69569" cy="1325563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6D9908-7A0E-954F-B461-C7D68BB08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AA8F-9CB5-7545-9CF5-6B12F805CB74}" type="datetimeFigureOut">
              <a:rPr lang="tr-TR" smtClean="0"/>
              <a:t>23.07.2026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9733D9-4D69-B749-94EB-5A4170585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7FFF3D-C0F7-8A41-A9D4-A889A1CE0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AA6EE4-60C8-6341-B482-2C803D53A7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05365" y="280828"/>
            <a:ext cx="1494155" cy="149415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5C50710-4690-A74E-82B3-D4C92CE5903E}"/>
              </a:ext>
            </a:extLst>
          </p:cNvPr>
          <p:cNvCxnSpPr/>
          <p:nvPr userDrawn="1"/>
        </p:nvCxnSpPr>
        <p:spPr>
          <a:xfrm>
            <a:off x="838200" y="1690688"/>
            <a:ext cx="8317089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436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D2E811-1EA2-7A43-85EC-595D4033C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AA8F-9CB5-7545-9CF5-6B12F805CB74}" type="datetimeFigureOut">
              <a:rPr lang="tr-TR" smtClean="0"/>
              <a:t>23.07.2026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603825-2867-604A-8EE3-160CF3825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A84306-E8EB-C24D-A62A-09EE0AC25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690F9A-CB4A-1D40-9619-68310C0636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05365" y="280828"/>
            <a:ext cx="1494155" cy="149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047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9BBE2-61F4-514C-93A0-BCB8A37DF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317783"/>
          </a:xfrm>
        </p:spPr>
        <p:txBody>
          <a:bodyPr anchor="ctr"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5E552B-B880-5648-9CFD-713E4EEA3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  <a:lvl2pPr>
              <a:defRPr sz="2800">
                <a:solidFill>
                  <a:schemeClr val="accent6"/>
                </a:solidFill>
              </a:defRPr>
            </a:lvl2pPr>
            <a:lvl3pPr>
              <a:defRPr sz="2400">
                <a:solidFill>
                  <a:schemeClr val="accent2"/>
                </a:solidFill>
              </a:defRPr>
            </a:lvl3pPr>
            <a:lvl4pPr>
              <a:defRPr sz="2000">
                <a:solidFill>
                  <a:schemeClr val="accent3"/>
                </a:solidFill>
              </a:defRPr>
            </a:lvl4pPr>
            <a:lvl5pPr>
              <a:defRPr sz="2000">
                <a:solidFill>
                  <a:schemeClr val="accent4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tr-T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71F44D-0FF1-6343-862F-79609757DE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vert="horz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B0EA9-FBF1-4548-B691-25A1FC778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AA8F-9CB5-7545-9CF5-6B12F805CB74}" type="datetimeFigureOut">
              <a:rPr lang="tr-TR" smtClean="0"/>
              <a:t>23.07.2026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13AD51-C086-8241-9678-E19D04DDB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807373-8DC3-5440-B4F7-DC78B3CEB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6487D4C-C123-B24E-B9E3-AE6FDDDF16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05365" y="280828"/>
            <a:ext cx="1494155" cy="149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420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50034-BBF6-3640-8B7E-B9041DF98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/>
          <a:lstStyle>
            <a:lvl1pPr>
              <a:defRPr sz="32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8F47FA-956F-9A41-9193-BF8A98A27D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2049462"/>
            <a:ext cx="6172200" cy="38115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CFD012-0284-E14D-B467-2A24391410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20D87C-547E-9540-9596-1751CEE0F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1AA8F-9CB5-7545-9CF5-6B12F805CB74}" type="datetimeFigureOut">
              <a:rPr lang="tr-TR" smtClean="0"/>
              <a:t>23.07.2026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A16966-30AE-7E43-B333-FB1A2A0ED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0B83D-8359-BD45-AB73-0607B441B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80DC743-7B7A-6B43-ABEF-92FF317BC8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05365" y="280828"/>
            <a:ext cx="1494155" cy="149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3186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38B552-DE9A-0A42-846C-A124200FE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tr-T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890266-3BB0-194B-A97F-DD74C67DB5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tr-T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0DF918-DEC2-D04E-9E68-C5E8EAF3EE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1AA8F-9CB5-7545-9CF5-6B12F805CB74}" type="datetimeFigureOut">
              <a:rPr lang="tr-TR" smtClean="0"/>
              <a:t>23.07.2026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CC97D7-E5EC-A14C-9A83-9041449E42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D011EC-3CEA-364C-BAC2-129A0AD1A1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EA236-263A-8E4B-A919-97FD95326A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7423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s://twitter.com/DEUFACULTYOFBUS" TargetMode="External"/><Relationship Id="rId7" Type="http://schemas.openxmlformats.org/officeDocument/2006/relationships/image" Target="../media/image7.png"/><Relationship Id="rId2" Type="http://schemas.openxmlformats.org/officeDocument/2006/relationships/hyperlink" Target="https://www.facebook.com/DEUBUSINESSFACULTY/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hyperlink" Target="https://www.youtube.com/user/DEUFACULTYOFBUSINESS" TargetMode="External"/><Relationship Id="rId10" Type="http://schemas.openxmlformats.org/officeDocument/2006/relationships/image" Target="../media/image4.png"/><Relationship Id="rId4" Type="http://schemas.openxmlformats.org/officeDocument/2006/relationships/hyperlink" Target="https://www.linkedin.com/school/deuisletmefakultesi/?viewAsMember=true" TargetMode="External"/><Relationship Id="rId9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78F13CD-9C8A-8141-8104-25731989DD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3224" y="2976465"/>
            <a:ext cx="10991462" cy="1502435"/>
          </a:xfrm>
        </p:spPr>
        <p:txBody>
          <a:bodyPr>
            <a:normAutofit fontScale="90000"/>
          </a:bodyPr>
          <a:lstStyle/>
          <a:p>
            <a:r>
              <a:rPr lang="en-GB" dirty="0"/>
              <a:t>İŞLETME FAKÜLTESİ’NE</a:t>
            </a:r>
            <a:br>
              <a:rPr lang="tr-TR" dirty="0"/>
            </a:br>
            <a:r>
              <a:rPr lang="tr-TR" dirty="0"/>
              <a:t>HOŞ GELDİNİZ!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8F5CFB3-C905-4344-AA86-6AB1B11B12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tercihrehberi.deu.edu.tr</a:t>
            </a:r>
          </a:p>
        </p:txBody>
      </p:sp>
    </p:spTree>
    <p:extLst>
      <p:ext uri="{BB962C8B-B14F-4D97-AF65-F5344CB8AC3E}">
        <p14:creationId xmlns:p14="http://schemas.microsoft.com/office/powerpoint/2010/main" val="2784100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D551F4-58DE-4263-89DA-47E145253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Siyaset</a:t>
            </a:r>
            <a:r>
              <a:rPr lang="en-GB" dirty="0"/>
              <a:t> </a:t>
            </a:r>
            <a:r>
              <a:rPr lang="en-GB" dirty="0" err="1"/>
              <a:t>Bilimi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Uluslararası</a:t>
            </a:r>
            <a:r>
              <a:rPr lang="en-GB" dirty="0"/>
              <a:t> </a:t>
            </a:r>
            <a:r>
              <a:rPr lang="en-GB" dirty="0" err="1"/>
              <a:t>İlişkiler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C18C47E-54EE-4F4C-8D4E-8E65840510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err="1"/>
              <a:t>Diplomasi</a:t>
            </a:r>
            <a:r>
              <a:rPr lang="en-GB" b="1" dirty="0"/>
              <a:t> </a:t>
            </a:r>
            <a:r>
              <a:rPr lang="en-GB" b="1" dirty="0" err="1"/>
              <a:t>ve</a:t>
            </a:r>
            <a:r>
              <a:rPr lang="en-GB" b="1" dirty="0"/>
              <a:t> </a:t>
            </a:r>
            <a:r>
              <a:rPr lang="en-GB" b="1" dirty="0" err="1"/>
              <a:t>Küresel</a:t>
            </a:r>
            <a:r>
              <a:rPr lang="en-GB" b="1" dirty="0"/>
              <a:t> </a:t>
            </a:r>
            <a:r>
              <a:rPr lang="en-GB" b="1" dirty="0" err="1"/>
              <a:t>Liderliğe</a:t>
            </a:r>
            <a:r>
              <a:rPr lang="en-GB" b="1" dirty="0"/>
              <a:t> </a:t>
            </a:r>
            <a:r>
              <a:rPr lang="en-GB" b="1" dirty="0" err="1"/>
              <a:t>Açılan</a:t>
            </a:r>
            <a:r>
              <a:rPr lang="en-GB" b="1" dirty="0"/>
              <a:t> </a:t>
            </a:r>
            <a:r>
              <a:rPr lang="en-GB" b="1" dirty="0" err="1"/>
              <a:t>Kapı</a:t>
            </a:r>
            <a:endParaRPr lang="en-GB" b="1" dirty="0"/>
          </a:p>
          <a:p>
            <a:r>
              <a:rPr lang="en-GB" b="1" dirty="0"/>
              <a:t>Bu </a:t>
            </a:r>
            <a:r>
              <a:rPr lang="en-GB" b="1" dirty="0" err="1"/>
              <a:t>bölüm</a:t>
            </a:r>
            <a:r>
              <a:rPr lang="en-GB" b="1" dirty="0"/>
              <a:t> </a:t>
            </a:r>
            <a:r>
              <a:rPr lang="en-GB" b="1" dirty="0" err="1"/>
              <a:t>kimler</a:t>
            </a:r>
            <a:r>
              <a:rPr lang="en-GB" b="1" dirty="0"/>
              <a:t> </a:t>
            </a:r>
            <a:r>
              <a:rPr lang="en-GB" b="1" dirty="0" err="1"/>
              <a:t>için</a:t>
            </a:r>
            <a:r>
              <a:rPr lang="en-GB" b="1" dirty="0"/>
              <a:t>?</a:t>
            </a:r>
            <a:endParaRPr lang="en-GB" dirty="0"/>
          </a:p>
          <a:p>
            <a:pPr lvl="1"/>
            <a:r>
              <a:rPr lang="en-GB" dirty="0" err="1"/>
              <a:t>Siyaset</a:t>
            </a:r>
            <a:r>
              <a:rPr lang="en-GB" dirty="0"/>
              <a:t>, </a:t>
            </a:r>
            <a:r>
              <a:rPr lang="en-GB" dirty="0" err="1"/>
              <a:t>diplomasi</a:t>
            </a:r>
            <a:r>
              <a:rPr lang="en-GB" dirty="0"/>
              <a:t>, </a:t>
            </a:r>
            <a:r>
              <a:rPr lang="en-GB" dirty="0" err="1"/>
              <a:t>uluslararası</a:t>
            </a:r>
            <a:r>
              <a:rPr lang="en-GB" dirty="0"/>
              <a:t> </a:t>
            </a:r>
            <a:r>
              <a:rPr lang="en-GB" dirty="0" err="1"/>
              <a:t>güvenlik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küresel</a:t>
            </a:r>
            <a:r>
              <a:rPr lang="en-GB" dirty="0"/>
              <a:t> </a:t>
            </a:r>
            <a:r>
              <a:rPr lang="en-GB" dirty="0" err="1"/>
              <a:t>gelişmelerle</a:t>
            </a:r>
            <a:r>
              <a:rPr lang="en-GB" dirty="0"/>
              <a:t> </a:t>
            </a:r>
            <a:r>
              <a:rPr lang="en-GB" dirty="0" err="1"/>
              <a:t>ilgilenen</a:t>
            </a:r>
            <a:r>
              <a:rPr lang="en-GB" dirty="0"/>
              <a:t> </a:t>
            </a:r>
            <a:r>
              <a:rPr lang="en-GB" dirty="0" err="1"/>
              <a:t>öğrenciler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.</a:t>
            </a:r>
          </a:p>
          <a:p>
            <a:r>
              <a:rPr lang="en-GB" b="1" dirty="0" err="1"/>
              <a:t>Kariyer</a:t>
            </a:r>
            <a:r>
              <a:rPr lang="en-GB" b="1" dirty="0"/>
              <a:t> </a:t>
            </a:r>
            <a:r>
              <a:rPr lang="en-GB" b="1" dirty="0" err="1"/>
              <a:t>Olanakları</a:t>
            </a:r>
            <a:endParaRPr lang="en-GB" b="1" dirty="0"/>
          </a:p>
          <a:p>
            <a:pPr lvl="1"/>
            <a:r>
              <a:rPr lang="en-GB" dirty="0" err="1"/>
              <a:t>Dışişleri</a:t>
            </a:r>
            <a:r>
              <a:rPr lang="en-GB" dirty="0"/>
              <a:t> </a:t>
            </a:r>
            <a:r>
              <a:rPr lang="en-GB" dirty="0" err="1"/>
              <a:t>Bakanlığı</a:t>
            </a:r>
            <a:r>
              <a:rPr lang="en-GB" dirty="0"/>
              <a:t>, </a:t>
            </a:r>
            <a:r>
              <a:rPr lang="en-GB" dirty="0" err="1"/>
              <a:t>Büyükelçilikler</a:t>
            </a:r>
            <a:r>
              <a:rPr lang="en-GB" dirty="0"/>
              <a:t>, </a:t>
            </a:r>
            <a:r>
              <a:rPr lang="en-GB" dirty="0" err="1"/>
              <a:t>Kamu</a:t>
            </a:r>
            <a:r>
              <a:rPr lang="en-GB" dirty="0"/>
              <a:t> </a:t>
            </a:r>
            <a:r>
              <a:rPr lang="en-GB" dirty="0" err="1"/>
              <a:t>Kuruluşları</a:t>
            </a:r>
            <a:r>
              <a:rPr lang="en-GB" dirty="0"/>
              <a:t>, </a:t>
            </a:r>
            <a:r>
              <a:rPr lang="en-GB" dirty="0" err="1"/>
              <a:t>Uluslararası</a:t>
            </a:r>
            <a:r>
              <a:rPr lang="en-GB" dirty="0"/>
              <a:t> </a:t>
            </a:r>
            <a:r>
              <a:rPr lang="en-GB" dirty="0" err="1"/>
              <a:t>Kuruluşlar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00754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9CB0B3A-BDC3-46F6-B33A-607F559C02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Turizm</a:t>
            </a:r>
            <a:r>
              <a:rPr lang="en-GB" dirty="0"/>
              <a:t> </a:t>
            </a:r>
            <a:r>
              <a:rPr lang="en-GB" dirty="0" err="1"/>
              <a:t>İşletmeciliği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B3CCE2-B552-432F-A9E8-8C721A705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err="1"/>
              <a:t>Hizmet</a:t>
            </a:r>
            <a:r>
              <a:rPr lang="en-GB" b="1" dirty="0"/>
              <a:t> </a:t>
            </a:r>
            <a:r>
              <a:rPr lang="en-GB" b="1" dirty="0" err="1"/>
              <a:t>Sektörünün</a:t>
            </a:r>
            <a:r>
              <a:rPr lang="en-GB" b="1" dirty="0"/>
              <a:t> </a:t>
            </a:r>
            <a:r>
              <a:rPr lang="en-GB" b="1" dirty="0" err="1"/>
              <a:t>Geleceğini</a:t>
            </a:r>
            <a:r>
              <a:rPr lang="en-GB" b="1" dirty="0"/>
              <a:t> </a:t>
            </a:r>
            <a:r>
              <a:rPr lang="en-GB" b="1" dirty="0" err="1"/>
              <a:t>Yönet</a:t>
            </a:r>
            <a:endParaRPr lang="en-GB" b="1" dirty="0"/>
          </a:p>
          <a:p>
            <a:r>
              <a:rPr lang="en-GB" b="1" dirty="0"/>
              <a:t>Bu </a:t>
            </a:r>
            <a:r>
              <a:rPr lang="en-GB" b="1" dirty="0" err="1"/>
              <a:t>bölüm</a:t>
            </a:r>
            <a:r>
              <a:rPr lang="en-GB" b="1" dirty="0"/>
              <a:t> </a:t>
            </a:r>
            <a:r>
              <a:rPr lang="en-GB" b="1" dirty="0" err="1"/>
              <a:t>kimler</a:t>
            </a:r>
            <a:r>
              <a:rPr lang="en-GB" b="1" dirty="0"/>
              <a:t> </a:t>
            </a:r>
            <a:r>
              <a:rPr lang="en-GB" b="1" dirty="0" err="1"/>
              <a:t>için</a:t>
            </a:r>
            <a:r>
              <a:rPr lang="en-GB" b="1" dirty="0"/>
              <a:t>?</a:t>
            </a:r>
            <a:endParaRPr lang="en-GB" dirty="0"/>
          </a:p>
          <a:p>
            <a:pPr lvl="1"/>
            <a:r>
              <a:rPr lang="en-GB" dirty="0" err="1"/>
              <a:t>Turizm</a:t>
            </a:r>
            <a:r>
              <a:rPr lang="en-GB" dirty="0"/>
              <a:t>, </a:t>
            </a:r>
            <a:r>
              <a:rPr lang="en-GB" dirty="0" err="1"/>
              <a:t>otelcilik</a:t>
            </a:r>
            <a:r>
              <a:rPr lang="en-GB" dirty="0"/>
              <a:t>, </a:t>
            </a:r>
            <a:r>
              <a:rPr lang="en-GB" dirty="0" err="1"/>
              <a:t>etkinlik</a:t>
            </a:r>
            <a:r>
              <a:rPr lang="en-GB" dirty="0"/>
              <a:t> </a:t>
            </a:r>
            <a:r>
              <a:rPr lang="en-GB" dirty="0" err="1"/>
              <a:t>yönetimi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hizmet</a:t>
            </a:r>
            <a:r>
              <a:rPr lang="en-GB" dirty="0"/>
              <a:t> </a:t>
            </a:r>
            <a:r>
              <a:rPr lang="en-GB" dirty="0" err="1"/>
              <a:t>sektöründe</a:t>
            </a:r>
            <a:r>
              <a:rPr lang="en-GB" dirty="0"/>
              <a:t> </a:t>
            </a:r>
            <a:r>
              <a:rPr lang="en-GB" dirty="0" err="1"/>
              <a:t>kariyer</a:t>
            </a:r>
            <a:r>
              <a:rPr lang="en-GB" dirty="0"/>
              <a:t> </a:t>
            </a:r>
            <a:r>
              <a:rPr lang="en-GB" dirty="0" err="1"/>
              <a:t>hedefleyen</a:t>
            </a:r>
            <a:r>
              <a:rPr lang="en-GB" dirty="0"/>
              <a:t> </a:t>
            </a:r>
            <a:r>
              <a:rPr lang="en-GB" dirty="0" err="1"/>
              <a:t>öğrenciler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.</a:t>
            </a:r>
          </a:p>
          <a:p>
            <a:r>
              <a:rPr lang="en-GB" dirty="0" err="1"/>
              <a:t>Kariyer</a:t>
            </a:r>
            <a:r>
              <a:rPr lang="en-GB" dirty="0"/>
              <a:t> </a:t>
            </a:r>
            <a:r>
              <a:rPr lang="en-GB" dirty="0" err="1"/>
              <a:t>Olanakları</a:t>
            </a:r>
            <a:endParaRPr lang="en-GB" dirty="0"/>
          </a:p>
          <a:p>
            <a:pPr lvl="1"/>
            <a:r>
              <a:rPr lang="en-GB" dirty="0" err="1"/>
              <a:t>Otel</a:t>
            </a:r>
            <a:r>
              <a:rPr lang="en-GB" dirty="0"/>
              <a:t> </a:t>
            </a:r>
            <a:r>
              <a:rPr lang="en-GB" dirty="0" err="1"/>
              <a:t>Yöneticisi</a:t>
            </a:r>
            <a:r>
              <a:rPr lang="en-GB" dirty="0"/>
              <a:t>, Tur </a:t>
            </a:r>
            <a:r>
              <a:rPr lang="en-GB" dirty="0" err="1"/>
              <a:t>Operatörü</a:t>
            </a:r>
            <a:r>
              <a:rPr lang="en-GB" dirty="0"/>
              <a:t>, </a:t>
            </a:r>
            <a:r>
              <a:rPr lang="en-GB" dirty="0" err="1"/>
              <a:t>Havayolu</a:t>
            </a:r>
            <a:r>
              <a:rPr lang="en-GB" dirty="0"/>
              <a:t> </a:t>
            </a:r>
            <a:r>
              <a:rPr lang="en-GB" dirty="0" err="1"/>
              <a:t>Şirketleri</a:t>
            </a:r>
            <a:r>
              <a:rPr lang="en-GB" dirty="0"/>
              <a:t>, </a:t>
            </a:r>
            <a:r>
              <a:rPr lang="en-GB" dirty="0" err="1"/>
              <a:t>Kruvaziyer</a:t>
            </a:r>
            <a:r>
              <a:rPr lang="en-GB" dirty="0"/>
              <a:t> </a:t>
            </a:r>
            <a:r>
              <a:rPr lang="en-GB" dirty="0" err="1"/>
              <a:t>İşletmeleri</a:t>
            </a:r>
            <a:r>
              <a:rPr lang="en-GB" dirty="0"/>
              <a:t>, </a:t>
            </a:r>
            <a:r>
              <a:rPr lang="en-GB" dirty="0" err="1"/>
              <a:t>Etkinlik</a:t>
            </a:r>
            <a:r>
              <a:rPr lang="en-GB" dirty="0"/>
              <a:t> </a:t>
            </a:r>
            <a:r>
              <a:rPr lang="en-GB" dirty="0" err="1"/>
              <a:t>Yönetimi</a:t>
            </a:r>
            <a:r>
              <a:rPr lang="en-GB" dirty="0"/>
              <a:t>, </a:t>
            </a:r>
            <a:r>
              <a:rPr lang="en-GB" dirty="0" err="1"/>
              <a:t>Turizm</a:t>
            </a:r>
            <a:r>
              <a:rPr lang="en-GB" dirty="0"/>
              <a:t> </a:t>
            </a:r>
            <a:r>
              <a:rPr lang="en-GB" dirty="0" err="1"/>
              <a:t>Girişimciliği</a:t>
            </a:r>
            <a:endParaRPr lang="en-GB" dirty="0"/>
          </a:p>
          <a:p>
            <a:pPr lvl="1"/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7007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4FDA5E-F9F0-4686-AE8A-1F5BD2261D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Uluslararası</a:t>
            </a:r>
            <a:r>
              <a:rPr lang="en-GB" dirty="0"/>
              <a:t> </a:t>
            </a:r>
            <a:r>
              <a:rPr lang="en-GB" dirty="0" err="1"/>
              <a:t>Ticaret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İşletmecilik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B4468D-B821-4A1C-B19A-6A7C1C3C79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 err="1"/>
              <a:t>Küresel</a:t>
            </a:r>
            <a:r>
              <a:rPr lang="en-GB" b="1" dirty="0"/>
              <a:t> </a:t>
            </a:r>
            <a:r>
              <a:rPr lang="en-GB" b="1" dirty="0" err="1"/>
              <a:t>İş</a:t>
            </a:r>
            <a:r>
              <a:rPr lang="en-GB" b="1" dirty="0"/>
              <a:t> </a:t>
            </a:r>
            <a:r>
              <a:rPr lang="en-GB" b="1" dirty="0" err="1"/>
              <a:t>Dünyasının</a:t>
            </a:r>
            <a:r>
              <a:rPr lang="en-GB" b="1" dirty="0"/>
              <a:t> </a:t>
            </a:r>
            <a:r>
              <a:rPr lang="en-GB" b="1" dirty="0" err="1"/>
              <a:t>Liderleri</a:t>
            </a:r>
            <a:endParaRPr lang="en-GB" b="1" dirty="0"/>
          </a:p>
          <a:p>
            <a:r>
              <a:rPr lang="en-GB" b="1" dirty="0"/>
              <a:t>Bu </a:t>
            </a:r>
            <a:r>
              <a:rPr lang="en-GB" b="1" dirty="0" err="1"/>
              <a:t>bölüm</a:t>
            </a:r>
            <a:r>
              <a:rPr lang="en-GB" b="1" dirty="0"/>
              <a:t> </a:t>
            </a:r>
            <a:r>
              <a:rPr lang="en-GB" b="1" dirty="0" err="1"/>
              <a:t>kimler</a:t>
            </a:r>
            <a:r>
              <a:rPr lang="en-GB" b="1" dirty="0"/>
              <a:t> </a:t>
            </a:r>
            <a:r>
              <a:rPr lang="en-GB" b="1" dirty="0" err="1"/>
              <a:t>için</a:t>
            </a:r>
            <a:r>
              <a:rPr lang="en-GB" b="1" dirty="0"/>
              <a:t>?</a:t>
            </a:r>
            <a:endParaRPr lang="en-GB" dirty="0"/>
          </a:p>
          <a:p>
            <a:pPr lvl="1"/>
            <a:r>
              <a:rPr lang="en-GB" dirty="0" err="1"/>
              <a:t>Uluslararası</a:t>
            </a:r>
            <a:r>
              <a:rPr lang="en-GB" dirty="0"/>
              <a:t> </a:t>
            </a:r>
            <a:r>
              <a:rPr lang="en-GB" dirty="0" err="1"/>
              <a:t>şirketlerde</a:t>
            </a:r>
            <a:r>
              <a:rPr lang="en-GB" dirty="0"/>
              <a:t> </a:t>
            </a:r>
            <a:r>
              <a:rPr lang="en-GB" dirty="0" err="1"/>
              <a:t>çalışmak</a:t>
            </a:r>
            <a:r>
              <a:rPr lang="en-GB" dirty="0"/>
              <a:t> </a:t>
            </a:r>
            <a:r>
              <a:rPr lang="en-GB" dirty="0" err="1"/>
              <a:t>veya</a:t>
            </a:r>
            <a:r>
              <a:rPr lang="en-GB" dirty="0"/>
              <a:t> </a:t>
            </a:r>
            <a:r>
              <a:rPr lang="en-GB" dirty="0" err="1"/>
              <a:t>küresel</a:t>
            </a:r>
            <a:r>
              <a:rPr lang="en-GB" dirty="0"/>
              <a:t> </a:t>
            </a:r>
            <a:r>
              <a:rPr lang="en-GB" dirty="0" err="1"/>
              <a:t>ticaret</a:t>
            </a:r>
            <a:r>
              <a:rPr lang="en-GB" dirty="0"/>
              <a:t> </a:t>
            </a:r>
            <a:r>
              <a:rPr lang="en-GB" dirty="0" err="1"/>
              <a:t>alanında</a:t>
            </a:r>
            <a:r>
              <a:rPr lang="en-GB" dirty="0"/>
              <a:t> </a:t>
            </a:r>
            <a:r>
              <a:rPr lang="en-GB" dirty="0" err="1"/>
              <a:t>kariyer</a:t>
            </a:r>
            <a:r>
              <a:rPr lang="en-GB" dirty="0"/>
              <a:t> </a:t>
            </a:r>
            <a:r>
              <a:rPr lang="en-GB" dirty="0" err="1"/>
              <a:t>yapmak</a:t>
            </a:r>
            <a:r>
              <a:rPr lang="en-GB" dirty="0"/>
              <a:t> </a:t>
            </a:r>
            <a:r>
              <a:rPr lang="en-GB" dirty="0" err="1"/>
              <a:t>isteyen</a:t>
            </a:r>
            <a:r>
              <a:rPr lang="en-GB" dirty="0"/>
              <a:t> </a:t>
            </a:r>
            <a:r>
              <a:rPr lang="en-GB" dirty="0" err="1"/>
              <a:t>öğrenciler</a:t>
            </a:r>
            <a:r>
              <a:rPr lang="en-GB" dirty="0"/>
              <a:t> </a:t>
            </a:r>
            <a:r>
              <a:rPr lang="en-GB" dirty="0" err="1"/>
              <a:t>için</a:t>
            </a:r>
            <a:endParaRPr lang="en-GB" dirty="0"/>
          </a:p>
          <a:p>
            <a:r>
              <a:rPr lang="en-GB" b="1" dirty="0" err="1"/>
              <a:t>Kariyer</a:t>
            </a:r>
            <a:r>
              <a:rPr lang="en-GB" b="1" dirty="0"/>
              <a:t> </a:t>
            </a:r>
            <a:r>
              <a:rPr lang="en-GB" b="1" dirty="0" err="1"/>
              <a:t>Olanakları</a:t>
            </a:r>
            <a:endParaRPr lang="en-GB" b="1" dirty="0"/>
          </a:p>
          <a:p>
            <a:pPr lvl="1"/>
            <a:r>
              <a:rPr lang="en-GB" dirty="0" err="1"/>
              <a:t>İhracat</a:t>
            </a:r>
            <a:r>
              <a:rPr lang="en-GB" dirty="0"/>
              <a:t> </a:t>
            </a:r>
            <a:r>
              <a:rPr lang="en-GB" dirty="0" err="1"/>
              <a:t>Uzmanı</a:t>
            </a:r>
            <a:r>
              <a:rPr lang="en-GB" dirty="0"/>
              <a:t>, </a:t>
            </a:r>
            <a:r>
              <a:rPr lang="en-GB" dirty="0" err="1"/>
              <a:t>Dış</a:t>
            </a:r>
            <a:r>
              <a:rPr lang="en-GB" dirty="0"/>
              <a:t> </a:t>
            </a:r>
            <a:r>
              <a:rPr lang="en-GB" dirty="0" err="1"/>
              <a:t>Ticaret</a:t>
            </a:r>
            <a:r>
              <a:rPr lang="en-GB" dirty="0"/>
              <a:t> </a:t>
            </a:r>
            <a:r>
              <a:rPr lang="en-GB" dirty="0" err="1"/>
              <a:t>Uzmanı</a:t>
            </a:r>
            <a:r>
              <a:rPr lang="en-GB" dirty="0"/>
              <a:t>, </a:t>
            </a:r>
            <a:r>
              <a:rPr lang="en-GB" dirty="0" err="1"/>
              <a:t>Lojistik</a:t>
            </a:r>
            <a:r>
              <a:rPr lang="en-GB" dirty="0"/>
              <a:t> </a:t>
            </a:r>
            <a:r>
              <a:rPr lang="en-GB" dirty="0" err="1"/>
              <a:t>Yöneticisi</a:t>
            </a:r>
            <a:r>
              <a:rPr lang="en-GB" dirty="0"/>
              <a:t>, </a:t>
            </a:r>
            <a:r>
              <a:rPr lang="en-GB" dirty="0" err="1"/>
              <a:t>Satın</a:t>
            </a:r>
            <a:r>
              <a:rPr lang="en-GB" dirty="0"/>
              <a:t> Alma </a:t>
            </a:r>
            <a:r>
              <a:rPr lang="en-GB" dirty="0" err="1"/>
              <a:t>Uzmanı</a:t>
            </a:r>
            <a:r>
              <a:rPr lang="en-GB" dirty="0"/>
              <a:t>, </a:t>
            </a:r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Uluslu</a:t>
            </a:r>
            <a:r>
              <a:rPr lang="en-GB" dirty="0"/>
              <a:t> </a:t>
            </a:r>
            <a:r>
              <a:rPr lang="en-GB" dirty="0" err="1"/>
              <a:t>Şirketler</a:t>
            </a:r>
            <a:r>
              <a:rPr lang="en-GB" dirty="0"/>
              <a:t>, </a:t>
            </a:r>
            <a:r>
              <a:rPr lang="en-GB" dirty="0" err="1"/>
              <a:t>Uluslararası</a:t>
            </a:r>
            <a:r>
              <a:rPr lang="en-GB" dirty="0"/>
              <a:t> </a:t>
            </a:r>
            <a:r>
              <a:rPr lang="en-GB" dirty="0" err="1"/>
              <a:t>Danışmanlık</a:t>
            </a:r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2832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BDF2DD-28DD-4E2D-9F22-75B9A4407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Hangi</a:t>
            </a:r>
            <a:r>
              <a:rPr lang="en-GB" dirty="0"/>
              <a:t> </a:t>
            </a:r>
            <a:r>
              <a:rPr lang="en-GB" dirty="0" err="1"/>
              <a:t>Bölüm</a:t>
            </a:r>
            <a:r>
              <a:rPr lang="en-GB" dirty="0"/>
              <a:t> </a:t>
            </a:r>
            <a:r>
              <a:rPr lang="en-GB" dirty="0" err="1"/>
              <a:t>Sizin</a:t>
            </a:r>
            <a:r>
              <a:rPr lang="en-GB" dirty="0"/>
              <a:t> </a:t>
            </a:r>
            <a:r>
              <a:rPr lang="en-GB" dirty="0" err="1"/>
              <a:t>İçin</a:t>
            </a:r>
            <a:r>
              <a:rPr lang="en-GB" dirty="0"/>
              <a:t> </a:t>
            </a:r>
            <a:r>
              <a:rPr lang="en-GB" dirty="0" err="1"/>
              <a:t>Daha</a:t>
            </a:r>
            <a:r>
              <a:rPr lang="en-GB" dirty="0"/>
              <a:t> Uygun?</a:t>
            </a:r>
          </a:p>
        </p:txBody>
      </p:sp>
      <p:graphicFrame>
        <p:nvGraphicFramePr>
          <p:cNvPr id="5" name="İçerik Yer Tutucusu 4">
            <a:extLst>
              <a:ext uri="{FF2B5EF4-FFF2-40B4-BE49-F238E27FC236}">
                <a16:creationId xmlns:a16="http://schemas.microsoft.com/office/drawing/2014/main" id="{8D8EA220-163E-45EC-97DD-447A28BF0D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7250085"/>
              </p:ext>
            </p:extLst>
          </p:nvPr>
        </p:nvGraphicFramePr>
        <p:xfrm>
          <a:off x="838200" y="1810139"/>
          <a:ext cx="10515600" cy="3346226"/>
        </p:xfrm>
        <a:graphic>
          <a:graphicData uri="http://schemas.openxmlformats.org/drawingml/2006/table">
            <a:tbl>
              <a:tblPr/>
              <a:tblGrid>
                <a:gridCol w="2103120">
                  <a:extLst>
                    <a:ext uri="{9D8B030D-6E8A-4147-A177-3AD203B41FA5}">
                      <a16:colId xmlns:a16="http://schemas.microsoft.com/office/drawing/2014/main" val="147262461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05964769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33092718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42311407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4167874127"/>
                    </a:ext>
                  </a:extLst>
                </a:gridCol>
              </a:tblGrid>
              <a:tr h="2130254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n>
                            <a:noFill/>
                          </a:ln>
                        </a:rPr>
                        <a:t>Bir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şirketi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yönetmek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istiyorum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err="1">
                          <a:ln>
                            <a:noFill/>
                          </a:ln>
                        </a:rPr>
                        <a:t>Ekonomiyi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anlamak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ve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verilerle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karar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vermek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istiyorum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err="1">
                          <a:ln>
                            <a:noFill/>
                          </a:ln>
                        </a:rPr>
                        <a:t>Dünyayı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,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uluslararası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siyaseti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ve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diplomasiyi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merak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ediyorum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err="1">
                          <a:ln>
                            <a:noFill/>
                          </a:ln>
                        </a:rPr>
                        <a:t>Küresel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ticaretin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içinde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,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uluslararası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şirketlerde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çalışmak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istiyorum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err="1">
                          <a:ln>
                            <a:noFill/>
                          </a:ln>
                        </a:rPr>
                        <a:t>Turizm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ve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hizmet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sektöründe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insanlara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unutulmaz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deneyimler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sunmak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 </a:t>
                      </a:r>
                      <a:r>
                        <a:rPr lang="en-GB" sz="2000" b="1" dirty="0" err="1">
                          <a:ln>
                            <a:noFill/>
                          </a:ln>
                        </a:rPr>
                        <a:t>istiyorum</a:t>
                      </a:r>
                      <a:r>
                        <a:rPr lang="en-GB" sz="2000" b="1" dirty="0">
                          <a:ln>
                            <a:noFill/>
                          </a:ln>
                        </a:rPr>
                        <a:t>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1006221"/>
                  </a:ext>
                </a:extLst>
              </a:tr>
              <a:tr h="1121186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n>
                            <a:noFill/>
                          </a:ln>
                          <a:solidFill>
                            <a:srgbClr val="FF0000"/>
                          </a:solidFill>
                        </a:rPr>
                        <a:t>İŞLETME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n>
                            <a:noFill/>
                          </a:ln>
                          <a:solidFill>
                            <a:srgbClr val="FF0000"/>
                          </a:solidFill>
                        </a:rPr>
                        <a:t>İKTİSAT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n>
                            <a:noFill/>
                          </a:ln>
                          <a:solidFill>
                            <a:srgbClr val="FF0000"/>
                          </a:solidFill>
                        </a:rPr>
                        <a:t>ULUSLARARASI İLİŞKİLER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n>
                            <a:noFill/>
                          </a:ln>
                          <a:solidFill>
                            <a:srgbClr val="FF0000"/>
                          </a:solidFill>
                        </a:rPr>
                        <a:t>ULUSLARARASI TİCARET VE İŞLETMECİLİK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ln>
                            <a:noFill/>
                          </a:ln>
                          <a:solidFill>
                            <a:srgbClr val="FF0000"/>
                          </a:solidFill>
                        </a:rPr>
                        <a:t>TURİZM İŞLETMECİLİĞİ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80756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1665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F1116B-CE08-4A34-9852-7F114D72F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Çift</a:t>
            </a:r>
            <a:r>
              <a:rPr lang="en-GB" dirty="0"/>
              <a:t> </a:t>
            </a:r>
            <a:r>
              <a:rPr lang="en-GB" dirty="0" err="1"/>
              <a:t>Anadal</a:t>
            </a:r>
            <a:r>
              <a:rPr lang="en-GB" dirty="0"/>
              <a:t> </a:t>
            </a:r>
            <a:r>
              <a:rPr lang="en-GB" dirty="0" err="1"/>
              <a:t>Olanakları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7971FB-BC74-4943-8193-62BA284C4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Tek </a:t>
            </a:r>
            <a:r>
              <a:rPr lang="en-GB" dirty="0" err="1"/>
              <a:t>Fakülte</a:t>
            </a:r>
            <a:r>
              <a:rPr lang="en-GB" dirty="0"/>
              <a:t>, </a:t>
            </a:r>
            <a:r>
              <a:rPr lang="en-GB" dirty="0" err="1"/>
              <a:t>İki</a:t>
            </a:r>
            <a:r>
              <a:rPr lang="en-GB" dirty="0"/>
              <a:t> Diploma, </a:t>
            </a:r>
            <a:r>
              <a:rPr lang="en-GB" dirty="0" err="1"/>
              <a:t>Daha</a:t>
            </a:r>
            <a:r>
              <a:rPr lang="en-GB" dirty="0"/>
              <a:t> </a:t>
            </a:r>
            <a:r>
              <a:rPr lang="en-GB" dirty="0" err="1"/>
              <a:t>Fazla</a:t>
            </a:r>
            <a:r>
              <a:rPr lang="en-GB" dirty="0"/>
              <a:t> </a:t>
            </a:r>
            <a:r>
              <a:rPr lang="en-GB" dirty="0" err="1"/>
              <a:t>Kariyer</a:t>
            </a:r>
            <a:r>
              <a:rPr lang="en-GB" dirty="0"/>
              <a:t> </a:t>
            </a:r>
            <a:r>
              <a:rPr lang="en-GB" dirty="0" err="1"/>
              <a:t>Fırsatı</a:t>
            </a:r>
            <a:endParaRPr lang="en-GB" dirty="0"/>
          </a:p>
          <a:p>
            <a:r>
              <a:rPr lang="en-GB" dirty="0" err="1"/>
              <a:t>Diyelim</a:t>
            </a:r>
            <a:r>
              <a:rPr lang="en-GB" dirty="0"/>
              <a:t> ki </a:t>
            </a:r>
            <a:r>
              <a:rPr lang="en-GB" dirty="0" err="1"/>
              <a:t>İşletme</a:t>
            </a:r>
            <a:r>
              <a:rPr lang="en-GB" dirty="0"/>
              <a:t> </a:t>
            </a:r>
            <a:r>
              <a:rPr lang="en-GB" dirty="0" err="1"/>
              <a:t>Bölümünü</a:t>
            </a:r>
            <a:r>
              <a:rPr lang="en-GB" dirty="0"/>
              <a:t> </a:t>
            </a:r>
            <a:r>
              <a:rPr lang="en-GB" dirty="0" err="1"/>
              <a:t>kazandınız</a:t>
            </a:r>
            <a:r>
              <a:rPr lang="en-GB" dirty="0"/>
              <a:t> ama </a:t>
            </a:r>
            <a:r>
              <a:rPr lang="en-GB" dirty="0" err="1"/>
              <a:t>zamanla</a:t>
            </a:r>
            <a:r>
              <a:rPr lang="en-GB" dirty="0"/>
              <a:t> </a:t>
            </a:r>
            <a:r>
              <a:rPr lang="en-GB" dirty="0" err="1"/>
              <a:t>ekonomiye</a:t>
            </a:r>
            <a:r>
              <a:rPr lang="en-GB" dirty="0"/>
              <a:t> de </a:t>
            </a:r>
            <a:r>
              <a:rPr lang="en-GB" dirty="0" err="1"/>
              <a:t>ilgi</a:t>
            </a:r>
            <a:r>
              <a:rPr lang="en-GB" dirty="0"/>
              <a:t> </a:t>
            </a:r>
            <a:r>
              <a:rPr lang="en-GB" dirty="0" err="1"/>
              <a:t>duymaya</a:t>
            </a:r>
            <a:r>
              <a:rPr lang="en-GB" dirty="0"/>
              <a:t> </a:t>
            </a:r>
            <a:r>
              <a:rPr lang="en-GB" dirty="0" err="1"/>
              <a:t>başladınız</a:t>
            </a:r>
            <a:r>
              <a:rPr lang="en-GB" dirty="0"/>
              <a:t>. </a:t>
            </a:r>
            <a:r>
              <a:rPr lang="en-GB" dirty="0" err="1"/>
              <a:t>Akademik</a:t>
            </a:r>
            <a:r>
              <a:rPr lang="en-GB" dirty="0"/>
              <a:t> </a:t>
            </a:r>
            <a:r>
              <a:rPr lang="en-GB" dirty="0" err="1"/>
              <a:t>başarınız</a:t>
            </a:r>
            <a:r>
              <a:rPr lang="en-GB" dirty="0"/>
              <a:t> </a:t>
            </a:r>
            <a:r>
              <a:rPr lang="en-GB" dirty="0" err="1"/>
              <a:t>yeterliyse</a:t>
            </a:r>
            <a:r>
              <a:rPr lang="en-GB" dirty="0"/>
              <a:t> </a:t>
            </a:r>
            <a:r>
              <a:rPr lang="en-GB" dirty="0" err="1"/>
              <a:t>Çift</a:t>
            </a:r>
            <a:r>
              <a:rPr lang="en-GB" dirty="0"/>
              <a:t> </a:t>
            </a:r>
            <a:r>
              <a:rPr lang="en-GB" dirty="0" err="1"/>
              <a:t>Anadal</a:t>
            </a:r>
            <a:r>
              <a:rPr lang="en-GB" dirty="0"/>
              <a:t> </a:t>
            </a:r>
            <a:r>
              <a:rPr lang="en-GB" dirty="0" err="1"/>
              <a:t>Programı</a:t>
            </a:r>
            <a:r>
              <a:rPr lang="en-GB" dirty="0"/>
              <a:t> </a:t>
            </a:r>
            <a:r>
              <a:rPr lang="en-GB" dirty="0" err="1"/>
              <a:t>sayesinde</a:t>
            </a:r>
            <a:r>
              <a:rPr lang="en-GB" dirty="0"/>
              <a:t> </a:t>
            </a:r>
            <a:r>
              <a:rPr lang="en-GB" dirty="0" err="1"/>
              <a:t>ikinci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lisans</a:t>
            </a:r>
            <a:r>
              <a:rPr lang="en-GB" dirty="0"/>
              <a:t> </a:t>
            </a:r>
            <a:r>
              <a:rPr lang="en-GB" dirty="0" err="1"/>
              <a:t>programını</a:t>
            </a:r>
            <a:r>
              <a:rPr lang="en-GB" dirty="0"/>
              <a:t> da </a:t>
            </a:r>
            <a:r>
              <a:rPr lang="en-GB" dirty="0" err="1"/>
              <a:t>okuyabilir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mezun</a:t>
            </a:r>
            <a:r>
              <a:rPr lang="en-GB" dirty="0"/>
              <a:t> </a:t>
            </a:r>
            <a:r>
              <a:rPr lang="en-GB" dirty="0" err="1"/>
              <a:t>olduğunuzda</a:t>
            </a:r>
            <a:r>
              <a:rPr lang="en-GB" dirty="0"/>
              <a:t> </a:t>
            </a:r>
            <a:r>
              <a:rPr lang="en-GB" dirty="0" err="1"/>
              <a:t>iki</a:t>
            </a:r>
            <a:r>
              <a:rPr lang="en-GB" dirty="0"/>
              <a:t> </a:t>
            </a:r>
            <a:r>
              <a:rPr lang="en-GB" dirty="0" err="1"/>
              <a:t>ayrı</a:t>
            </a:r>
            <a:r>
              <a:rPr lang="en-GB" dirty="0"/>
              <a:t> diploma </a:t>
            </a:r>
            <a:r>
              <a:rPr lang="en-GB" dirty="0" err="1"/>
              <a:t>alabilirsiniz</a:t>
            </a:r>
            <a:r>
              <a:rPr lang="en-GB" dirty="0"/>
              <a:t>. </a:t>
            </a:r>
          </a:p>
          <a:p>
            <a:r>
              <a:rPr lang="en-GB" dirty="0"/>
              <a:t>Bu da hem </a:t>
            </a:r>
            <a:r>
              <a:rPr lang="en-GB" dirty="0" err="1"/>
              <a:t>kariyer</a:t>
            </a:r>
            <a:r>
              <a:rPr lang="en-GB" dirty="0"/>
              <a:t> </a:t>
            </a:r>
            <a:r>
              <a:rPr lang="en-GB" dirty="0" err="1"/>
              <a:t>seçeneklerinizi</a:t>
            </a:r>
            <a:r>
              <a:rPr lang="en-GB" dirty="0"/>
              <a:t> </a:t>
            </a:r>
            <a:r>
              <a:rPr lang="en-GB" dirty="0" err="1"/>
              <a:t>artırır</a:t>
            </a:r>
            <a:r>
              <a:rPr lang="en-GB" dirty="0"/>
              <a:t> hem de </a:t>
            </a:r>
            <a:r>
              <a:rPr lang="en-GB" dirty="0" err="1"/>
              <a:t>işverenler</a:t>
            </a:r>
            <a:r>
              <a:rPr lang="en-GB" dirty="0"/>
              <a:t> </a:t>
            </a:r>
            <a:r>
              <a:rPr lang="en-GB" dirty="0" err="1"/>
              <a:t>açısından</a:t>
            </a:r>
            <a:r>
              <a:rPr lang="en-GB" dirty="0"/>
              <a:t> </a:t>
            </a:r>
            <a:r>
              <a:rPr lang="en-GB" dirty="0" err="1"/>
              <a:t>önemli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avantaj</a:t>
            </a:r>
            <a:r>
              <a:rPr lang="en-GB" dirty="0"/>
              <a:t> </a:t>
            </a:r>
            <a:r>
              <a:rPr lang="en-GB" dirty="0" err="1"/>
              <a:t>sağlar</a:t>
            </a:r>
            <a:r>
              <a:rPr lang="en-GB" dirty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4116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4F2367-C709-47C1-BE09-B09D427CC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err="1"/>
              <a:t>Diğer</a:t>
            </a:r>
            <a:r>
              <a:rPr lang="en-GB" dirty="0"/>
              <a:t> </a:t>
            </a:r>
            <a:r>
              <a:rPr lang="en-GB" dirty="0" err="1"/>
              <a:t>bölümlere</a:t>
            </a:r>
            <a:r>
              <a:rPr lang="en-GB" dirty="0"/>
              <a:t> </a:t>
            </a:r>
            <a:r>
              <a:rPr lang="en-GB" dirty="0" err="1"/>
              <a:t>sunulan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Yandal</a:t>
            </a:r>
            <a:r>
              <a:rPr lang="en-GB" dirty="0"/>
              <a:t> </a:t>
            </a:r>
            <a:r>
              <a:rPr lang="en-GB" dirty="0" err="1"/>
              <a:t>Olanakları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5B96287-9EB9-4263-9035-DEF6D6E4D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819" y="1825625"/>
            <a:ext cx="10982131" cy="4351338"/>
          </a:xfrm>
        </p:spPr>
        <p:txBody>
          <a:bodyPr>
            <a:normAutofit/>
          </a:bodyPr>
          <a:lstStyle/>
          <a:p>
            <a:r>
              <a:rPr lang="en-GB" b="1" dirty="0" err="1"/>
              <a:t>İşletme</a:t>
            </a:r>
            <a:r>
              <a:rPr lang="en-GB" b="1" dirty="0"/>
              <a:t> </a:t>
            </a:r>
            <a:r>
              <a:rPr lang="en-GB" b="1" dirty="0" err="1"/>
              <a:t>Bölümü</a:t>
            </a:r>
            <a:r>
              <a:rPr lang="en-GB" b="1" dirty="0"/>
              <a:t>: </a:t>
            </a:r>
            <a:r>
              <a:rPr lang="en-GB" dirty="0" err="1"/>
              <a:t>Muhasebe</a:t>
            </a:r>
            <a:r>
              <a:rPr lang="en-GB" dirty="0"/>
              <a:t>, </a:t>
            </a:r>
            <a:r>
              <a:rPr lang="en-GB" dirty="0" err="1"/>
              <a:t>Girişimcilik</a:t>
            </a:r>
            <a:r>
              <a:rPr lang="en-GB" dirty="0"/>
              <a:t>, </a:t>
            </a:r>
            <a:r>
              <a:rPr lang="en-GB" dirty="0" err="1"/>
              <a:t>Genel</a:t>
            </a:r>
            <a:r>
              <a:rPr lang="en-GB" dirty="0"/>
              <a:t> </a:t>
            </a:r>
            <a:r>
              <a:rPr lang="en-GB" dirty="0" err="1"/>
              <a:t>İşletme</a:t>
            </a:r>
            <a:r>
              <a:rPr lang="en-GB" dirty="0"/>
              <a:t>, </a:t>
            </a:r>
            <a:r>
              <a:rPr lang="en-GB" dirty="0" err="1"/>
              <a:t>İnsan</a:t>
            </a:r>
            <a:r>
              <a:rPr lang="en-GB" dirty="0"/>
              <a:t> </a:t>
            </a:r>
            <a:r>
              <a:rPr lang="en-GB" dirty="0" err="1"/>
              <a:t>Kaynakları</a:t>
            </a:r>
            <a:r>
              <a:rPr lang="en-GB" dirty="0"/>
              <a:t> </a:t>
            </a:r>
            <a:r>
              <a:rPr lang="en-GB" dirty="0" err="1"/>
              <a:t>Yönetimi</a:t>
            </a:r>
            <a:r>
              <a:rPr lang="en-GB" dirty="0"/>
              <a:t>, </a:t>
            </a:r>
            <a:r>
              <a:rPr lang="en-GB" dirty="0" err="1"/>
              <a:t>Yönetim</a:t>
            </a:r>
            <a:r>
              <a:rPr lang="en-GB" dirty="0"/>
              <a:t> </a:t>
            </a:r>
            <a:r>
              <a:rPr lang="en-GB" dirty="0" err="1"/>
              <a:t>Bilişim</a:t>
            </a:r>
            <a:r>
              <a:rPr lang="en-GB" dirty="0"/>
              <a:t> </a:t>
            </a:r>
            <a:r>
              <a:rPr lang="en-GB" dirty="0" err="1"/>
              <a:t>Sistemleri</a:t>
            </a:r>
            <a:r>
              <a:rPr lang="en-GB" dirty="0"/>
              <a:t>, </a:t>
            </a:r>
            <a:r>
              <a:rPr lang="en-GB" dirty="0" err="1"/>
              <a:t>Pazarlama</a:t>
            </a:r>
            <a:r>
              <a:rPr lang="en-GB" dirty="0"/>
              <a:t> </a:t>
            </a:r>
            <a:r>
              <a:rPr lang="en-GB" dirty="0" err="1"/>
              <a:t>yandal</a:t>
            </a:r>
            <a:r>
              <a:rPr lang="en-GB" dirty="0"/>
              <a:t> </a:t>
            </a:r>
            <a:r>
              <a:rPr lang="en-GB" dirty="0" err="1"/>
              <a:t>seçenekleri</a:t>
            </a:r>
            <a:endParaRPr lang="en-GB" dirty="0"/>
          </a:p>
          <a:p>
            <a:r>
              <a:rPr lang="en-GB" b="1" dirty="0" err="1"/>
              <a:t>İktisat</a:t>
            </a:r>
            <a:r>
              <a:rPr lang="en-GB" b="1" dirty="0"/>
              <a:t> </a:t>
            </a:r>
            <a:r>
              <a:rPr lang="en-GB" b="1" dirty="0" err="1"/>
              <a:t>Bölümü</a:t>
            </a:r>
            <a:r>
              <a:rPr lang="en-GB" dirty="0"/>
              <a:t>: </a:t>
            </a:r>
            <a:r>
              <a:rPr lang="en-GB" dirty="0" err="1"/>
              <a:t>İktisat</a:t>
            </a:r>
            <a:r>
              <a:rPr lang="en-GB" dirty="0"/>
              <a:t> </a:t>
            </a:r>
            <a:r>
              <a:rPr lang="en-GB" dirty="0" err="1"/>
              <a:t>yandal</a:t>
            </a:r>
            <a:endParaRPr lang="en-GB" dirty="0"/>
          </a:p>
          <a:p>
            <a:r>
              <a:rPr lang="en-GB" b="1" dirty="0" err="1"/>
              <a:t>Siyaset</a:t>
            </a:r>
            <a:r>
              <a:rPr lang="en-GB" b="1" dirty="0"/>
              <a:t> </a:t>
            </a:r>
            <a:r>
              <a:rPr lang="en-GB" b="1" dirty="0" err="1"/>
              <a:t>Bilimi</a:t>
            </a:r>
            <a:r>
              <a:rPr lang="en-GB" b="1" dirty="0"/>
              <a:t> </a:t>
            </a:r>
            <a:r>
              <a:rPr lang="en-GB" b="1" dirty="0" err="1"/>
              <a:t>ve</a:t>
            </a:r>
            <a:r>
              <a:rPr lang="en-GB" b="1" dirty="0"/>
              <a:t> </a:t>
            </a:r>
            <a:r>
              <a:rPr lang="en-GB" b="1" dirty="0" err="1"/>
              <a:t>Uluslararası</a:t>
            </a:r>
            <a:r>
              <a:rPr lang="en-GB" b="1" dirty="0"/>
              <a:t> </a:t>
            </a:r>
            <a:r>
              <a:rPr lang="en-GB" b="1" dirty="0" err="1"/>
              <a:t>İlişkiler</a:t>
            </a:r>
            <a:r>
              <a:rPr lang="en-GB" dirty="0"/>
              <a:t>: </a:t>
            </a:r>
            <a:r>
              <a:rPr lang="en-GB" dirty="0" err="1"/>
              <a:t>Siyaset</a:t>
            </a:r>
            <a:r>
              <a:rPr lang="en-GB" dirty="0"/>
              <a:t> </a:t>
            </a:r>
            <a:r>
              <a:rPr lang="en-GB" dirty="0" err="1"/>
              <a:t>Bilimi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Uluslararası</a:t>
            </a:r>
            <a:r>
              <a:rPr lang="en-GB" dirty="0"/>
              <a:t> </a:t>
            </a:r>
            <a:r>
              <a:rPr lang="en-GB" dirty="0" err="1"/>
              <a:t>İlişkiler</a:t>
            </a:r>
            <a:r>
              <a:rPr lang="en-GB" dirty="0"/>
              <a:t> </a:t>
            </a:r>
            <a:r>
              <a:rPr lang="en-GB" dirty="0" err="1"/>
              <a:t>yandal</a:t>
            </a:r>
            <a:endParaRPr lang="en-GB" dirty="0"/>
          </a:p>
          <a:p>
            <a:r>
              <a:rPr lang="en-GB" b="1" dirty="0" err="1"/>
              <a:t>Turizm</a:t>
            </a:r>
            <a:r>
              <a:rPr lang="en-GB" b="1" dirty="0"/>
              <a:t> </a:t>
            </a:r>
            <a:r>
              <a:rPr lang="en-GB" b="1" dirty="0" err="1"/>
              <a:t>İşletmeciliği</a:t>
            </a:r>
            <a:r>
              <a:rPr lang="en-GB" dirty="0"/>
              <a:t>: </a:t>
            </a:r>
            <a:r>
              <a:rPr lang="en-GB" dirty="0" err="1"/>
              <a:t>Turizm</a:t>
            </a:r>
            <a:r>
              <a:rPr lang="en-GB" dirty="0"/>
              <a:t> </a:t>
            </a:r>
            <a:r>
              <a:rPr lang="en-GB" dirty="0" err="1"/>
              <a:t>İşletmeciliği</a:t>
            </a:r>
            <a:r>
              <a:rPr lang="en-GB" dirty="0"/>
              <a:t> </a:t>
            </a:r>
            <a:r>
              <a:rPr lang="en-GB" dirty="0" err="1"/>
              <a:t>yandal</a:t>
            </a:r>
            <a:endParaRPr lang="en-GB" dirty="0"/>
          </a:p>
          <a:p>
            <a:r>
              <a:rPr lang="en-GB" b="1" dirty="0" err="1"/>
              <a:t>Uluslararası</a:t>
            </a:r>
            <a:r>
              <a:rPr lang="en-GB" b="1" dirty="0"/>
              <a:t> </a:t>
            </a:r>
            <a:r>
              <a:rPr lang="en-GB" b="1" dirty="0" err="1"/>
              <a:t>Ticaret</a:t>
            </a:r>
            <a:r>
              <a:rPr lang="en-GB" b="1" dirty="0"/>
              <a:t> </a:t>
            </a:r>
            <a:r>
              <a:rPr lang="en-GB" b="1" dirty="0" err="1"/>
              <a:t>ve</a:t>
            </a:r>
            <a:r>
              <a:rPr lang="en-GB" b="1" dirty="0"/>
              <a:t> </a:t>
            </a:r>
            <a:r>
              <a:rPr lang="en-GB" b="1" dirty="0" err="1"/>
              <a:t>İşletmecilik</a:t>
            </a:r>
            <a:r>
              <a:rPr lang="en-GB" dirty="0"/>
              <a:t>: </a:t>
            </a:r>
            <a:r>
              <a:rPr lang="en-GB" dirty="0" err="1"/>
              <a:t>Uluslararası</a:t>
            </a:r>
            <a:r>
              <a:rPr lang="en-GB" dirty="0"/>
              <a:t> </a:t>
            </a:r>
            <a:r>
              <a:rPr lang="en-GB" dirty="0" err="1"/>
              <a:t>Ticaret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İşletmecilik</a:t>
            </a:r>
            <a:r>
              <a:rPr lang="en-GB" dirty="0"/>
              <a:t> </a:t>
            </a:r>
            <a:r>
              <a:rPr lang="en-GB" dirty="0" err="1"/>
              <a:t>yandal</a:t>
            </a:r>
            <a:endParaRPr lang="en-GB" dirty="0"/>
          </a:p>
          <a:p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8589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228E5A-29CD-4297-8A02-CC00498DB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Çift</a:t>
            </a:r>
            <a:r>
              <a:rPr lang="en-GB" dirty="0"/>
              <a:t> Diploma </a:t>
            </a:r>
            <a:r>
              <a:rPr lang="en-GB" dirty="0" err="1"/>
              <a:t>Programı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747934-4479-4E42-A54E-F42BDE4E5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0248" y="1715505"/>
            <a:ext cx="10515600" cy="4351338"/>
          </a:xfrm>
        </p:spPr>
        <p:txBody>
          <a:bodyPr/>
          <a:lstStyle/>
          <a:p>
            <a:r>
              <a:rPr lang="en-GB" dirty="0"/>
              <a:t>State University of New York University at Albany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İşletme</a:t>
            </a:r>
            <a:r>
              <a:rPr lang="en-GB" dirty="0"/>
              <a:t>, </a:t>
            </a:r>
            <a:r>
              <a:rPr lang="en-GB" dirty="0" err="1"/>
              <a:t>İktisat</a:t>
            </a:r>
            <a:r>
              <a:rPr lang="en-GB" dirty="0"/>
              <a:t>, </a:t>
            </a:r>
            <a:r>
              <a:rPr lang="en-GB" dirty="0" err="1"/>
              <a:t>Uluslararası</a:t>
            </a:r>
            <a:r>
              <a:rPr lang="en-GB" dirty="0"/>
              <a:t> </a:t>
            </a:r>
            <a:r>
              <a:rPr lang="en-GB" dirty="0" err="1"/>
              <a:t>İlişkiler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Siyaset</a:t>
            </a:r>
            <a:r>
              <a:rPr lang="en-GB" dirty="0"/>
              <a:t> </a:t>
            </a:r>
            <a:r>
              <a:rPr lang="en-GB" dirty="0" err="1"/>
              <a:t>Bilimi</a:t>
            </a:r>
            <a:r>
              <a:rPr lang="en-GB" dirty="0"/>
              <a:t> </a:t>
            </a:r>
            <a:r>
              <a:rPr lang="en-GB" dirty="0" err="1"/>
              <a:t>bölümleri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çift</a:t>
            </a:r>
            <a:r>
              <a:rPr lang="en-GB" dirty="0"/>
              <a:t> diploma</a:t>
            </a:r>
          </a:p>
          <a:p>
            <a:pPr lvl="1"/>
            <a:r>
              <a:rPr lang="en-GB" dirty="0"/>
              <a:t>İlk </a:t>
            </a:r>
            <a:r>
              <a:rPr lang="en-GB" dirty="0" err="1"/>
              <a:t>iki</a:t>
            </a:r>
            <a:r>
              <a:rPr lang="en-GB" dirty="0"/>
              <a:t> </a:t>
            </a:r>
            <a:r>
              <a:rPr lang="en-GB" dirty="0" err="1"/>
              <a:t>yıl</a:t>
            </a:r>
            <a:r>
              <a:rPr lang="en-GB" dirty="0"/>
              <a:t> </a:t>
            </a:r>
            <a:r>
              <a:rPr lang="en-GB" dirty="0" err="1"/>
              <a:t>İşletme</a:t>
            </a:r>
            <a:r>
              <a:rPr lang="en-GB" dirty="0"/>
              <a:t> </a:t>
            </a:r>
            <a:r>
              <a:rPr lang="en-GB" dirty="0" err="1"/>
              <a:t>Fakültesi</a:t>
            </a:r>
            <a:endParaRPr lang="en-GB" dirty="0"/>
          </a:p>
          <a:p>
            <a:pPr lvl="1"/>
            <a:r>
              <a:rPr lang="en-GB" dirty="0"/>
              <a:t>Son </a:t>
            </a:r>
            <a:r>
              <a:rPr lang="en-GB" dirty="0" err="1"/>
              <a:t>iki</a:t>
            </a:r>
            <a:r>
              <a:rPr lang="en-GB" dirty="0"/>
              <a:t> </a:t>
            </a:r>
            <a:r>
              <a:rPr lang="en-GB" dirty="0" err="1"/>
              <a:t>yıl</a:t>
            </a:r>
            <a:r>
              <a:rPr lang="en-GB" dirty="0"/>
              <a:t> SUNY University at Albany</a:t>
            </a:r>
          </a:p>
          <a:p>
            <a:r>
              <a:rPr lang="en-GB" dirty="0" err="1"/>
              <a:t>Tercih</a:t>
            </a:r>
            <a:r>
              <a:rPr lang="en-GB" dirty="0"/>
              <a:t> </a:t>
            </a:r>
            <a:r>
              <a:rPr lang="en-GB" dirty="0" err="1"/>
              <a:t>rehberinde</a:t>
            </a:r>
            <a:r>
              <a:rPr lang="en-GB" dirty="0"/>
              <a:t> </a:t>
            </a:r>
            <a:r>
              <a:rPr lang="en-GB" dirty="0" err="1"/>
              <a:t>farklı</a:t>
            </a:r>
            <a:r>
              <a:rPr lang="en-GB" dirty="0"/>
              <a:t> </a:t>
            </a:r>
            <a:r>
              <a:rPr lang="en-GB" dirty="0" err="1"/>
              <a:t>programlar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yer</a:t>
            </a:r>
            <a:r>
              <a:rPr lang="en-GB" dirty="0"/>
              <a:t> </a:t>
            </a:r>
            <a:r>
              <a:rPr lang="en-GB" dirty="0" err="1"/>
              <a:t>alır</a:t>
            </a:r>
            <a:r>
              <a:rPr lang="en-GB" dirty="0"/>
              <a:t>.</a:t>
            </a:r>
          </a:p>
          <a:p>
            <a:r>
              <a:rPr lang="en-GB" dirty="0" err="1"/>
              <a:t>Dersler</a:t>
            </a:r>
            <a:r>
              <a:rPr lang="en-GB" dirty="0"/>
              <a:t> ilk </a:t>
            </a:r>
            <a:r>
              <a:rPr lang="en-GB" dirty="0" err="1"/>
              <a:t>iki</a:t>
            </a:r>
            <a:r>
              <a:rPr lang="en-GB" dirty="0"/>
              <a:t> </a:t>
            </a:r>
            <a:r>
              <a:rPr lang="en-GB" dirty="0" err="1"/>
              <a:t>yıl</a:t>
            </a:r>
            <a:r>
              <a:rPr lang="en-GB" dirty="0"/>
              <a:t> </a:t>
            </a:r>
            <a:r>
              <a:rPr lang="en-GB" dirty="0" err="1"/>
              <a:t>aynı</a:t>
            </a:r>
            <a:r>
              <a:rPr lang="en-GB" dirty="0"/>
              <a:t>.</a:t>
            </a:r>
          </a:p>
          <a:p>
            <a:r>
              <a:rPr lang="en-GB" dirty="0" err="1"/>
              <a:t>Başarılı</a:t>
            </a:r>
            <a:r>
              <a:rPr lang="en-GB" dirty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/>
              <a:t>öğrenciler</a:t>
            </a:r>
            <a:r>
              <a:rPr lang="en-GB" dirty="0"/>
              <a:t> hem </a:t>
            </a:r>
            <a:r>
              <a:rPr lang="en-GB" dirty="0" err="1"/>
              <a:t>İşletme</a:t>
            </a:r>
            <a:r>
              <a:rPr lang="en-GB" dirty="0"/>
              <a:t> </a:t>
            </a:r>
            <a:r>
              <a:rPr lang="en-GB" dirty="0" err="1"/>
              <a:t>Fakültesi</a:t>
            </a:r>
            <a:r>
              <a:rPr lang="en-GB" dirty="0"/>
              <a:t> hem de SUNY University at Albany </a:t>
            </a:r>
            <a:r>
              <a:rPr lang="en-GB" dirty="0" err="1"/>
              <a:t>diploması</a:t>
            </a:r>
            <a:r>
              <a:rPr lang="en-GB" dirty="0"/>
              <a:t> </a:t>
            </a:r>
            <a:r>
              <a:rPr lang="en-GB" dirty="0" err="1"/>
              <a:t>alırlar</a:t>
            </a:r>
            <a:r>
              <a:rPr lang="en-GB" dirty="0"/>
              <a:t>.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1026" name="Picture 2" descr="Logos | University at Albany">
            <a:extLst>
              <a:ext uri="{FF2B5EF4-FFF2-40B4-BE49-F238E27FC236}">
                <a16:creationId xmlns:a16="http://schemas.microsoft.com/office/drawing/2014/main" id="{24755799-C9AE-4455-9022-F93EF2099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6979" y="2514600"/>
            <a:ext cx="1315617" cy="1264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7AA05780-01D1-4EC1-93AB-A912EEBE8B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0733" y="2598575"/>
            <a:ext cx="1315617" cy="118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9797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F408A8-0B9C-4201-B765-899176AD7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Bir </a:t>
            </a:r>
            <a:r>
              <a:rPr lang="en-GB" dirty="0" err="1"/>
              <a:t>İşletme</a:t>
            </a:r>
            <a:r>
              <a:rPr lang="en-GB" dirty="0"/>
              <a:t> </a:t>
            </a:r>
            <a:r>
              <a:rPr lang="en-GB" dirty="0" err="1"/>
              <a:t>Fakültesi</a:t>
            </a:r>
            <a:r>
              <a:rPr lang="en-GB" dirty="0"/>
              <a:t> </a:t>
            </a:r>
            <a:r>
              <a:rPr lang="en-GB" dirty="0" err="1"/>
              <a:t>Öğrencisinin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/>
              <a:t>4 </a:t>
            </a:r>
            <a:r>
              <a:rPr lang="en-GB" dirty="0" err="1"/>
              <a:t>Yıllık</a:t>
            </a:r>
            <a:r>
              <a:rPr lang="en-GB" dirty="0"/>
              <a:t> </a:t>
            </a:r>
            <a:r>
              <a:rPr lang="en-GB" dirty="0" err="1"/>
              <a:t>Yolculuğu</a:t>
            </a:r>
            <a:endParaRPr lang="en-GB" dirty="0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3B3F09AF-0DBC-45E8-8322-9DA9BD0192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265304"/>
              </p:ext>
            </p:extLst>
          </p:nvPr>
        </p:nvGraphicFramePr>
        <p:xfrm>
          <a:off x="520958" y="1889449"/>
          <a:ext cx="10974356" cy="3079102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743589">
                  <a:extLst>
                    <a:ext uri="{9D8B030D-6E8A-4147-A177-3AD203B41FA5}">
                      <a16:colId xmlns:a16="http://schemas.microsoft.com/office/drawing/2014/main" val="3811953847"/>
                    </a:ext>
                  </a:extLst>
                </a:gridCol>
                <a:gridCol w="2818245">
                  <a:extLst>
                    <a:ext uri="{9D8B030D-6E8A-4147-A177-3AD203B41FA5}">
                      <a16:colId xmlns:a16="http://schemas.microsoft.com/office/drawing/2014/main" val="1913421049"/>
                    </a:ext>
                  </a:extLst>
                </a:gridCol>
                <a:gridCol w="2668933">
                  <a:extLst>
                    <a:ext uri="{9D8B030D-6E8A-4147-A177-3AD203B41FA5}">
                      <a16:colId xmlns:a16="http://schemas.microsoft.com/office/drawing/2014/main" val="4161961041"/>
                    </a:ext>
                  </a:extLst>
                </a:gridCol>
                <a:gridCol w="2743589">
                  <a:extLst>
                    <a:ext uri="{9D8B030D-6E8A-4147-A177-3AD203B41FA5}">
                      <a16:colId xmlns:a16="http://schemas.microsoft.com/office/drawing/2014/main" val="1599610631"/>
                    </a:ext>
                  </a:extLst>
                </a:gridCol>
              </a:tblGrid>
              <a:tr h="586496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1. SINIF</a:t>
                      </a:r>
                      <a:endParaRPr lang="en-GB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2. SINIF</a:t>
                      </a:r>
                      <a:endParaRPr lang="en-GB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3. SINIF</a:t>
                      </a:r>
                      <a:endParaRPr lang="en-GB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/>
                        <a:t>4. SINIF</a:t>
                      </a:r>
                      <a:endParaRPr lang="en-GB" sz="2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51873220"/>
                  </a:ext>
                </a:extLst>
              </a:tr>
              <a:tr h="586496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err="1"/>
                        <a:t>Temeller</a:t>
                      </a:r>
                      <a:endParaRPr lang="en-GB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err="1"/>
                        <a:t>Keşfet</a:t>
                      </a:r>
                      <a:r>
                        <a:rPr lang="en-GB" sz="2000" b="1" dirty="0"/>
                        <a:t> </a:t>
                      </a:r>
                      <a:r>
                        <a:rPr lang="en-GB" sz="2000" b="1" dirty="0" err="1"/>
                        <a:t>ve</a:t>
                      </a:r>
                      <a:r>
                        <a:rPr lang="en-GB" sz="2000" b="1" dirty="0"/>
                        <a:t> </a:t>
                      </a:r>
                      <a:r>
                        <a:rPr lang="en-GB" sz="2000" b="1" dirty="0" err="1"/>
                        <a:t>Yönünü</a:t>
                      </a:r>
                      <a:r>
                        <a:rPr lang="en-GB" sz="2000" b="1" dirty="0"/>
                        <a:t> </a:t>
                      </a:r>
                      <a:r>
                        <a:rPr lang="en-GB" sz="2000" b="1" dirty="0" err="1"/>
                        <a:t>Belirle</a:t>
                      </a:r>
                      <a:endParaRPr lang="en-GB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 </a:t>
                      </a:r>
                      <a:r>
                        <a:rPr lang="en-GB" sz="2000" b="1" dirty="0" err="1"/>
                        <a:t>Deneyim</a:t>
                      </a:r>
                      <a:r>
                        <a:rPr lang="en-GB" sz="2000" b="1" dirty="0"/>
                        <a:t> Kazan</a:t>
                      </a:r>
                      <a:endParaRPr lang="en-GB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err="1"/>
                        <a:t>Kariyerine</a:t>
                      </a:r>
                      <a:r>
                        <a:rPr lang="en-GB" sz="2000" b="1" dirty="0"/>
                        <a:t> </a:t>
                      </a:r>
                      <a:r>
                        <a:rPr lang="en-GB" sz="2000" b="1" dirty="0" err="1"/>
                        <a:t>Başla</a:t>
                      </a:r>
                      <a:endParaRPr lang="en-GB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40680462"/>
                  </a:ext>
                </a:extLst>
              </a:tr>
              <a:tr h="1906110"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• </a:t>
                      </a:r>
                      <a:r>
                        <a:rPr lang="en-GB" sz="2000" dirty="0" err="1"/>
                        <a:t>Alanın</a:t>
                      </a:r>
                      <a:r>
                        <a:rPr lang="en-GB" sz="2000" dirty="0"/>
                        <a:t> </a:t>
                      </a:r>
                      <a:r>
                        <a:rPr lang="en-GB" sz="2000" dirty="0" err="1"/>
                        <a:t>temel</a:t>
                      </a:r>
                      <a:r>
                        <a:rPr lang="en-GB" sz="2000" dirty="0"/>
                        <a:t> </a:t>
                      </a:r>
                      <a:r>
                        <a:rPr lang="en-GB" sz="2000" dirty="0" err="1"/>
                        <a:t>dersleri</a:t>
                      </a:r>
                      <a:endParaRPr lang="en-GB" sz="2000" dirty="0"/>
                    </a:p>
                    <a:p>
                      <a:pPr algn="ctr"/>
                      <a:r>
                        <a:rPr lang="en-GB" sz="2000" dirty="0"/>
                        <a:t>• </a:t>
                      </a:r>
                      <a:r>
                        <a:rPr lang="en-GB" sz="2000" dirty="0" err="1"/>
                        <a:t>Akademik</a:t>
                      </a:r>
                      <a:r>
                        <a:rPr lang="en-GB" sz="2000" dirty="0"/>
                        <a:t> </a:t>
                      </a:r>
                      <a:r>
                        <a:rPr lang="en-GB" sz="2000" dirty="0" err="1"/>
                        <a:t>ve</a:t>
                      </a:r>
                      <a:r>
                        <a:rPr lang="en-GB" sz="2000" dirty="0"/>
                        <a:t> </a:t>
                      </a:r>
                      <a:r>
                        <a:rPr lang="en-GB" sz="2000" dirty="0" err="1"/>
                        <a:t>kişisel</a:t>
                      </a:r>
                      <a:r>
                        <a:rPr lang="en-GB" sz="2000" dirty="0"/>
                        <a:t> </a:t>
                      </a:r>
                      <a:r>
                        <a:rPr lang="en-GB" sz="2000" dirty="0" err="1"/>
                        <a:t>gelişim</a:t>
                      </a:r>
                      <a:endParaRPr lang="en-GB" sz="2000" dirty="0"/>
                    </a:p>
                    <a:p>
                      <a:pPr algn="ctr"/>
                      <a:r>
                        <a:rPr lang="en-GB" sz="2000" dirty="0"/>
                        <a:t>• </a:t>
                      </a:r>
                      <a:r>
                        <a:rPr lang="en-GB" sz="2000" dirty="0" err="1"/>
                        <a:t>Öğrenci</a:t>
                      </a:r>
                      <a:r>
                        <a:rPr lang="en-GB" sz="2000" dirty="0"/>
                        <a:t> </a:t>
                      </a:r>
                      <a:r>
                        <a:rPr lang="en-GB" sz="2000" dirty="0" err="1"/>
                        <a:t>kulüpleri</a:t>
                      </a:r>
                      <a:endParaRPr lang="en-GB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• </a:t>
                      </a:r>
                      <a:r>
                        <a:rPr lang="en-GB" sz="2000" dirty="0" err="1"/>
                        <a:t>Uzmanlık</a:t>
                      </a:r>
                      <a:r>
                        <a:rPr lang="en-GB" sz="2000" dirty="0"/>
                        <a:t> </a:t>
                      </a:r>
                      <a:r>
                        <a:rPr lang="en-GB" sz="2000" dirty="0" err="1"/>
                        <a:t>alanını</a:t>
                      </a:r>
                      <a:r>
                        <a:rPr lang="en-GB" sz="2000" dirty="0"/>
                        <a:t> </a:t>
                      </a:r>
                      <a:r>
                        <a:rPr lang="en-GB" sz="2000" dirty="0" err="1"/>
                        <a:t>keşfet</a:t>
                      </a:r>
                      <a:endParaRPr lang="en-GB" sz="2000" dirty="0"/>
                    </a:p>
                    <a:p>
                      <a:pPr algn="ctr"/>
                      <a:r>
                        <a:rPr lang="en-GB" sz="2000" dirty="0"/>
                        <a:t>• </a:t>
                      </a:r>
                      <a:r>
                        <a:rPr lang="en-GB" sz="2000" dirty="0" err="1"/>
                        <a:t>Çift</a:t>
                      </a:r>
                      <a:r>
                        <a:rPr lang="en-GB" sz="2000" dirty="0"/>
                        <a:t> </a:t>
                      </a:r>
                      <a:r>
                        <a:rPr lang="en-GB" sz="2000" dirty="0" err="1"/>
                        <a:t>Anadal</a:t>
                      </a:r>
                      <a:r>
                        <a:rPr lang="en-GB" sz="2000" dirty="0"/>
                        <a:t> / </a:t>
                      </a:r>
                      <a:r>
                        <a:rPr lang="en-GB" sz="2000" dirty="0" err="1"/>
                        <a:t>Yandal</a:t>
                      </a:r>
                      <a:r>
                        <a:rPr lang="en-GB" sz="2000" dirty="0"/>
                        <a:t> </a:t>
                      </a:r>
                      <a:r>
                        <a:rPr lang="en-GB" sz="2000" dirty="0" err="1"/>
                        <a:t>fırsatları</a:t>
                      </a:r>
                      <a:endParaRPr lang="en-GB" sz="2000" dirty="0"/>
                    </a:p>
                    <a:p>
                      <a:pPr algn="ctr"/>
                      <a:r>
                        <a:rPr lang="en-GB" sz="2000" dirty="0"/>
                        <a:t>• </a:t>
                      </a:r>
                      <a:r>
                        <a:rPr lang="en-GB" sz="2000" dirty="0" err="1"/>
                        <a:t>Kariyer</a:t>
                      </a:r>
                      <a:r>
                        <a:rPr lang="en-GB" sz="2000" dirty="0"/>
                        <a:t> </a:t>
                      </a:r>
                      <a:r>
                        <a:rPr lang="en-GB" sz="2000" dirty="0" err="1"/>
                        <a:t>planlaması</a:t>
                      </a:r>
                      <a:endParaRPr lang="en-GB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• Erasmus </a:t>
                      </a:r>
                      <a:r>
                        <a:rPr lang="en-GB" sz="2000" dirty="0" err="1"/>
                        <a:t>ve</a:t>
                      </a:r>
                      <a:r>
                        <a:rPr lang="en-GB" sz="2000" dirty="0"/>
                        <a:t> </a:t>
                      </a:r>
                      <a:r>
                        <a:rPr lang="en-GB" sz="2000" dirty="0" err="1"/>
                        <a:t>değişim</a:t>
                      </a:r>
                      <a:r>
                        <a:rPr lang="en-GB" sz="2000" dirty="0"/>
                        <a:t> </a:t>
                      </a:r>
                      <a:r>
                        <a:rPr lang="en-GB" sz="2000" dirty="0" err="1"/>
                        <a:t>programları</a:t>
                      </a:r>
                      <a:endParaRPr lang="en-GB" sz="2000" dirty="0"/>
                    </a:p>
                    <a:p>
                      <a:pPr algn="ctr"/>
                      <a:r>
                        <a:rPr lang="en-GB" sz="2000" dirty="0"/>
                        <a:t>• </a:t>
                      </a:r>
                      <a:r>
                        <a:rPr lang="en-GB" sz="2000" dirty="0" err="1"/>
                        <a:t>Staj</a:t>
                      </a:r>
                      <a:r>
                        <a:rPr lang="en-GB" sz="2000" dirty="0"/>
                        <a:t> </a:t>
                      </a:r>
                      <a:r>
                        <a:rPr lang="en-GB" sz="2000" dirty="0" err="1"/>
                        <a:t>ve</a:t>
                      </a:r>
                      <a:r>
                        <a:rPr lang="en-GB" sz="2000" dirty="0"/>
                        <a:t> </a:t>
                      </a:r>
                      <a:r>
                        <a:rPr lang="en-GB" sz="2000" dirty="0" err="1"/>
                        <a:t>sektör</a:t>
                      </a:r>
                      <a:r>
                        <a:rPr lang="en-GB" sz="2000" dirty="0"/>
                        <a:t> </a:t>
                      </a:r>
                      <a:r>
                        <a:rPr lang="en-GB" sz="2000" dirty="0" err="1"/>
                        <a:t>deneyimi</a:t>
                      </a:r>
                      <a:endParaRPr lang="en-GB" sz="2000" dirty="0"/>
                    </a:p>
                    <a:p>
                      <a:pPr algn="ctr"/>
                      <a:r>
                        <a:rPr lang="en-GB" sz="2000" dirty="0"/>
                        <a:t>• </a:t>
                      </a:r>
                      <a:r>
                        <a:rPr lang="en-GB" sz="2000" dirty="0" err="1"/>
                        <a:t>Projeler</a:t>
                      </a:r>
                      <a:r>
                        <a:rPr lang="en-GB" sz="2000" dirty="0"/>
                        <a:t> </a:t>
                      </a:r>
                      <a:r>
                        <a:rPr lang="en-GB" sz="2000" dirty="0" err="1"/>
                        <a:t>ve</a:t>
                      </a:r>
                      <a:r>
                        <a:rPr lang="en-GB" sz="2000" dirty="0"/>
                        <a:t> </a:t>
                      </a:r>
                      <a:r>
                        <a:rPr lang="en-GB" sz="2000" dirty="0" err="1"/>
                        <a:t>yarışmalar</a:t>
                      </a:r>
                      <a:endParaRPr lang="en-GB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/>
                        <a:t>• </a:t>
                      </a:r>
                      <a:r>
                        <a:rPr lang="en-GB" sz="2000" dirty="0" err="1"/>
                        <a:t>Uzmanlaşma</a:t>
                      </a:r>
                      <a:endParaRPr lang="en-GB" sz="2000" dirty="0"/>
                    </a:p>
                    <a:p>
                      <a:pPr algn="ctr"/>
                      <a:r>
                        <a:rPr lang="en-GB" sz="2000" dirty="0"/>
                        <a:t>• </a:t>
                      </a:r>
                      <a:r>
                        <a:rPr lang="en-GB" sz="2000" dirty="0" err="1"/>
                        <a:t>Mezuniyet</a:t>
                      </a:r>
                      <a:endParaRPr lang="en-GB" sz="2000" dirty="0"/>
                    </a:p>
                    <a:p>
                      <a:pPr algn="ctr"/>
                      <a:r>
                        <a:rPr lang="en-GB" sz="2000" dirty="0"/>
                        <a:t>• </a:t>
                      </a:r>
                      <a:r>
                        <a:rPr lang="en-GB" sz="2000" dirty="0" err="1"/>
                        <a:t>İş</a:t>
                      </a:r>
                      <a:r>
                        <a:rPr lang="en-GB" sz="2000" dirty="0"/>
                        <a:t> </a:t>
                      </a:r>
                      <a:r>
                        <a:rPr lang="en-GB" sz="2000" dirty="0" err="1"/>
                        <a:t>ve</a:t>
                      </a:r>
                      <a:r>
                        <a:rPr lang="en-GB" sz="2000" dirty="0"/>
                        <a:t> </a:t>
                      </a:r>
                      <a:r>
                        <a:rPr lang="en-GB" sz="2000" dirty="0" err="1"/>
                        <a:t>lisansüstü</a:t>
                      </a:r>
                      <a:r>
                        <a:rPr lang="en-GB" sz="2000" dirty="0"/>
                        <a:t> </a:t>
                      </a:r>
                      <a:r>
                        <a:rPr lang="en-GB" sz="2000" dirty="0" err="1"/>
                        <a:t>eğitim</a:t>
                      </a:r>
                      <a:r>
                        <a:rPr lang="en-GB" sz="2000" dirty="0"/>
                        <a:t> </a:t>
                      </a:r>
                      <a:r>
                        <a:rPr lang="en-GB" sz="2000" dirty="0" err="1"/>
                        <a:t>başvuruları</a:t>
                      </a:r>
                      <a:endParaRPr lang="en-GB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063869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06456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BFC094-93D2-40C7-9F43-0BAA8EBC3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580" y="301042"/>
            <a:ext cx="8781661" cy="1325563"/>
          </a:xfrm>
        </p:spPr>
        <p:txBody>
          <a:bodyPr/>
          <a:lstStyle/>
          <a:p>
            <a:r>
              <a:rPr lang="en-GB" dirty="0" err="1"/>
              <a:t>Öğrencilerimize</a:t>
            </a:r>
            <a:r>
              <a:rPr lang="en-GB" dirty="0"/>
              <a:t> </a:t>
            </a:r>
            <a:r>
              <a:rPr lang="en-GB" dirty="0" err="1"/>
              <a:t>Neler</a:t>
            </a:r>
            <a:r>
              <a:rPr lang="en-GB" dirty="0"/>
              <a:t> </a:t>
            </a:r>
            <a:r>
              <a:rPr lang="en-GB" dirty="0" err="1"/>
              <a:t>Kazandırıyoruz</a:t>
            </a:r>
            <a:r>
              <a:rPr lang="en-GB" dirty="0"/>
              <a:t>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176F637-5424-4ED8-9064-BE3B98B375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Analitik</a:t>
            </a:r>
            <a:r>
              <a:rPr lang="en-GB" dirty="0"/>
              <a:t> </a:t>
            </a:r>
            <a:r>
              <a:rPr lang="en-GB" dirty="0" err="1"/>
              <a:t>düşünme</a:t>
            </a:r>
            <a:endParaRPr lang="en-GB" dirty="0"/>
          </a:p>
          <a:p>
            <a:r>
              <a:rPr lang="en-GB" dirty="0"/>
              <a:t>Problem </a:t>
            </a:r>
            <a:r>
              <a:rPr lang="en-GB" dirty="0" err="1"/>
              <a:t>çözme</a:t>
            </a:r>
            <a:r>
              <a:rPr lang="en-GB" dirty="0"/>
              <a:t> </a:t>
            </a:r>
            <a:r>
              <a:rPr lang="en-GB" dirty="0" err="1"/>
              <a:t>becerisi</a:t>
            </a:r>
            <a:endParaRPr lang="en-GB" dirty="0"/>
          </a:p>
          <a:p>
            <a:r>
              <a:rPr lang="en-GB" dirty="0" err="1"/>
              <a:t>Sunum</a:t>
            </a:r>
            <a:r>
              <a:rPr lang="en-GB" dirty="0"/>
              <a:t> </a:t>
            </a:r>
            <a:r>
              <a:rPr lang="en-GB" dirty="0" err="1"/>
              <a:t>becerisi</a:t>
            </a:r>
            <a:endParaRPr lang="en-GB" dirty="0"/>
          </a:p>
          <a:p>
            <a:r>
              <a:rPr lang="en-GB" dirty="0" err="1"/>
              <a:t>İngilizceyi</a:t>
            </a:r>
            <a:r>
              <a:rPr lang="en-GB" dirty="0"/>
              <a:t> </a:t>
            </a:r>
            <a:r>
              <a:rPr lang="en-GB" dirty="0" err="1"/>
              <a:t>etkin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kullanma</a:t>
            </a:r>
            <a:r>
              <a:rPr lang="en-GB" dirty="0"/>
              <a:t> </a:t>
            </a:r>
            <a:r>
              <a:rPr lang="en-GB" dirty="0" err="1"/>
              <a:t>becerisi</a:t>
            </a:r>
            <a:endParaRPr lang="en-GB" dirty="0"/>
          </a:p>
          <a:p>
            <a:r>
              <a:rPr lang="en-GB" dirty="0" err="1"/>
              <a:t>Seçmeli</a:t>
            </a:r>
            <a:r>
              <a:rPr lang="en-GB" dirty="0"/>
              <a:t> </a:t>
            </a:r>
            <a:r>
              <a:rPr lang="en-GB" dirty="0" err="1"/>
              <a:t>dersler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İngilizce</a:t>
            </a:r>
            <a:r>
              <a:rPr lang="en-GB" dirty="0"/>
              <a:t> </a:t>
            </a:r>
            <a:r>
              <a:rPr lang="en-GB" dirty="0" err="1"/>
              <a:t>dışında</a:t>
            </a:r>
            <a:r>
              <a:rPr lang="en-GB" dirty="0"/>
              <a:t> </a:t>
            </a:r>
            <a:r>
              <a:rPr lang="en-GB" dirty="0" err="1"/>
              <a:t>başka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dil</a:t>
            </a:r>
            <a:r>
              <a:rPr lang="en-GB" dirty="0"/>
              <a:t> </a:t>
            </a:r>
            <a:r>
              <a:rPr lang="en-GB" dirty="0" err="1"/>
              <a:t>öğrenme</a:t>
            </a:r>
            <a:r>
              <a:rPr lang="en-GB" dirty="0"/>
              <a:t> </a:t>
            </a:r>
            <a:r>
              <a:rPr lang="en-GB" dirty="0" err="1"/>
              <a:t>olanakları</a:t>
            </a:r>
            <a:endParaRPr lang="en-GB" dirty="0"/>
          </a:p>
          <a:p>
            <a:r>
              <a:rPr lang="en-GB" dirty="0" err="1"/>
              <a:t>Takım</a:t>
            </a:r>
            <a:r>
              <a:rPr lang="en-GB" dirty="0"/>
              <a:t> </a:t>
            </a:r>
            <a:r>
              <a:rPr lang="en-GB" dirty="0" err="1"/>
              <a:t>çalışması</a:t>
            </a:r>
            <a:endParaRPr lang="en-GB" dirty="0"/>
          </a:p>
          <a:p>
            <a:r>
              <a:rPr lang="en-GB" dirty="0" err="1"/>
              <a:t>Liderlik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394730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D3887C-6CEE-4B57-B81C-FF50B56FA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Mezunlarımız</a:t>
            </a:r>
            <a:r>
              <a:rPr lang="en-GB" dirty="0"/>
              <a:t> </a:t>
            </a:r>
            <a:r>
              <a:rPr lang="en-GB" dirty="0" err="1"/>
              <a:t>Nerelerde</a:t>
            </a:r>
            <a:r>
              <a:rPr lang="en-GB" dirty="0"/>
              <a:t> </a:t>
            </a:r>
            <a:r>
              <a:rPr lang="en-GB" dirty="0" err="1"/>
              <a:t>Çalışıyor</a:t>
            </a:r>
            <a:r>
              <a:rPr lang="en-GB" dirty="0"/>
              <a:t>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7B9BED-B95A-407C-8252-A4423A63EB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702559" cy="4351338"/>
          </a:xfrm>
        </p:spPr>
        <p:txBody>
          <a:bodyPr>
            <a:normAutofit/>
          </a:bodyPr>
          <a:lstStyle/>
          <a:p>
            <a:r>
              <a:rPr lang="en-GB" dirty="0" err="1"/>
              <a:t>Bankalar</a:t>
            </a:r>
            <a:endParaRPr lang="en-GB" dirty="0"/>
          </a:p>
          <a:p>
            <a:r>
              <a:rPr lang="en-GB" dirty="0"/>
              <a:t>Big Four (</a:t>
            </a:r>
            <a:r>
              <a:rPr lang="en-GB" b="1" u="none" strike="noStrike" dirty="0">
                <a:effectLst/>
                <a:latin typeface="Google Sans"/>
              </a:rPr>
              <a:t>Deloitte</a:t>
            </a:r>
            <a:r>
              <a:rPr lang="en-GB" dirty="0"/>
              <a:t>, </a:t>
            </a:r>
            <a:r>
              <a:rPr lang="en-GB" b="1" u="none" strike="noStrike" dirty="0">
                <a:effectLst/>
                <a:latin typeface="Google Sans"/>
              </a:rPr>
              <a:t>PwC (PricewaterhouseCoopers)</a:t>
            </a:r>
            <a:r>
              <a:rPr lang="en-GB" dirty="0"/>
              <a:t>, </a:t>
            </a:r>
            <a:r>
              <a:rPr lang="en-GB" b="1" u="none" strike="noStrike" dirty="0">
                <a:effectLst/>
                <a:latin typeface="Google Sans"/>
              </a:rPr>
              <a:t>EY (Ernst &amp; Young),</a:t>
            </a:r>
            <a:r>
              <a:rPr lang="en-GB" dirty="0"/>
              <a:t> </a:t>
            </a:r>
            <a:r>
              <a:rPr lang="en-GB" b="1" u="none" strike="noStrike" dirty="0">
                <a:effectLst/>
                <a:latin typeface="Google Sans"/>
              </a:rPr>
              <a:t>KPMG)</a:t>
            </a:r>
            <a:endParaRPr lang="en-GB" dirty="0"/>
          </a:p>
          <a:p>
            <a:r>
              <a:rPr lang="en-GB" dirty="0"/>
              <a:t>P&amp;G (</a:t>
            </a:r>
            <a:r>
              <a:rPr lang="en-GB" dirty="0" err="1"/>
              <a:t>Procter&amp;Gamble</a:t>
            </a:r>
            <a:r>
              <a:rPr lang="en-GB" dirty="0"/>
              <a:t>)</a:t>
            </a:r>
          </a:p>
          <a:p>
            <a:r>
              <a:rPr lang="en-GB" dirty="0"/>
              <a:t>THY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diğer</a:t>
            </a:r>
            <a:r>
              <a:rPr lang="en-GB" dirty="0"/>
              <a:t> </a:t>
            </a:r>
            <a:r>
              <a:rPr lang="en-GB" dirty="0" err="1"/>
              <a:t>havayolları</a:t>
            </a:r>
            <a:endParaRPr lang="en-GB" dirty="0"/>
          </a:p>
          <a:p>
            <a:r>
              <a:rPr lang="en-GB" dirty="0"/>
              <a:t>Unilever</a:t>
            </a:r>
          </a:p>
          <a:p>
            <a:r>
              <a:rPr lang="en-GB" dirty="0"/>
              <a:t>Mercedes</a:t>
            </a:r>
          </a:p>
          <a:p>
            <a:endParaRPr lang="en-GB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6973B8A-2EA7-4E94-AD89-CE63DA4AD5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28588" y="1690688"/>
            <a:ext cx="4803710" cy="4351338"/>
          </a:xfrm>
        </p:spPr>
        <p:txBody>
          <a:bodyPr>
            <a:normAutofit/>
          </a:bodyPr>
          <a:lstStyle/>
          <a:p>
            <a:r>
              <a:rPr lang="en-GB" dirty="0" err="1"/>
              <a:t>Arçelik</a:t>
            </a:r>
            <a:endParaRPr lang="en-GB" dirty="0"/>
          </a:p>
          <a:p>
            <a:r>
              <a:rPr lang="en-GB" dirty="0" err="1"/>
              <a:t>Migros</a:t>
            </a:r>
            <a:endParaRPr lang="en-GB" dirty="0"/>
          </a:p>
          <a:p>
            <a:r>
              <a:rPr lang="en-GB" dirty="0" err="1"/>
              <a:t>Kamu</a:t>
            </a:r>
            <a:r>
              <a:rPr lang="en-GB" dirty="0"/>
              <a:t> </a:t>
            </a:r>
            <a:r>
              <a:rPr lang="en-GB" dirty="0" err="1"/>
              <a:t>Kuruluşları</a:t>
            </a:r>
            <a:r>
              <a:rPr lang="en-GB" dirty="0"/>
              <a:t>, </a:t>
            </a:r>
            <a:r>
              <a:rPr lang="en-GB" dirty="0" err="1"/>
              <a:t>Bakanlıklar</a:t>
            </a:r>
            <a:endParaRPr lang="en-GB" dirty="0"/>
          </a:p>
          <a:p>
            <a:r>
              <a:rPr lang="en-GB" dirty="0"/>
              <a:t>BDDK</a:t>
            </a:r>
          </a:p>
          <a:p>
            <a:r>
              <a:rPr lang="en-GB" dirty="0"/>
              <a:t>Merkez </a:t>
            </a:r>
            <a:r>
              <a:rPr lang="en-GB" dirty="0" err="1"/>
              <a:t>Bankası</a:t>
            </a:r>
            <a:endParaRPr lang="en-GB" dirty="0"/>
          </a:p>
          <a:p>
            <a:r>
              <a:rPr lang="en-GB" dirty="0" err="1"/>
              <a:t>Startuplar</a:t>
            </a:r>
            <a:endParaRPr lang="en-GB" dirty="0"/>
          </a:p>
          <a:p>
            <a:r>
              <a:rPr lang="en-GB" dirty="0" err="1"/>
              <a:t>Kendi</a:t>
            </a:r>
            <a:r>
              <a:rPr lang="en-GB" dirty="0"/>
              <a:t> </a:t>
            </a:r>
            <a:r>
              <a:rPr lang="en-GB" dirty="0" err="1"/>
              <a:t>işini</a:t>
            </a:r>
            <a:r>
              <a:rPr lang="en-GB" dirty="0"/>
              <a:t> </a:t>
            </a:r>
            <a:r>
              <a:rPr lang="en-GB" dirty="0" err="1"/>
              <a:t>kuran</a:t>
            </a:r>
            <a:r>
              <a:rPr lang="en-GB" dirty="0"/>
              <a:t> </a:t>
            </a:r>
            <a:r>
              <a:rPr lang="en-GB" dirty="0" err="1"/>
              <a:t>mezunlar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4381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BD2C7A-45AE-44EE-9B4E-AD790D263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Neden</a:t>
            </a:r>
            <a:r>
              <a:rPr lang="en-GB" dirty="0"/>
              <a:t> DEÜ </a:t>
            </a:r>
            <a:r>
              <a:rPr lang="en-GB" dirty="0" err="1"/>
              <a:t>İşletme</a:t>
            </a:r>
            <a:r>
              <a:rPr lang="en-GB" dirty="0"/>
              <a:t> </a:t>
            </a:r>
            <a:r>
              <a:rPr lang="en-GB" dirty="0" err="1"/>
              <a:t>Fakültesi</a:t>
            </a:r>
            <a:r>
              <a:rPr lang="en-GB" dirty="0"/>
              <a:t>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75D5B23-EE95-4525-B96C-579F1291A1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Dokuz</a:t>
            </a:r>
            <a:r>
              <a:rPr lang="en-GB" dirty="0"/>
              <a:t> </a:t>
            </a:r>
            <a:r>
              <a:rPr lang="en-GB" dirty="0" err="1"/>
              <a:t>Eylül</a:t>
            </a:r>
            <a:r>
              <a:rPr lang="en-GB" dirty="0"/>
              <a:t> </a:t>
            </a:r>
            <a:r>
              <a:rPr lang="en-GB" dirty="0" err="1"/>
              <a:t>Üniversitesi</a:t>
            </a:r>
            <a:r>
              <a:rPr lang="en-GB" dirty="0"/>
              <a:t>, </a:t>
            </a:r>
            <a:r>
              <a:rPr lang="en-GB" dirty="0" err="1"/>
              <a:t>İşletme</a:t>
            </a:r>
            <a:r>
              <a:rPr lang="en-GB" dirty="0"/>
              <a:t> </a:t>
            </a:r>
            <a:r>
              <a:rPr lang="en-GB" dirty="0" err="1"/>
              <a:t>Fakültesi</a:t>
            </a:r>
            <a:r>
              <a:rPr lang="en-GB" dirty="0"/>
              <a:t> 1992 </a:t>
            </a:r>
            <a:r>
              <a:rPr lang="en-GB" dirty="0" err="1"/>
              <a:t>yılında</a:t>
            </a:r>
            <a:r>
              <a:rPr lang="en-GB" dirty="0"/>
              <a:t>,  </a:t>
            </a:r>
            <a:r>
              <a:rPr lang="en-GB" dirty="0" err="1"/>
              <a:t>Ege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çevre</a:t>
            </a:r>
            <a:r>
              <a:rPr lang="en-GB" dirty="0"/>
              <a:t> </a:t>
            </a:r>
            <a:r>
              <a:rPr lang="en-GB" dirty="0" err="1"/>
              <a:t>bölgelerin</a:t>
            </a:r>
            <a:r>
              <a:rPr lang="en-GB" dirty="0"/>
              <a:t> </a:t>
            </a:r>
            <a:r>
              <a:rPr lang="en-GB" dirty="0" err="1"/>
              <a:t>alanında</a:t>
            </a:r>
            <a:r>
              <a:rPr lang="en-GB" dirty="0"/>
              <a:t> </a:t>
            </a:r>
            <a:r>
              <a:rPr lang="en-GB" dirty="0" err="1"/>
              <a:t>uluslararası</a:t>
            </a:r>
            <a:r>
              <a:rPr lang="en-GB" dirty="0"/>
              <a:t> </a:t>
            </a:r>
            <a:r>
              <a:rPr lang="en-GB" dirty="0" err="1"/>
              <a:t>tanınırlığa</a:t>
            </a:r>
            <a:r>
              <a:rPr lang="en-GB" dirty="0"/>
              <a:t> </a:t>
            </a:r>
            <a:r>
              <a:rPr lang="en-GB" dirty="0" err="1"/>
              <a:t>sahip</a:t>
            </a:r>
            <a:r>
              <a:rPr lang="en-GB" dirty="0"/>
              <a:t>, </a:t>
            </a:r>
            <a:r>
              <a:rPr lang="en-GB" dirty="0" err="1"/>
              <a:t>İngilizce</a:t>
            </a:r>
            <a:r>
              <a:rPr lang="en-GB" dirty="0"/>
              <a:t> </a:t>
            </a:r>
            <a:r>
              <a:rPr lang="en-GB" dirty="0" err="1"/>
              <a:t>eğitim</a:t>
            </a:r>
            <a:r>
              <a:rPr lang="en-GB" dirty="0"/>
              <a:t> </a:t>
            </a:r>
            <a:r>
              <a:rPr lang="en-GB" dirty="0" err="1"/>
              <a:t>veren</a:t>
            </a:r>
            <a:r>
              <a:rPr lang="en-GB" dirty="0"/>
              <a:t> </a:t>
            </a:r>
            <a:r>
              <a:rPr lang="en-GB" dirty="0" err="1"/>
              <a:t>yükseköğretim</a:t>
            </a:r>
            <a:r>
              <a:rPr lang="en-GB" dirty="0"/>
              <a:t> </a:t>
            </a:r>
            <a:r>
              <a:rPr lang="en-GB" dirty="0" err="1"/>
              <a:t>kurumu</a:t>
            </a:r>
            <a:r>
              <a:rPr lang="en-GB" dirty="0"/>
              <a:t> </a:t>
            </a:r>
            <a:r>
              <a:rPr lang="en-GB" dirty="0" err="1"/>
              <a:t>ihtiyacını</a:t>
            </a:r>
            <a:r>
              <a:rPr lang="en-GB" dirty="0"/>
              <a:t> </a:t>
            </a:r>
            <a:r>
              <a:rPr lang="en-GB" dirty="0" err="1"/>
              <a:t>karşılamak</a:t>
            </a:r>
            <a:r>
              <a:rPr lang="en-GB" dirty="0"/>
              <a:t> </a:t>
            </a:r>
            <a:r>
              <a:rPr lang="en-GB" dirty="0" err="1"/>
              <a:t>amacıyla</a:t>
            </a:r>
            <a:r>
              <a:rPr lang="en-GB" dirty="0"/>
              <a:t>  </a:t>
            </a:r>
            <a:r>
              <a:rPr lang="en-GB" dirty="0" err="1"/>
              <a:t>kurulmuştur</a:t>
            </a:r>
            <a:r>
              <a:rPr lang="en-GB" dirty="0"/>
              <a:t>. </a:t>
            </a:r>
          </a:p>
          <a:p>
            <a:pPr lvl="1"/>
            <a:r>
              <a:rPr lang="en-GB" dirty="0" err="1"/>
              <a:t>İngilizce</a:t>
            </a:r>
            <a:r>
              <a:rPr lang="en-GB" dirty="0"/>
              <a:t> </a:t>
            </a:r>
            <a:r>
              <a:rPr lang="en-GB" dirty="0" err="1"/>
              <a:t>eğitim</a:t>
            </a:r>
            <a:endParaRPr lang="en-GB" dirty="0"/>
          </a:p>
          <a:p>
            <a:pPr lvl="1"/>
            <a:r>
              <a:rPr lang="en-GB" dirty="0" err="1"/>
              <a:t>Kaliteli</a:t>
            </a:r>
            <a:r>
              <a:rPr lang="en-GB" dirty="0"/>
              <a:t> </a:t>
            </a:r>
            <a:r>
              <a:rPr lang="en-GB" dirty="0" err="1"/>
              <a:t>akademik</a:t>
            </a:r>
            <a:r>
              <a:rPr lang="en-GB" dirty="0"/>
              <a:t> </a:t>
            </a:r>
            <a:r>
              <a:rPr lang="en-GB" dirty="0" err="1"/>
              <a:t>kadro</a:t>
            </a:r>
            <a:endParaRPr lang="en-GB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lvl="1"/>
            <a:r>
              <a:rPr lang="en-GB" dirty="0" err="1"/>
              <a:t>Uluslararası</a:t>
            </a:r>
            <a:r>
              <a:rPr lang="en-GB" dirty="0"/>
              <a:t> </a:t>
            </a:r>
            <a:r>
              <a:rPr lang="en-GB" dirty="0" err="1"/>
              <a:t>vizyon</a:t>
            </a:r>
            <a:endParaRPr lang="en-GB" dirty="0">
              <a:solidFill>
                <a:srgbClr val="000000"/>
              </a:solidFill>
              <a:latin typeface="Tahoma" panose="020B0604030504040204" pitchFamily="34" charset="0"/>
            </a:endParaRPr>
          </a:p>
          <a:p>
            <a:pPr lvl="1"/>
            <a:r>
              <a:rPr lang="en-GB" dirty="0" err="1"/>
              <a:t>Uluslararası</a:t>
            </a:r>
            <a:r>
              <a:rPr lang="en-GB" dirty="0"/>
              <a:t> </a:t>
            </a:r>
            <a:r>
              <a:rPr lang="en-GB" dirty="0" err="1"/>
              <a:t>öğrenciler</a:t>
            </a:r>
            <a:endParaRPr lang="en-GB" dirty="0"/>
          </a:p>
          <a:p>
            <a:pPr lvl="1"/>
            <a:r>
              <a:rPr lang="en-GB" dirty="0" err="1"/>
              <a:t>Uluslararası</a:t>
            </a:r>
            <a:r>
              <a:rPr lang="en-GB" dirty="0"/>
              <a:t> </a:t>
            </a:r>
            <a:r>
              <a:rPr lang="en-GB" dirty="0" err="1"/>
              <a:t>akreditasyonlar</a:t>
            </a:r>
            <a:endParaRPr lang="en-GB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F59E799E-3793-4F76-A6ED-57F337307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7480" y="3029694"/>
            <a:ext cx="1315617" cy="11803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5C5B851-6CEB-6C7F-C381-70FF495156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0744" y="3134055"/>
            <a:ext cx="2635385" cy="9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9926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947E07-1126-4835-A27C-663DB50F3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err="1"/>
              <a:t>Uluslararası</a:t>
            </a:r>
            <a:r>
              <a:rPr lang="en-GB" dirty="0"/>
              <a:t> </a:t>
            </a:r>
            <a:r>
              <a:rPr lang="en-GB" dirty="0" err="1"/>
              <a:t>Öğrenci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Akademisyen</a:t>
            </a:r>
            <a:r>
              <a:rPr lang="en-GB" dirty="0"/>
              <a:t> </a:t>
            </a:r>
            <a:r>
              <a:rPr lang="en-GB" dirty="0" err="1"/>
              <a:t>Ofisi</a:t>
            </a:r>
            <a:endParaRPr lang="en-GB" dirty="0"/>
          </a:p>
        </p:txBody>
      </p:sp>
      <p:graphicFrame>
        <p:nvGraphicFramePr>
          <p:cNvPr id="4" name="Content Placeholder 13">
            <a:extLst>
              <a:ext uri="{FF2B5EF4-FFF2-40B4-BE49-F238E27FC236}">
                <a16:creationId xmlns:a16="http://schemas.microsoft.com/office/drawing/2014/main" id="{2EF1584F-486E-4EC9-AF48-B48D6393E1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2548228"/>
              </p:ext>
            </p:extLst>
          </p:nvPr>
        </p:nvGraphicFramePr>
        <p:xfrm>
          <a:off x="802433" y="1690688"/>
          <a:ext cx="10302448" cy="400607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457994">
                  <a:extLst>
                    <a:ext uri="{9D8B030D-6E8A-4147-A177-3AD203B41FA5}">
                      <a16:colId xmlns:a16="http://schemas.microsoft.com/office/drawing/2014/main" val="2352382731"/>
                    </a:ext>
                  </a:extLst>
                </a:gridCol>
                <a:gridCol w="3269377">
                  <a:extLst>
                    <a:ext uri="{9D8B030D-6E8A-4147-A177-3AD203B41FA5}">
                      <a16:colId xmlns:a16="http://schemas.microsoft.com/office/drawing/2014/main" val="2897755536"/>
                    </a:ext>
                  </a:extLst>
                </a:gridCol>
                <a:gridCol w="3575077">
                  <a:extLst>
                    <a:ext uri="{9D8B030D-6E8A-4147-A177-3AD203B41FA5}">
                      <a16:colId xmlns:a16="http://schemas.microsoft.com/office/drawing/2014/main" val="2255282012"/>
                    </a:ext>
                  </a:extLst>
                </a:gridCol>
              </a:tblGrid>
              <a:tr h="290804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en-US" sz="1800" b="1" dirty="0" err="1"/>
                        <a:t>Anlaşmalar</a:t>
                      </a:r>
                      <a:r>
                        <a:rPr lang="en-US" sz="1800" b="1" dirty="0"/>
                        <a:t> </a:t>
                      </a:r>
                      <a:r>
                        <a:rPr lang="en-US" sz="1800" b="1" dirty="0" err="1"/>
                        <a:t>ve</a:t>
                      </a:r>
                      <a:r>
                        <a:rPr lang="en-US" sz="1800" b="1" dirty="0"/>
                        <a:t> </a:t>
                      </a:r>
                      <a:r>
                        <a:rPr lang="en-US" sz="1800" b="1" dirty="0" err="1"/>
                        <a:t>hareketlilik</a:t>
                      </a:r>
                      <a:endParaRPr lang="en-US" sz="1800" dirty="0"/>
                    </a:p>
                  </a:txBody>
                  <a:tcPr marL="72701" marR="72701" marT="36351" marB="3635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en-US" sz="1800" b="1" dirty="0" err="1"/>
                        <a:t>Sayı</a:t>
                      </a:r>
                      <a:endParaRPr lang="en-US" sz="1800" dirty="0"/>
                    </a:p>
                  </a:txBody>
                  <a:tcPr marL="72701" marR="72701" marT="36351" marB="3635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en-US" sz="1800" b="1" dirty="0" err="1"/>
                        <a:t>Ülkeler</a:t>
                      </a:r>
                      <a:r>
                        <a:rPr lang="en-US" sz="1800" b="1" dirty="0"/>
                        <a:t> </a:t>
                      </a:r>
                      <a:endParaRPr lang="en-US" sz="1800" dirty="0"/>
                    </a:p>
                  </a:txBody>
                  <a:tcPr marL="72701" marR="72701" marT="36351" marB="36351" anchor="ctr"/>
                </a:tc>
                <a:extLst>
                  <a:ext uri="{0D108BD9-81ED-4DB2-BD59-A6C34878D82A}">
                    <a16:rowId xmlns:a16="http://schemas.microsoft.com/office/drawing/2014/main" val="1785820101"/>
                  </a:ext>
                </a:extLst>
              </a:tr>
              <a:tr h="508907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en-US" sz="1800" dirty="0"/>
                        <a:t>Erasmus </a:t>
                      </a:r>
                      <a:r>
                        <a:rPr lang="en-US" sz="1800" dirty="0" err="1"/>
                        <a:t>Ortaklarımız</a:t>
                      </a:r>
                      <a:endParaRPr lang="en-US" sz="1800" dirty="0"/>
                    </a:p>
                  </a:txBody>
                  <a:tcPr marL="72701" marR="72701" marT="36351" marB="3635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en-US" sz="1800" b="1" dirty="0"/>
                        <a:t>65</a:t>
                      </a:r>
                      <a:endParaRPr lang="en-US" sz="1800" dirty="0"/>
                    </a:p>
                  </a:txBody>
                  <a:tcPr marL="72701" marR="72701" marT="36351" marB="3635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en-US" sz="1800" b="1" dirty="0"/>
                        <a:t>15 </a:t>
                      </a:r>
                      <a:r>
                        <a:rPr lang="en-US" sz="1800" b="1" dirty="0" err="1"/>
                        <a:t>Ülke</a:t>
                      </a:r>
                      <a:endParaRPr lang="en-US" sz="1800" dirty="0"/>
                    </a:p>
                  </a:txBody>
                  <a:tcPr marL="72701" marR="72701" marT="36351" marB="36351" anchor="ctr"/>
                </a:tc>
                <a:extLst>
                  <a:ext uri="{0D108BD9-81ED-4DB2-BD59-A6C34878D82A}">
                    <a16:rowId xmlns:a16="http://schemas.microsoft.com/office/drawing/2014/main" val="1414513478"/>
                  </a:ext>
                </a:extLst>
              </a:tr>
              <a:tr h="727010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en-US" sz="1800" dirty="0" err="1"/>
                        <a:t>Akademik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İşbirliği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Protokolleri</a:t>
                      </a:r>
                      <a:endParaRPr lang="en-US" sz="1800" dirty="0"/>
                    </a:p>
                  </a:txBody>
                  <a:tcPr marL="72701" marR="72701" marT="36351" marB="3635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en-US" sz="1800" b="1" dirty="0"/>
                        <a:t>16</a:t>
                      </a:r>
                      <a:endParaRPr lang="en-US" sz="1800" dirty="0"/>
                    </a:p>
                  </a:txBody>
                  <a:tcPr marL="72701" marR="72701" marT="36351" marB="3635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en-US" sz="1800" dirty="0"/>
                        <a:t>ABD • G. Kore • </a:t>
                      </a:r>
                      <a:r>
                        <a:rPr lang="en-US" sz="1800" dirty="0" err="1"/>
                        <a:t>Çin</a:t>
                      </a:r>
                      <a:r>
                        <a:rPr lang="en-US" sz="1800" dirty="0"/>
                        <a:t> • </a:t>
                      </a:r>
                      <a:r>
                        <a:rPr lang="en-US" sz="1800" dirty="0" err="1"/>
                        <a:t>İmgiltere</a:t>
                      </a:r>
                      <a:r>
                        <a:rPr lang="en-US" sz="1800" dirty="0"/>
                        <a:t> • </a:t>
                      </a:r>
                      <a:r>
                        <a:rPr lang="en-US" sz="1800" dirty="0" err="1"/>
                        <a:t>Polonya</a:t>
                      </a:r>
                      <a:r>
                        <a:rPr lang="en-US" sz="1800" dirty="0"/>
                        <a:t> • </a:t>
                      </a:r>
                      <a:r>
                        <a:rPr lang="en-US" sz="1800" dirty="0" err="1"/>
                        <a:t>Hindistab</a:t>
                      </a:r>
                      <a:r>
                        <a:rPr lang="en-US" sz="1800" dirty="0"/>
                        <a:t> • </a:t>
                      </a:r>
                      <a:r>
                        <a:rPr lang="en-US" sz="1800" dirty="0" err="1"/>
                        <a:t>Italya</a:t>
                      </a:r>
                      <a:r>
                        <a:rPr lang="en-US" sz="1800" dirty="0"/>
                        <a:t> • </a:t>
                      </a:r>
                      <a:r>
                        <a:rPr lang="en-US" sz="1800" dirty="0" err="1"/>
                        <a:t>Kazaistan</a:t>
                      </a:r>
                      <a:r>
                        <a:rPr lang="en-US" sz="1800" dirty="0"/>
                        <a:t> • </a:t>
                      </a:r>
                      <a:r>
                        <a:rPr lang="en-US" sz="1800" dirty="0" err="1"/>
                        <a:t>Rusya</a:t>
                      </a:r>
                      <a:endParaRPr lang="en-US" sz="1800" dirty="0"/>
                    </a:p>
                  </a:txBody>
                  <a:tcPr marL="72701" marR="72701" marT="36351" marB="36351" anchor="ctr"/>
                </a:tc>
                <a:extLst>
                  <a:ext uri="{0D108BD9-81ED-4DB2-BD59-A6C34878D82A}">
                    <a16:rowId xmlns:a16="http://schemas.microsoft.com/office/drawing/2014/main" val="828278747"/>
                  </a:ext>
                </a:extLst>
              </a:tr>
              <a:tr h="508907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en-US" sz="1800" dirty="0"/>
                        <a:t>Yurt </a:t>
                      </a:r>
                      <a:r>
                        <a:rPr lang="en-US" sz="1800" dirty="0" err="1"/>
                        <a:t>dışı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değişime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giden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öğrenci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sayısı</a:t>
                      </a:r>
                      <a:r>
                        <a:rPr lang="en-US" sz="1800" dirty="0"/>
                        <a:t> (2003–2004 den </a:t>
                      </a:r>
                      <a:r>
                        <a:rPr lang="en-US" sz="1800" dirty="0" err="1"/>
                        <a:t>bu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yana</a:t>
                      </a:r>
                      <a:r>
                        <a:rPr lang="en-US" sz="1800" dirty="0"/>
                        <a:t>)</a:t>
                      </a:r>
                    </a:p>
                  </a:txBody>
                  <a:tcPr marL="72701" marR="72701" marT="36351" marB="3635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en-US" sz="1800" b="1"/>
                        <a:t>1,082</a:t>
                      </a:r>
                      <a:endParaRPr lang="en-US" sz="1800"/>
                    </a:p>
                  </a:txBody>
                  <a:tcPr marL="72701" marR="72701" marT="36351" marB="3635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en-US" sz="1800" b="1" dirty="0"/>
                        <a:t>18 </a:t>
                      </a:r>
                      <a:r>
                        <a:rPr lang="en-US" sz="1800" b="1" dirty="0" err="1"/>
                        <a:t>Ülke</a:t>
                      </a:r>
                      <a:endParaRPr lang="en-US" sz="1800" dirty="0"/>
                    </a:p>
                  </a:txBody>
                  <a:tcPr marL="72701" marR="72701" marT="36351" marB="36351" anchor="ctr"/>
                </a:tc>
                <a:extLst>
                  <a:ext uri="{0D108BD9-81ED-4DB2-BD59-A6C34878D82A}">
                    <a16:rowId xmlns:a16="http://schemas.microsoft.com/office/drawing/2014/main" val="1108644621"/>
                  </a:ext>
                </a:extLst>
              </a:tr>
              <a:tr h="508907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en-US" sz="1800" dirty="0"/>
                        <a:t>Yurt </a:t>
                      </a:r>
                      <a:r>
                        <a:rPr lang="en-US" sz="1800" dirty="0" err="1"/>
                        <a:t>dışından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değişim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için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gelen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öğrenci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sayısı</a:t>
                      </a:r>
                      <a:r>
                        <a:rPr lang="en-US" sz="1800" dirty="0"/>
                        <a:t> (2003–2004 den </a:t>
                      </a:r>
                      <a:r>
                        <a:rPr lang="en-US" sz="1800" dirty="0" err="1"/>
                        <a:t>bu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yana</a:t>
                      </a:r>
                      <a:r>
                        <a:rPr lang="en-US" sz="1800" dirty="0"/>
                        <a:t>)</a:t>
                      </a:r>
                    </a:p>
                  </a:txBody>
                  <a:tcPr marL="72701" marR="72701" marT="36351" marB="3635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en-US" sz="1800" b="1" dirty="0"/>
                        <a:t>700</a:t>
                      </a:r>
                      <a:endParaRPr lang="en-US" sz="1800" dirty="0"/>
                    </a:p>
                  </a:txBody>
                  <a:tcPr marL="72701" marR="72701" marT="36351" marB="3635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en-US" sz="1800" b="1" dirty="0"/>
                        <a:t>18 </a:t>
                      </a:r>
                      <a:r>
                        <a:rPr lang="en-US" sz="1800" b="1" dirty="0" err="1"/>
                        <a:t>Ülke</a:t>
                      </a:r>
                      <a:endParaRPr lang="en-US" sz="1800" dirty="0"/>
                    </a:p>
                  </a:txBody>
                  <a:tcPr marL="72701" marR="72701" marT="36351" marB="36351" anchor="ctr"/>
                </a:tc>
                <a:extLst>
                  <a:ext uri="{0D108BD9-81ED-4DB2-BD59-A6C34878D82A}">
                    <a16:rowId xmlns:a16="http://schemas.microsoft.com/office/drawing/2014/main" val="1658678378"/>
                  </a:ext>
                </a:extLst>
              </a:tr>
              <a:tr h="508907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en-US" sz="1800" dirty="0" err="1"/>
                        <a:t>Uluslararsı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Hafta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Katılımcıları</a:t>
                      </a:r>
                      <a:r>
                        <a:rPr lang="en-US" sz="1800" dirty="0"/>
                        <a:t> (2007 dem </a:t>
                      </a:r>
                      <a:r>
                        <a:rPr lang="en-US" sz="1800" dirty="0" err="1"/>
                        <a:t>bugüne</a:t>
                      </a:r>
                      <a:r>
                        <a:rPr lang="en-US" sz="1800" dirty="0"/>
                        <a:t>=</a:t>
                      </a:r>
                    </a:p>
                  </a:txBody>
                  <a:tcPr marL="72701" marR="72701" marT="36351" marB="3635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en-US" sz="1800" b="1" dirty="0"/>
                        <a:t>246 </a:t>
                      </a:r>
                      <a:r>
                        <a:rPr lang="en-US" sz="1800" b="1" dirty="0" err="1"/>
                        <a:t>Akademisyen</a:t>
                      </a:r>
                      <a:r>
                        <a:rPr lang="en-US" sz="1800" b="1" dirty="0"/>
                        <a:t>, 2,239 </a:t>
                      </a:r>
                      <a:r>
                        <a:rPr lang="en-US" sz="1800" b="1" dirty="0" err="1"/>
                        <a:t>Öğrenci</a:t>
                      </a:r>
                      <a:endParaRPr lang="en-US" sz="1800" dirty="0"/>
                    </a:p>
                  </a:txBody>
                  <a:tcPr marL="72701" marR="72701" marT="36351" marB="3635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en-US" sz="1800" b="1" dirty="0"/>
                        <a:t>18 </a:t>
                      </a:r>
                      <a:r>
                        <a:rPr lang="en-US" sz="1800" b="1" dirty="0" err="1"/>
                        <a:t>Ülke</a:t>
                      </a:r>
                      <a:endParaRPr lang="en-US" sz="1800" dirty="0"/>
                    </a:p>
                  </a:txBody>
                  <a:tcPr marL="72701" marR="72701" marT="36351" marB="36351" anchor="ctr"/>
                </a:tc>
                <a:extLst>
                  <a:ext uri="{0D108BD9-81ED-4DB2-BD59-A6C34878D82A}">
                    <a16:rowId xmlns:a16="http://schemas.microsoft.com/office/drawing/2014/main" val="3817130831"/>
                  </a:ext>
                </a:extLst>
              </a:tr>
              <a:tr h="508907"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en-US" sz="1800" b="1" dirty="0" err="1"/>
                        <a:t>Uluslararsı</a:t>
                      </a:r>
                      <a:r>
                        <a:rPr lang="en-US" sz="1800" b="1" dirty="0"/>
                        <a:t> </a:t>
                      </a:r>
                      <a:r>
                        <a:rPr lang="en-US" sz="1800" b="1" dirty="0" err="1"/>
                        <a:t>Öğrenci</a:t>
                      </a:r>
                      <a:r>
                        <a:rPr lang="en-US" sz="1800" b="1" dirty="0"/>
                        <a:t> </a:t>
                      </a:r>
                      <a:endParaRPr lang="en-US" sz="1800" dirty="0"/>
                    </a:p>
                  </a:txBody>
                  <a:tcPr marL="72701" marR="72701" marT="36351" marB="3635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en-US" sz="1800" b="1" dirty="0"/>
                        <a:t>298 / 2,202</a:t>
                      </a:r>
                      <a:r>
                        <a:rPr lang="en-US" sz="1800" dirty="0"/>
                        <a:t>(</a:t>
                      </a:r>
                      <a:r>
                        <a:rPr lang="en-US" sz="1800" dirty="0" err="1"/>
                        <a:t>toplam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öğrenci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sayısının</a:t>
                      </a:r>
                      <a:r>
                        <a:rPr lang="en-US" sz="1800" dirty="0"/>
                        <a:t> 13.5% u)</a:t>
                      </a:r>
                    </a:p>
                  </a:txBody>
                  <a:tcPr marL="72701" marR="72701" marT="36351" marB="36351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700"/>
                        </a:lnSpc>
                        <a:buNone/>
                      </a:pPr>
                      <a:r>
                        <a:rPr lang="en-US" sz="1800" dirty="0" err="1"/>
                        <a:t>Kazakistan</a:t>
                      </a:r>
                      <a:r>
                        <a:rPr lang="en-US" sz="1800" dirty="0"/>
                        <a:t> • </a:t>
                      </a:r>
                      <a:r>
                        <a:rPr lang="en-US" sz="1800" dirty="0" err="1"/>
                        <a:t>Azerbeycan</a:t>
                      </a:r>
                      <a:r>
                        <a:rPr lang="en-US" sz="1800" dirty="0"/>
                        <a:t> • Iran • Turkmenistan • </a:t>
                      </a:r>
                      <a:r>
                        <a:rPr lang="en-US" sz="1800" dirty="0" err="1"/>
                        <a:t>Bulgaristan</a:t>
                      </a:r>
                      <a:r>
                        <a:rPr lang="en-US" sz="1800" dirty="0"/>
                        <a:t> • </a:t>
                      </a:r>
                      <a:r>
                        <a:rPr lang="en-US" sz="1800" dirty="0" err="1"/>
                        <a:t>Almanya</a:t>
                      </a:r>
                      <a:endParaRPr lang="en-US" sz="1800" dirty="0"/>
                    </a:p>
                  </a:txBody>
                  <a:tcPr marL="72701" marR="72701" marT="36351" marB="36351" anchor="ctr"/>
                </a:tc>
                <a:extLst>
                  <a:ext uri="{0D108BD9-81ED-4DB2-BD59-A6C34878D82A}">
                    <a16:rowId xmlns:a16="http://schemas.microsoft.com/office/drawing/2014/main" val="8731771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3550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99BE49-E13C-4B36-813F-E5B91EEDD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Teşekkür</a:t>
            </a:r>
            <a:r>
              <a:rPr lang="en-GB" dirty="0"/>
              <a:t> </a:t>
            </a:r>
            <a:r>
              <a:rPr lang="en-GB" dirty="0" err="1"/>
              <a:t>ederiz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7CA2C3-EFC7-4147-B2D7-6A651175D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3265" y="1690688"/>
            <a:ext cx="5862735" cy="4351338"/>
          </a:xfrm>
        </p:spPr>
        <p:txBody>
          <a:bodyPr>
            <a:normAutofit/>
          </a:bodyPr>
          <a:lstStyle/>
          <a:p>
            <a:pPr marL="233013" lvl="1" indent="-91123" defTabSz="749808">
              <a:tabLst>
                <a:tab pos="736600" algn="l"/>
                <a:tab pos="1485900" algn="l"/>
                <a:tab pos="2235200" algn="l"/>
                <a:tab pos="2984500" algn="l"/>
                <a:tab pos="3733800" algn="l"/>
                <a:tab pos="4483100" algn="l"/>
                <a:tab pos="5232400" algn="l"/>
                <a:tab pos="5981700" algn="l"/>
                <a:tab pos="6731000" algn="l"/>
                <a:tab pos="7480300" algn="l"/>
                <a:tab pos="8229600" algn="l"/>
              </a:tabLst>
              <a:defRPr sz="1148" b="1"/>
            </a:pPr>
            <a:r>
              <a:rPr lang="en-GB" sz="2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Phone:	+90 232 453 50 60</a:t>
            </a:r>
          </a:p>
          <a:p>
            <a:pPr marL="233013" lvl="1" indent="-91123" defTabSz="749808">
              <a:tabLst>
                <a:tab pos="736600" algn="l"/>
                <a:tab pos="1485900" algn="l"/>
                <a:tab pos="2235200" algn="l"/>
                <a:tab pos="2984500" algn="l"/>
                <a:tab pos="3733800" algn="l"/>
                <a:tab pos="4483100" algn="l"/>
                <a:tab pos="5232400" algn="l"/>
                <a:tab pos="5981700" algn="l"/>
                <a:tab pos="6731000" algn="l"/>
                <a:tab pos="7480300" algn="l"/>
                <a:tab pos="8229600" algn="l"/>
              </a:tabLst>
              <a:defRPr sz="1148" b="1"/>
            </a:pPr>
            <a:r>
              <a:rPr lang="en-GB" sz="2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Fax: 	+90 232 453 50 62</a:t>
            </a:r>
          </a:p>
          <a:p>
            <a:pPr marL="141890" lvl="1" indent="0" defTabSz="749808">
              <a:buNone/>
              <a:tabLst>
                <a:tab pos="736600" algn="l"/>
                <a:tab pos="1485900" algn="l"/>
                <a:tab pos="2235200" algn="l"/>
                <a:tab pos="2984500" algn="l"/>
                <a:tab pos="3733800" algn="l"/>
                <a:tab pos="4483100" algn="l"/>
                <a:tab pos="5232400" algn="l"/>
                <a:tab pos="5981700" algn="l"/>
                <a:tab pos="6731000" algn="l"/>
                <a:tab pos="7480300" algn="l"/>
                <a:tab pos="8229600" algn="l"/>
              </a:tabLst>
              <a:defRPr sz="1148" b="1"/>
            </a:pPr>
            <a:r>
              <a:rPr lang="en-GB" sz="2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www.isletme.deu.edu.tr </a:t>
            </a:r>
          </a:p>
          <a:p>
            <a:pPr marL="141890" lvl="1" indent="0" defTabSz="749808">
              <a:buNone/>
              <a:tabLst>
                <a:tab pos="736600" algn="l"/>
                <a:tab pos="1485900" algn="l"/>
                <a:tab pos="2235200" algn="l"/>
                <a:tab pos="2984500" algn="l"/>
                <a:tab pos="3733800" algn="l"/>
                <a:tab pos="4483100" algn="l"/>
                <a:tab pos="5232400" algn="l"/>
                <a:tab pos="5981700" algn="l"/>
                <a:tab pos="6731000" algn="l"/>
                <a:tab pos="7480300" algn="l"/>
                <a:tab pos="8229600" algn="l"/>
              </a:tabLst>
              <a:defRPr sz="1148" b="1"/>
            </a:pPr>
            <a:endParaRPr lang="en-GB" sz="20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233013" lvl="1" indent="-91123" defTabSz="749808">
              <a:tabLst>
                <a:tab pos="736600" algn="l"/>
                <a:tab pos="1485900" algn="l"/>
                <a:tab pos="2235200" algn="l"/>
                <a:tab pos="2984500" algn="l"/>
                <a:tab pos="3733800" algn="l"/>
                <a:tab pos="4483100" algn="l"/>
                <a:tab pos="5232400" algn="l"/>
                <a:tab pos="5981700" algn="l"/>
                <a:tab pos="6731000" algn="l"/>
                <a:tab pos="7480300" algn="l"/>
                <a:tab pos="8229600" algn="l"/>
              </a:tabLst>
              <a:defRPr sz="1148" b="1"/>
            </a:pPr>
            <a:r>
              <a:rPr lang="en-GB" sz="2000" b="1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2"/>
              </a:rPr>
              <a:t>https://www.facebook.com/DEUBUSINESSFACULTY/</a:t>
            </a:r>
            <a:endParaRPr lang="en-GB" sz="20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233013" lvl="1" indent="-91123" defTabSz="749808">
              <a:tabLst>
                <a:tab pos="736600" algn="l"/>
                <a:tab pos="1485900" algn="l"/>
                <a:tab pos="2235200" algn="l"/>
                <a:tab pos="2984500" algn="l"/>
                <a:tab pos="3733800" algn="l"/>
                <a:tab pos="4483100" algn="l"/>
                <a:tab pos="5232400" algn="l"/>
                <a:tab pos="5981700" algn="l"/>
                <a:tab pos="6731000" algn="l"/>
                <a:tab pos="7480300" algn="l"/>
                <a:tab pos="8229600" algn="l"/>
              </a:tabLst>
              <a:defRPr sz="1148" b="1"/>
            </a:pPr>
            <a:r>
              <a:rPr lang="en-GB" sz="2000" b="1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3"/>
              </a:rPr>
              <a:t>https://twitter.com/DEUFACULTYOFBUS</a:t>
            </a:r>
            <a:endParaRPr lang="en-GB" sz="20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233013" lvl="1" indent="-91123" defTabSz="749808">
              <a:tabLst>
                <a:tab pos="736600" algn="l"/>
                <a:tab pos="1485900" algn="l"/>
                <a:tab pos="2235200" algn="l"/>
                <a:tab pos="2984500" algn="l"/>
                <a:tab pos="3733800" algn="l"/>
                <a:tab pos="4483100" algn="l"/>
                <a:tab pos="5232400" algn="l"/>
                <a:tab pos="5981700" algn="l"/>
                <a:tab pos="6731000" algn="l"/>
                <a:tab pos="7480300" algn="l"/>
                <a:tab pos="8229600" algn="l"/>
              </a:tabLst>
              <a:defRPr sz="1148" b="1"/>
            </a:pPr>
            <a:r>
              <a:rPr lang="en-GB" sz="2000" b="1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4"/>
              </a:rPr>
              <a:t>https://www.linkedin.com/school/deuisletmefakultesi/?viewAsMember=true</a:t>
            </a:r>
            <a:endParaRPr lang="en-GB" sz="20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233013" lvl="1" indent="-91123" defTabSz="749808">
              <a:tabLst>
                <a:tab pos="736600" algn="l"/>
                <a:tab pos="1485900" algn="l"/>
                <a:tab pos="2235200" algn="l"/>
                <a:tab pos="2984500" algn="l"/>
                <a:tab pos="3733800" algn="l"/>
                <a:tab pos="4483100" algn="l"/>
                <a:tab pos="5232400" algn="l"/>
                <a:tab pos="5981700" algn="l"/>
                <a:tab pos="6731000" algn="l"/>
                <a:tab pos="7480300" algn="l"/>
                <a:tab pos="8229600" algn="l"/>
              </a:tabLst>
              <a:defRPr sz="1148" b="1"/>
            </a:pPr>
            <a:r>
              <a:rPr lang="en-GB" sz="2000" b="1" dirty="0">
                <a:solidFill>
                  <a:schemeClr val="accent1"/>
                </a:solidFill>
                <a:latin typeface="+mj-lt"/>
                <a:ea typeface="+mj-ea"/>
                <a:cs typeface="+mj-cs"/>
                <a:hlinkClick r:id="rId5"/>
              </a:rPr>
              <a:t>https://www.youtube.com/user/DEUFACULTYOFBUSINESS</a:t>
            </a:r>
            <a:endParaRPr lang="en-GB" sz="2000" b="1" dirty="0">
              <a:solidFill>
                <a:schemeClr val="accent1"/>
              </a:solidFill>
              <a:latin typeface="+mj-lt"/>
              <a:ea typeface="+mj-ea"/>
              <a:cs typeface="+mj-cs"/>
            </a:endParaRPr>
          </a:p>
          <a:p>
            <a:pPr marL="233013" lvl="1" indent="-91123" defTabSz="749808">
              <a:tabLst>
                <a:tab pos="736600" algn="l"/>
                <a:tab pos="1485900" algn="l"/>
                <a:tab pos="2235200" algn="l"/>
                <a:tab pos="2984500" algn="l"/>
                <a:tab pos="3733800" algn="l"/>
                <a:tab pos="4483100" algn="l"/>
                <a:tab pos="5232400" algn="l"/>
                <a:tab pos="5981700" algn="l"/>
                <a:tab pos="6731000" algn="l"/>
                <a:tab pos="7480300" algn="l"/>
                <a:tab pos="8229600" algn="l"/>
              </a:tabLst>
              <a:defRPr sz="1148" b="1"/>
            </a:pPr>
            <a:r>
              <a:rPr lang="en-GB" sz="20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https://www.instagram.com/deufacultyofbusiness/</a:t>
            </a:r>
          </a:p>
        </p:txBody>
      </p:sp>
      <p:grpSp>
        <p:nvGrpSpPr>
          <p:cNvPr id="5" name="Group 3">
            <a:extLst>
              <a:ext uri="{FF2B5EF4-FFF2-40B4-BE49-F238E27FC236}">
                <a16:creationId xmlns:a16="http://schemas.microsoft.com/office/drawing/2014/main" id="{A5AEB540-2034-42BB-AFFC-3D793E092901}"/>
              </a:ext>
            </a:extLst>
          </p:cNvPr>
          <p:cNvGrpSpPr/>
          <p:nvPr/>
        </p:nvGrpSpPr>
        <p:grpSpPr>
          <a:xfrm>
            <a:off x="6712298" y="2757154"/>
            <a:ext cx="2144110" cy="1899997"/>
            <a:chOff x="225899" y="65666"/>
            <a:chExt cx="643916" cy="490799"/>
          </a:xfrm>
        </p:grpSpPr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CFF57AE4-725A-4037-BAB8-D22AF373B25B}"/>
                </a:ext>
              </a:extLst>
            </p:cNvPr>
            <p:cNvSpPr/>
            <p:nvPr/>
          </p:nvSpPr>
          <p:spPr>
            <a:xfrm>
              <a:off x="225899" y="65666"/>
              <a:ext cx="643916" cy="490799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16666" r="-1666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>
            <a:extLst>
              <a:ext uri="{FF2B5EF4-FFF2-40B4-BE49-F238E27FC236}">
                <a16:creationId xmlns:a16="http://schemas.microsoft.com/office/drawing/2014/main" id="{559DA407-3E87-48AE-8129-6FF2ADC001AD}"/>
              </a:ext>
            </a:extLst>
          </p:cNvPr>
          <p:cNvGrpSpPr/>
          <p:nvPr/>
        </p:nvGrpSpPr>
        <p:grpSpPr>
          <a:xfrm>
            <a:off x="9607031" y="1738048"/>
            <a:ext cx="1979553" cy="1545282"/>
            <a:chOff x="0" y="0"/>
            <a:chExt cx="812800" cy="81280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0C65FF62-AB3B-48D4-B8EC-7AEB094B4CC4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16666" r="-1666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20" name="Resim 19">
            <a:extLst>
              <a:ext uri="{FF2B5EF4-FFF2-40B4-BE49-F238E27FC236}">
                <a16:creationId xmlns:a16="http://schemas.microsoft.com/office/drawing/2014/main" id="{E5E1055E-34F7-4541-9FD9-C673C0DB24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65033" y="4479869"/>
            <a:ext cx="2956884" cy="971686"/>
          </a:xfrm>
          <a:prstGeom prst="rect">
            <a:avLst/>
          </a:prstGeom>
        </p:spPr>
      </p:pic>
      <p:grpSp>
        <p:nvGrpSpPr>
          <p:cNvPr id="21" name="Group 9">
            <a:extLst>
              <a:ext uri="{FF2B5EF4-FFF2-40B4-BE49-F238E27FC236}">
                <a16:creationId xmlns:a16="http://schemas.microsoft.com/office/drawing/2014/main" id="{CADB45A4-63EC-4A77-8377-327D3EC9712F}"/>
              </a:ext>
            </a:extLst>
          </p:cNvPr>
          <p:cNvGrpSpPr/>
          <p:nvPr/>
        </p:nvGrpSpPr>
        <p:grpSpPr>
          <a:xfrm>
            <a:off x="9834613" y="2817727"/>
            <a:ext cx="2085733" cy="1778850"/>
            <a:chOff x="0" y="0"/>
            <a:chExt cx="812800" cy="812800"/>
          </a:xfrm>
        </p:grpSpPr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56DF3713-4E1B-41C0-8B54-7256E9689F2A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-16666" r="-16666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A48DE0EC-0000-6D27-A6E0-51E06AD3A79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96334" y="1915627"/>
            <a:ext cx="2635385" cy="97160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1F7289FB-3BF8-4E69-82B8-C56B6B8C1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019" y="4363009"/>
            <a:ext cx="1175565" cy="1170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45831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AF2C5-E080-1922-6F0D-0EA412B03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1"/>
          <p:cNvSpPr>
            <a:spLocks noGrp="1"/>
          </p:cNvSpPr>
          <p:nvPr>
            <p:ph sz="half" idx="2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2400" i="1" dirty="0"/>
          </a:p>
          <a:p>
            <a:pPr marL="0" indent="0">
              <a:buNone/>
            </a:pPr>
            <a:endParaRPr lang="tr-TR" sz="2400" i="1" dirty="0"/>
          </a:p>
          <a:p>
            <a:pPr marL="0" indent="0">
              <a:buNone/>
            </a:pPr>
            <a:endParaRPr lang="tr-TR" sz="2400" i="1" dirty="0"/>
          </a:p>
          <a:p>
            <a:pPr marL="0" indent="0">
              <a:buNone/>
            </a:pPr>
            <a:endParaRPr lang="tr-TR" sz="2400" i="1" dirty="0"/>
          </a:p>
          <a:p>
            <a:pPr marL="0" indent="0">
              <a:buNone/>
            </a:pPr>
            <a:endParaRPr lang="tr-TR" sz="2400" i="1" dirty="0"/>
          </a:p>
          <a:p>
            <a:pPr marL="0" indent="0">
              <a:buNone/>
            </a:pPr>
            <a:endParaRPr lang="tr-TR" sz="2400" i="1" dirty="0"/>
          </a:p>
          <a:p>
            <a:pPr marL="0" indent="0">
              <a:buNone/>
            </a:pPr>
            <a:endParaRPr lang="tr-TR" sz="2400" i="1" dirty="0"/>
          </a:p>
          <a:p>
            <a:pPr marL="0" indent="0">
              <a:buNone/>
            </a:pPr>
            <a:r>
              <a:rPr lang="tr-TR" sz="2400" i="1" dirty="0"/>
              <a:t>www.deu.edu.tr                   tercihrehberi.deu.edu.tr</a:t>
            </a:r>
          </a:p>
        </p:txBody>
      </p:sp>
      <p:sp>
        <p:nvSpPr>
          <p:cNvPr id="10" name="Başlık 9">
            <a:extLst>
              <a:ext uri="{FF2B5EF4-FFF2-40B4-BE49-F238E27FC236}">
                <a16:creationId xmlns:a16="http://schemas.microsoft.com/office/drawing/2014/main" id="{1D3B83C1-0757-89CD-15D2-43E757D3C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İletişim</a:t>
            </a:r>
          </a:p>
        </p:txBody>
      </p:sp>
      <p:pic>
        <p:nvPicPr>
          <p:cNvPr id="3" name="İçerik Yer Tutucusu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1964434"/>
            <a:ext cx="10515600" cy="2884429"/>
          </a:xfrm>
        </p:spPr>
      </p:pic>
    </p:spTree>
    <p:extLst>
      <p:ext uri="{BB962C8B-B14F-4D97-AF65-F5344CB8AC3E}">
        <p14:creationId xmlns:p14="http://schemas.microsoft.com/office/powerpoint/2010/main" val="4043144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A04850A-9CC3-BFAF-E21F-8617DF658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317089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AACSB (The Association to Advance Collegiate Schools of Business)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113A1C-13F5-7335-9369-D559A49AF5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1320" y="1690689"/>
            <a:ext cx="8539480" cy="3948112"/>
          </a:xfrm>
        </p:spPr>
        <p:txBody>
          <a:bodyPr>
            <a:noAutofit/>
          </a:bodyPr>
          <a:lstStyle/>
          <a:p>
            <a:r>
              <a:rPr lang="en-US" sz="2000" dirty="0" err="1"/>
              <a:t>İşletme</a:t>
            </a:r>
            <a:r>
              <a:rPr lang="en-US" sz="2000" dirty="0"/>
              <a:t> </a:t>
            </a:r>
            <a:r>
              <a:rPr lang="en-US" sz="2000" dirty="0" err="1"/>
              <a:t>Fakültemiz</a:t>
            </a:r>
            <a:r>
              <a:rPr lang="en-US" sz="2000" dirty="0"/>
              <a:t>, 20 </a:t>
            </a:r>
            <a:r>
              <a:rPr lang="en-US" sz="2000" dirty="0" err="1"/>
              <a:t>Temmuz</a:t>
            </a:r>
            <a:r>
              <a:rPr lang="en-US" sz="2000" dirty="0"/>
              <a:t> 2026 </a:t>
            </a:r>
            <a:r>
              <a:rPr lang="en-US" sz="2000" dirty="0" err="1"/>
              <a:t>tarihi</a:t>
            </a:r>
            <a:r>
              <a:rPr lang="en-US" sz="2000" dirty="0"/>
              <a:t> </a:t>
            </a:r>
            <a:r>
              <a:rPr lang="en-US" sz="2000" dirty="0" err="1"/>
              <a:t>itibarıyla</a:t>
            </a:r>
            <a:r>
              <a:rPr lang="en-US" sz="2000" dirty="0"/>
              <a:t> AACSB </a:t>
            </a:r>
            <a:r>
              <a:rPr lang="en-US" sz="2000" dirty="0" err="1"/>
              <a:t>akreditasyonunu</a:t>
            </a:r>
            <a:r>
              <a:rPr lang="en-US" sz="2000" dirty="0"/>
              <a:t> </a:t>
            </a:r>
            <a:r>
              <a:rPr lang="en-US" sz="2000" dirty="0" err="1"/>
              <a:t>almaya</a:t>
            </a:r>
            <a:r>
              <a:rPr lang="en-US" sz="2000" dirty="0"/>
              <a:t> </a:t>
            </a:r>
            <a:r>
              <a:rPr lang="en-US" sz="2000" dirty="0" err="1"/>
              <a:t>hak</a:t>
            </a:r>
            <a:r>
              <a:rPr lang="en-US" sz="2000" dirty="0"/>
              <a:t> </a:t>
            </a:r>
            <a:r>
              <a:rPr lang="en-US" sz="2000" dirty="0" err="1"/>
              <a:t>kazanmıştır</a:t>
            </a:r>
            <a:r>
              <a:rPr lang="en-US" sz="2000" dirty="0"/>
              <a:t>. </a:t>
            </a:r>
          </a:p>
          <a:p>
            <a:r>
              <a:rPr lang="en-US" sz="2000" dirty="0"/>
              <a:t>AACSB, </a:t>
            </a:r>
            <a:r>
              <a:rPr lang="en-US" sz="2000" dirty="0" err="1"/>
              <a:t>işletme</a:t>
            </a:r>
            <a:r>
              <a:rPr lang="en-US" sz="2000" dirty="0"/>
              <a:t> </a:t>
            </a:r>
            <a:r>
              <a:rPr lang="en-US" sz="2000" dirty="0" err="1"/>
              <a:t>eğitimi</a:t>
            </a:r>
            <a:r>
              <a:rPr lang="en-US" sz="2000" dirty="0"/>
              <a:t> </a:t>
            </a:r>
            <a:r>
              <a:rPr lang="en-US" sz="2000" dirty="0" err="1"/>
              <a:t>alanında</a:t>
            </a:r>
            <a:r>
              <a:rPr lang="en-US" sz="2000" dirty="0"/>
              <a:t> </a:t>
            </a:r>
            <a:r>
              <a:rPr lang="en-US" sz="2000" dirty="0" err="1"/>
              <a:t>dünyanın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köklü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prestijli</a:t>
            </a:r>
            <a:r>
              <a:rPr lang="en-US" sz="2000" dirty="0"/>
              <a:t> </a:t>
            </a:r>
            <a:r>
              <a:rPr lang="en-US" sz="2000" dirty="0" err="1"/>
              <a:t>uluslararası</a:t>
            </a:r>
            <a:r>
              <a:rPr lang="en-US" sz="2000" dirty="0"/>
              <a:t> </a:t>
            </a:r>
            <a:r>
              <a:rPr lang="en-US" sz="2000" dirty="0" err="1"/>
              <a:t>akreditasyon</a:t>
            </a:r>
            <a:r>
              <a:rPr lang="en-US" sz="2000" dirty="0"/>
              <a:t> </a:t>
            </a:r>
            <a:r>
              <a:rPr lang="en-US" sz="2000" dirty="0" err="1"/>
              <a:t>kuruluşudur</a:t>
            </a:r>
            <a:r>
              <a:rPr lang="en-US" sz="2000" dirty="0"/>
              <a:t>. </a:t>
            </a:r>
          </a:p>
          <a:p>
            <a:r>
              <a:rPr lang="en-US" sz="2000" dirty="0"/>
              <a:t>Dünya </a:t>
            </a:r>
            <a:r>
              <a:rPr lang="en-US" sz="2000" dirty="0" err="1"/>
              <a:t>genelindeki</a:t>
            </a:r>
            <a:r>
              <a:rPr lang="en-US" sz="2000" dirty="0"/>
              <a:t> </a:t>
            </a:r>
            <a:r>
              <a:rPr lang="en-US" sz="2000" dirty="0" err="1"/>
              <a:t>işletme</a:t>
            </a:r>
            <a:r>
              <a:rPr lang="en-US" sz="2000" dirty="0"/>
              <a:t> </a:t>
            </a:r>
            <a:r>
              <a:rPr lang="en-US" sz="2000" dirty="0" err="1"/>
              <a:t>okullarının</a:t>
            </a:r>
            <a:r>
              <a:rPr lang="en-US" sz="2000" dirty="0"/>
              <a:t> </a:t>
            </a:r>
            <a:r>
              <a:rPr lang="en-US" sz="2000" dirty="0" err="1"/>
              <a:t>yalnızca</a:t>
            </a:r>
            <a:r>
              <a:rPr lang="en-US" sz="2000" dirty="0"/>
              <a:t> </a:t>
            </a:r>
            <a:r>
              <a:rPr lang="en-US" sz="2000" dirty="0" err="1"/>
              <a:t>yaklaşık</a:t>
            </a:r>
            <a:r>
              <a:rPr lang="en-US" sz="2000" dirty="0"/>
              <a:t> %6'sı AACSB </a:t>
            </a:r>
            <a:r>
              <a:rPr lang="en-US" sz="2000" dirty="0" err="1"/>
              <a:t>akreditasyonuna</a:t>
            </a:r>
            <a:r>
              <a:rPr lang="en-US" sz="2000" dirty="0"/>
              <a:t> </a:t>
            </a:r>
            <a:r>
              <a:rPr lang="en-US" sz="2000" dirty="0" err="1"/>
              <a:t>sahiptir</a:t>
            </a:r>
            <a:r>
              <a:rPr lang="en-US" sz="2000" dirty="0"/>
              <a:t>. </a:t>
            </a:r>
          </a:p>
          <a:p>
            <a:r>
              <a:rPr lang="en-US" sz="2000" dirty="0" err="1"/>
              <a:t>Türkiye'de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akreditasyona</a:t>
            </a:r>
            <a:r>
              <a:rPr lang="en-US" sz="2000" dirty="0"/>
              <a:t> </a:t>
            </a:r>
            <a:r>
              <a:rPr lang="en-US" sz="2000" dirty="0" err="1"/>
              <a:t>sahip</a:t>
            </a:r>
            <a:r>
              <a:rPr lang="en-US" sz="2000" dirty="0"/>
              <a:t> 4 </a:t>
            </a:r>
            <a:r>
              <a:rPr lang="en-US" sz="2000" dirty="0" err="1"/>
              <a:t>vakıf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3 </a:t>
            </a:r>
            <a:r>
              <a:rPr lang="en-US" sz="2000" dirty="0" err="1"/>
              <a:t>devlet</a:t>
            </a:r>
            <a:r>
              <a:rPr lang="en-US" sz="2000" dirty="0"/>
              <a:t> </a:t>
            </a:r>
            <a:r>
              <a:rPr lang="en-US" sz="2000" dirty="0" err="1"/>
              <a:t>üniversitesi</a:t>
            </a:r>
            <a:r>
              <a:rPr lang="en-US" sz="2000" dirty="0"/>
              <a:t> </a:t>
            </a:r>
            <a:r>
              <a:rPr lang="en-US" sz="2000" dirty="0" err="1"/>
              <a:t>bulunmaktadır</a:t>
            </a:r>
            <a:r>
              <a:rPr lang="en-US" sz="2000" dirty="0"/>
              <a:t>. </a:t>
            </a:r>
          </a:p>
          <a:p>
            <a:r>
              <a:rPr lang="en-US" sz="2000" dirty="0"/>
              <a:t>Temel </a:t>
            </a:r>
            <a:r>
              <a:rPr lang="en-US" sz="2000" dirty="0" err="1"/>
              <a:t>avantajlar</a:t>
            </a:r>
            <a:r>
              <a:rPr lang="en-US" sz="2000" dirty="0"/>
              <a:t>:</a:t>
            </a:r>
          </a:p>
          <a:p>
            <a:pPr lvl="1"/>
            <a:r>
              <a:rPr lang="en-US" sz="2000" b="1" dirty="0" err="1">
                <a:solidFill>
                  <a:schemeClr val="accent1"/>
                </a:solidFill>
              </a:rPr>
              <a:t>Küresel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tanınırlık</a:t>
            </a:r>
            <a:endParaRPr lang="en-US" sz="2000" dirty="0">
              <a:solidFill>
                <a:schemeClr val="accent1"/>
              </a:solidFill>
            </a:endParaRPr>
          </a:p>
          <a:p>
            <a:pPr lvl="1"/>
            <a:r>
              <a:rPr lang="en-US" sz="2000" b="1" dirty="0" err="1">
                <a:solidFill>
                  <a:schemeClr val="accent1"/>
                </a:solidFill>
              </a:rPr>
              <a:t>Küresel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ağ</a:t>
            </a:r>
            <a:endParaRPr lang="en-US" sz="2000" dirty="0">
              <a:solidFill>
                <a:schemeClr val="accent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7D4799-6157-091F-6603-9EAD0927D3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9520" y="1896745"/>
            <a:ext cx="2931160" cy="11004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48672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FB23B44-1B01-4A96-9FE4-4703DD3E8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Dünyaya</a:t>
            </a:r>
            <a:r>
              <a:rPr lang="en-GB" dirty="0"/>
              <a:t> </a:t>
            </a:r>
            <a:r>
              <a:rPr lang="en-GB" dirty="0" err="1"/>
              <a:t>Açılan</a:t>
            </a:r>
            <a:r>
              <a:rPr lang="en-GB" dirty="0"/>
              <a:t> Bir </a:t>
            </a:r>
            <a:r>
              <a:rPr lang="en-GB" dirty="0" err="1"/>
              <a:t>Fakülte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8E4525-4446-4D64-B5EE-28A65B03FF4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200" b="1" dirty="0" err="1"/>
              <a:t>Misyonumuz</a:t>
            </a:r>
            <a:r>
              <a:rPr lang="en-GB" sz="2200" b="1" dirty="0"/>
              <a:t>:</a:t>
            </a:r>
            <a:r>
              <a:rPr lang="en-GB" sz="2200" dirty="0"/>
              <a:t> </a:t>
            </a:r>
            <a:r>
              <a:rPr lang="en-GB" sz="2200" dirty="0" err="1"/>
              <a:t>Çağın</a:t>
            </a:r>
            <a:r>
              <a:rPr lang="en-GB" sz="2200" dirty="0"/>
              <a:t> </a:t>
            </a:r>
            <a:r>
              <a:rPr lang="en-GB" sz="2200" dirty="0" err="1"/>
              <a:t>gereklerine</a:t>
            </a:r>
            <a:r>
              <a:rPr lang="en-GB" sz="2200" dirty="0"/>
              <a:t> </a:t>
            </a:r>
            <a:r>
              <a:rPr lang="en-GB" sz="2200" dirty="0" err="1"/>
              <a:t>ayak</a:t>
            </a:r>
            <a:r>
              <a:rPr lang="en-GB" sz="2200" dirty="0"/>
              <a:t> </a:t>
            </a:r>
            <a:r>
              <a:rPr lang="en-GB" sz="2200" dirty="0" err="1"/>
              <a:t>uydurabilen</a:t>
            </a:r>
            <a:r>
              <a:rPr lang="en-GB" sz="2200" dirty="0"/>
              <a:t>, </a:t>
            </a:r>
            <a:r>
              <a:rPr lang="en-GB" sz="2200" dirty="0" err="1"/>
              <a:t>hayat</a:t>
            </a:r>
            <a:r>
              <a:rPr lang="en-GB" sz="2200" dirty="0"/>
              <a:t> </a:t>
            </a:r>
            <a:r>
              <a:rPr lang="en-GB" sz="2200" dirty="0" err="1"/>
              <a:t>boyu</a:t>
            </a:r>
            <a:r>
              <a:rPr lang="en-GB" sz="2200" dirty="0"/>
              <a:t> </a:t>
            </a:r>
            <a:r>
              <a:rPr lang="en-GB" sz="2200" dirty="0" err="1"/>
              <a:t>öğrenmeyi</a:t>
            </a:r>
            <a:r>
              <a:rPr lang="en-GB" sz="2200" dirty="0"/>
              <a:t> </a:t>
            </a:r>
            <a:r>
              <a:rPr lang="en-GB" sz="2200" dirty="0" err="1"/>
              <a:t>öğrenmiş</a:t>
            </a:r>
            <a:r>
              <a:rPr lang="en-GB" sz="2200" dirty="0"/>
              <a:t>, </a:t>
            </a:r>
            <a:r>
              <a:rPr lang="en-GB" sz="2200" dirty="0" err="1"/>
              <a:t>uluslararası</a:t>
            </a:r>
            <a:r>
              <a:rPr lang="en-GB" sz="2200" dirty="0"/>
              <a:t> </a:t>
            </a:r>
            <a:r>
              <a:rPr lang="en-GB" sz="2200" dirty="0" err="1"/>
              <a:t>vizyona</a:t>
            </a:r>
            <a:r>
              <a:rPr lang="en-GB" sz="2200" dirty="0"/>
              <a:t> </a:t>
            </a:r>
            <a:r>
              <a:rPr lang="en-GB" sz="2200" dirty="0" err="1"/>
              <a:t>sahip</a:t>
            </a:r>
            <a:r>
              <a:rPr lang="en-GB" sz="2200" dirty="0"/>
              <a:t> </a:t>
            </a:r>
            <a:r>
              <a:rPr lang="en-GB" sz="2200" dirty="0" err="1"/>
              <a:t>girişimci</a:t>
            </a:r>
            <a:r>
              <a:rPr lang="en-GB" sz="2200" dirty="0"/>
              <a:t> </a:t>
            </a:r>
            <a:r>
              <a:rPr lang="en-GB" sz="2200" dirty="0" err="1"/>
              <a:t>ve</a:t>
            </a:r>
            <a:r>
              <a:rPr lang="en-GB" sz="2200" dirty="0"/>
              <a:t> </a:t>
            </a:r>
            <a:r>
              <a:rPr lang="en-GB" sz="2200" dirty="0" err="1"/>
              <a:t>liderler</a:t>
            </a:r>
            <a:r>
              <a:rPr lang="en-GB" sz="2200" dirty="0"/>
              <a:t> </a:t>
            </a:r>
            <a:r>
              <a:rPr lang="en-GB" sz="2200" dirty="0" err="1"/>
              <a:t>yetiştirmek</a:t>
            </a:r>
            <a:r>
              <a:rPr lang="en-GB" sz="2200" dirty="0"/>
              <a:t>; </a:t>
            </a:r>
            <a:r>
              <a:rPr lang="en-GB" sz="2200" dirty="0" err="1"/>
              <a:t>nitelikli</a:t>
            </a:r>
            <a:r>
              <a:rPr lang="en-GB" sz="2200" dirty="0"/>
              <a:t> </a:t>
            </a:r>
            <a:r>
              <a:rPr lang="en-GB" sz="2200" dirty="0" err="1"/>
              <a:t>araştırmalar</a:t>
            </a:r>
            <a:r>
              <a:rPr lang="en-GB" sz="2200" dirty="0"/>
              <a:t> </a:t>
            </a:r>
            <a:r>
              <a:rPr lang="en-GB" sz="2200" dirty="0" err="1"/>
              <a:t>ve</a:t>
            </a:r>
            <a:r>
              <a:rPr lang="en-GB" sz="2200" dirty="0"/>
              <a:t> </a:t>
            </a:r>
            <a:r>
              <a:rPr lang="en-GB" sz="2200" dirty="0" err="1"/>
              <a:t>sürdürülebilir</a:t>
            </a:r>
            <a:r>
              <a:rPr lang="en-GB" sz="2200" dirty="0"/>
              <a:t> </a:t>
            </a:r>
            <a:r>
              <a:rPr lang="en-GB" sz="2200" dirty="0" err="1"/>
              <a:t>kalkınma</a:t>
            </a:r>
            <a:r>
              <a:rPr lang="en-GB" sz="2200" dirty="0"/>
              <a:t> </a:t>
            </a:r>
            <a:r>
              <a:rPr lang="en-GB" sz="2200" dirty="0" err="1"/>
              <a:t>hedeflerini</a:t>
            </a:r>
            <a:r>
              <a:rPr lang="en-GB" sz="2200" dirty="0"/>
              <a:t> </a:t>
            </a:r>
            <a:r>
              <a:rPr lang="en-GB" sz="2200" dirty="0" err="1"/>
              <a:t>destekleyen</a:t>
            </a:r>
            <a:r>
              <a:rPr lang="en-GB" sz="2200" dirty="0"/>
              <a:t> </a:t>
            </a:r>
            <a:r>
              <a:rPr lang="en-GB" sz="2200" dirty="0" err="1"/>
              <a:t>faaliyetler</a:t>
            </a:r>
            <a:r>
              <a:rPr lang="en-GB" sz="2200" dirty="0"/>
              <a:t> </a:t>
            </a:r>
            <a:r>
              <a:rPr lang="en-GB" sz="2200" dirty="0" err="1"/>
              <a:t>gerçekleştirmektir</a:t>
            </a:r>
            <a:r>
              <a:rPr lang="en-GB" sz="2200" dirty="0"/>
              <a:t>.</a:t>
            </a:r>
          </a:p>
          <a:p>
            <a:pPr marL="0" indent="0" algn="ctr">
              <a:buNone/>
            </a:pPr>
            <a:r>
              <a:rPr lang="en-GB" sz="2200" b="1" dirty="0" err="1"/>
              <a:t>Vizyonumuz</a:t>
            </a:r>
            <a:r>
              <a:rPr lang="en-GB" sz="2200" b="1" dirty="0"/>
              <a:t>: </a:t>
            </a:r>
            <a:r>
              <a:rPr lang="en-GB" sz="2200" dirty="0" err="1"/>
              <a:t>Benimsediği</a:t>
            </a:r>
            <a:r>
              <a:rPr lang="en-GB" sz="2200" dirty="0"/>
              <a:t> </a:t>
            </a:r>
            <a:r>
              <a:rPr lang="en-GB" sz="2200" dirty="0" err="1"/>
              <a:t>eğitim</a:t>
            </a:r>
            <a:r>
              <a:rPr lang="en-GB" sz="2200" dirty="0"/>
              <a:t> </a:t>
            </a:r>
            <a:r>
              <a:rPr lang="en-GB" sz="2200" dirty="0" err="1"/>
              <a:t>anlayışı</a:t>
            </a:r>
            <a:r>
              <a:rPr lang="en-GB" sz="2200" dirty="0"/>
              <a:t> </a:t>
            </a:r>
            <a:r>
              <a:rPr lang="en-GB" sz="2200" dirty="0" err="1"/>
              <a:t>ve</a:t>
            </a:r>
            <a:r>
              <a:rPr lang="en-GB" sz="2200" dirty="0"/>
              <a:t> </a:t>
            </a:r>
            <a:r>
              <a:rPr lang="en-GB" sz="2200" dirty="0" err="1"/>
              <a:t>değer</a:t>
            </a:r>
            <a:r>
              <a:rPr lang="en-GB" sz="2200" dirty="0"/>
              <a:t> </a:t>
            </a:r>
            <a:r>
              <a:rPr lang="en-GB" sz="2200" dirty="0" err="1"/>
              <a:t>yaratan</a:t>
            </a:r>
            <a:r>
              <a:rPr lang="en-GB" sz="2200" dirty="0"/>
              <a:t> </a:t>
            </a:r>
            <a:r>
              <a:rPr lang="en-GB" sz="2200" dirty="0" err="1"/>
              <a:t>çalışmaları</a:t>
            </a:r>
            <a:r>
              <a:rPr lang="en-GB" sz="2200" dirty="0"/>
              <a:t> </a:t>
            </a:r>
            <a:r>
              <a:rPr lang="en-GB" sz="2200" dirty="0" err="1"/>
              <a:t>ile</a:t>
            </a:r>
            <a:r>
              <a:rPr lang="en-GB" sz="2200" dirty="0"/>
              <a:t> </a:t>
            </a:r>
            <a:r>
              <a:rPr lang="en-GB" sz="2200" dirty="0" err="1"/>
              <a:t>ulusal</a:t>
            </a:r>
            <a:r>
              <a:rPr lang="en-GB" sz="2200" dirty="0"/>
              <a:t> </a:t>
            </a:r>
            <a:r>
              <a:rPr lang="en-GB" sz="2200" dirty="0" err="1"/>
              <a:t>ve</a:t>
            </a:r>
            <a:r>
              <a:rPr lang="en-GB" sz="2200" dirty="0"/>
              <a:t> </a:t>
            </a:r>
            <a:r>
              <a:rPr lang="en-GB" sz="2200" dirty="0" err="1"/>
              <a:t>uluslararası</a:t>
            </a:r>
            <a:r>
              <a:rPr lang="en-GB" sz="2200" dirty="0"/>
              <a:t> </a:t>
            </a:r>
            <a:r>
              <a:rPr lang="en-GB" sz="2200" dirty="0" err="1"/>
              <a:t>alanda</a:t>
            </a:r>
            <a:r>
              <a:rPr lang="en-GB" sz="2200" dirty="0"/>
              <a:t> </a:t>
            </a:r>
            <a:r>
              <a:rPr lang="en-GB" sz="2200" dirty="0" err="1"/>
              <a:t>tanınan</a:t>
            </a:r>
            <a:r>
              <a:rPr lang="en-GB" sz="2200" dirty="0"/>
              <a:t> </a:t>
            </a:r>
            <a:r>
              <a:rPr lang="en-GB" sz="2200" dirty="0" err="1"/>
              <a:t>ve</a:t>
            </a:r>
            <a:r>
              <a:rPr lang="en-GB" sz="2200" dirty="0"/>
              <a:t> </a:t>
            </a:r>
            <a:r>
              <a:rPr lang="en-GB" sz="2200" dirty="0" err="1"/>
              <a:t>önde</a:t>
            </a:r>
            <a:r>
              <a:rPr lang="en-GB" sz="2200" dirty="0"/>
              <a:t> </a:t>
            </a:r>
            <a:r>
              <a:rPr lang="en-GB" sz="2200" dirty="0" err="1"/>
              <a:t>gelen</a:t>
            </a:r>
            <a:r>
              <a:rPr lang="en-GB" sz="2200" dirty="0"/>
              <a:t> </a:t>
            </a:r>
            <a:r>
              <a:rPr lang="en-GB" sz="2200" dirty="0" err="1"/>
              <a:t>kurumlardan</a:t>
            </a:r>
            <a:r>
              <a:rPr lang="en-GB" sz="2200" dirty="0"/>
              <a:t> </a:t>
            </a:r>
            <a:r>
              <a:rPr lang="en-GB" sz="2200" dirty="0" err="1"/>
              <a:t>biri</a:t>
            </a:r>
            <a:r>
              <a:rPr lang="en-GB" sz="2200" dirty="0"/>
              <a:t> </a:t>
            </a:r>
            <a:r>
              <a:rPr lang="en-GB" sz="2200" dirty="0" err="1"/>
              <a:t>olmaktır</a:t>
            </a:r>
            <a:r>
              <a:rPr lang="en-GB" sz="2200" dirty="0"/>
              <a:t>.</a:t>
            </a:r>
          </a:p>
          <a:p>
            <a:endParaRPr lang="en-GB" sz="2200" dirty="0"/>
          </a:p>
        </p:txBody>
      </p:sp>
      <p:sp>
        <p:nvSpPr>
          <p:cNvPr id="8" name="İçerik Yer Tutucusu 7">
            <a:extLst>
              <a:ext uri="{FF2B5EF4-FFF2-40B4-BE49-F238E27FC236}">
                <a16:creationId xmlns:a16="http://schemas.microsoft.com/office/drawing/2014/main" id="{BB927CE6-EB47-4B00-9E11-F6E80F83245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defTabSz="457200">
              <a:spcBef>
                <a:spcPts val="1200"/>
              </a:spcBef>
              <a:buClrTx/>
              <a:buSzTx/>
              <a:buNone/>
              <a:defRPr sz="1600"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lang="en-GB" sz="2200" b="1" dirty="0"/>
              <a:t>TEMEL DEĞERLERİMİZ (TUSEC)</a:t>
            </a:r>
            <a:br>
              <a:rPr lang="en-GB" sz="2200" b="1" dirty="0"/>
            </a:br>
            <a:r>
              <a:rPr lang="en-GB" sz="2200" b="1" dirty="0"/>
              <a:t>T</a:t>
            </a:r>
            <a:r>
              <a:rPr lang="en-GB" sz="2200" dirty="0"/>
              <a:t>olerance (</a:t>
            </a:r>
            <a:r>
              <a:rPr lang="en-GB" sz="2200" dirty="0" err="1"/>
              <a:t>Hoşgörü</a:t>
            </a:r>
            <a:r>
              <a:rPr lang="en-GB" sz="2200" dirty="0"/>
              <a:t>)</a:t>
            </a:r>
            <a:br>
              <a:rPr lang="en-GB" sz="2200" dirty="0"/>
            </a:br>
            <a:r>
              <a:rPr lang="en-GB" sz="2200" b="1" dirty="0"/>
              <a:t>U</a:t>
            </a:r>
            <a:r>
              <a:rPr lang="en-GB" sz="2200" dirty="0"/>
              <a:t>nity (</a:t>
            </a:r>
            <a:r>
              <a:rPr lang="en-GB" sz="2200" dirty="0" err="1"/>
              <a:t>Birlik</a:t>
            </a:r>
            <a:r>
              <a:rPr lang="en-GB" sz="2200" dirty="0"/>
              <a:t>)</a:t>
            </a:r>
            <a:br>
              <a:rPr lang="en-GB" sz="2200" dirty="0"/>
            </a:br>
            <a:r>
              <a:rPr lang="en-GB" sz="2200" b="1" dirty="0"/>
              <a:t>S</a:t>
            </a:r>
            <a:r>
              <a:rPr lang="en-GB" sz="2200" dirty="0"/>
              <a:t>elf-Confidence (</a:t>
            </a:r>
            <a:r>
              <a:rPr lang="en-GB" sz="2200" dirty="0" err="1"/>
              <a:t>Özgüven</a:t>
            </a:r>
            <a:r>
              <a:rPr lang="en-GB" sz="2200" dirty="0"/>
              <a:t>)</a:t>
            </a:r>
            <a:br>
              <a:rPr lang="en-GB" sz="2200" dirty="0"/>
            </a:br>
            <a:r>
              <a:rPr lang="en-GB" sz="2200" b="1" dirty="0"/>
              <a:t>E</a:t>
            </a:r>
            <a:r>
              <a:rPr lang="en-GB" sz="2200" dirty="0"/>
              <a:t>ntrepreneurship (</a:t>
            </a:r>
            <a:r>
              <a:rPr lang="en-GB" sz="2200" dirty="0" err="1"/>
              <a:t>Girişimcilik</a:t>
            </a:r>
            <a:r>
              <a:rPr lang="en-GB" sz="2200" dirty="0"/>
              <a:t>)</a:t>
            </a:r>
            <a:br>
              <a:rPr lang="en-GB" sz="2200" dirty="0"/>
            </a:br>
            <a:r>
              <a:rPr lang="en-GB" sz="2200" b="1" dirty="0"/>
              <a:t>C</a:t>
            </a:r>
            <a:r>
              <a:rPr lang="en-GB" sz="2200" dirty="0"/>
              <a:t>reativity (</a:t>
            </a:r>
            <a:r>
              <a:rPr lang="en-GB" sz="2200" dirty="0" err="1"/>
              <a:t>Yaratıcılık</a:t>
            </a:r>
            <a:r>
              <a:rPr lang="en-GB" sz="2200" dirty="0"/>
              <a:t>)</a:t>
            </a:r>
          </a:p>
          <a:p>
            <a:pPr marL="0" indent="0" defTabSz="457200">
              <a:spcBef>
                <a:spcPts val="1200"/>
              </a:spcBef>
              <a:buClrTx/>
              <a:buSzTx/>
              <a:buNone/>
              <a:defRPr sz="1600">
                <a:latin typeface="Times Roman"/>
                <a:ea typeface="Times Roman"/>
                <a:cs typeface="Times Roman"/>
                <a:sym typeface="Times Roman"/>
              </a:defRPr>
            </a:pPr>
            <a:endParaRPr lang="en-GB" sz="2200" dirty="0"/>
          </a:p>
          <a:p>
            <a:pPr marL="0" indent="0" defTabSz="457200">
              <a:spcBef>
                <a:spcPts val="1200"/>
              </a:spcBef>
              <a:buClrTx/>
              <a:buSzTx/>
              <a:buNone/>
              <a:defRPr sz="1600">
                <a:latin typeface="Times Roman"/>
                <a:ea typeface="Times Roman"/>
                <a:cs typeface="Times Roman"/>
                <a:sym typeface="Times Roman"/>
              </a:defRPr>
            </a:pPr>
            <a:r>
              <a:rPr lang="en-GB" sz="2200" b="1" dirty="0"/>
              <a:t>MOTTOMUZ</a:t>
            </a:r>
            <a:br>
              <a:rPr lang="en-GB" sz="2200" b="1" dirty="0"/>
            </a:br>
            <a:r>
              <a:rPr lang="en-GB" sz="2200" b="1" i="1" dirty="0"/>
              <a:t>ÖĞREN, DÜŞÜN, İLERLE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001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C2957F9-60EC-4E45-842F-5C8F9F5FD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Bölümler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7BB24B0-13FA-4B66-B310-D3D000292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/>
              <a:t>İşletme</a:t>
            </a:r>
            <a:r>
              <a:rPr lang="en-GB" dirty="0"/>
              <a:t> </a:t>
            </a:r>
            <a:r>
              <a:rPr lang="en-GB" dirty="0" err="1"/>
              <a:t>Bölümü</a:t>
            </a:r>
            <a:r>
              <a:rPr lang="en-GB" dirty="0"/>
              <a:t> (</a:t>
            </a:r>
            <a:r>
              <a:rPr lang="en-GB" dirty="0" err="1"/>
              <a:t>Kuruluş</a:t>
            </a:r>
            <a:r>
              <a:rPr lang="en-GB" dirty="0"/>
              <a:t> </a:t>
            </a:r>
            <a:r>
              <a:rPr lang="en-GB" dirty="0" err="1"/>
              <a:t>tarihi</a:t>
            </a:r>
            <a:r>
              <a:rPr lang="en-GB" dirty="0"/>
              <a:t>: 1988)</a:t>
            </a:r>
          </a:p>
          <a:p>
            <a:r>
              <a:rPr lang="en-GB" dirty="0" err="1"/>
              <a:t>İktisat</a:t>
            </a:r>
            <a:r>
              <a:rPr lang="en-GB" dirty="0"/>
              <a:t> </a:t>
            </a:r>
            <a:r>
              <a:rPr lang="en-GB" dirty="0" err="1"/>
              <a:t>Bölümü</a:t>
            </a:r>
            <a:r>
              <a:rPr lang="en-GB" dirty="0"/>
              <a:t> (</a:t>
            </a:r>
            <a:r>
              <a:rPr lang="en-GB" dirty="0" err="1"/>
              <a:t>Kuruluş</a:t>
            </a:r>
            <a:r>
              <a:rPr lang="en-GB" dirty="0"/>
              <a:t> </a:t>
            </a:r>
            <a:r>
              <a:rPr lang="en-GB" dirty="0" err="1"/>
              <a:t>tarihi</a:t>
            </a:r>
            <a:r>
              <a:rPr lang="en-GB" dirty="0"/>
              <a:t>: 1992)</a:t>
            </a:r>
          </a:p>
          <a:p>
            <a:r>
              <a:rPr lang="en-GB" dirty="0" err="1"/>
              <a:t>Siyaset</a:t>
            </a:r>
            <a:r>
              <a:rPr lang="en-GB" dirty="0"/>
              <a:t> </a:t>
            </a:r>
            <a:r>
              <a:rPr lang="en-GB" dirty="0" err="1"/>
              <a:t>Bilimi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Uluslararası</a:t>
            </a:r>
            <a:r>
              <a:rPr lang="en-GB" dirty="0"/>
              <a:t> </a:t>
            </a:r>
            <a:r>
              <a:rPr lang="en-GB" dirty="0" err="1"/>
              <a:t>İlişkiler</a:t>
            </a:r>
            <a:r>
              <a:rPr lang="en-GB" dirty="0"/>
              <a:t> </a:t>
            </a:r>
            <a:r>
              <a:rPr lang="en-GB" dirty="0" err="1"/>
              <a:t>Bölümü</a:t>
            </a:r>
            <a:r>
              <a:rPr lang="en-GB" dirty="0"/>
              <a:t> (</a:t>
            </a:r>
            <a:r>
              <a:rPr lang="en-GB" dirty="0" err="1"/>
              <a:t>Kuruluş</a:t>
            </a:r>
            <a:r>
              <a:rPr lang="en-GB" dirty="0"/>
              <a:t> </a:t>
            </a:r>
            <a:r>
              <a:rPr lang="en-GB" dirty="0" err="1"/>
              <a:t>tarihi</a:t>
            </a:r>
            <a:r>
              <a:rPr lang="en-GB" dirty="0"/>
              <a:t>: 1992)</a:t>
            </a:r>
          </a:p>
          <a:p>
            <a:r>
              <a:rPr lang="en-GB" dirty="0" err="1"/>
              <a:t>Turizm</a:t>
            </a:r>
            <a:r>
              <a:rPr lang="en-GB" dirty="0"/>
              <a:t> </a:t>
            </a:r>
            <a:r>
              <a:rPr lang="en-GB" dirty="0" err="1"/>
              <a:t>İşletmeciliği</a:t>
            </a:r>
            <a:r>
              <a:rPr lang="en-GB" dirty="0"/>
              <a:t> </a:t>
            </a:r>
            <a:r>
              <a:rPr lang="en-GB" dirty="0" err="1"/>
              <a:t>Bölümü</a:t>
            </a:r>
            <a:r>
              <a:rPr lang="en-GB" dirty="0"/>
              <a:t> (</a:t>
            </a:r>
            <a:r>
              <a:rPr lang="en-GB" dirty="0" err="1"/>
              <a:t>Kuruluş</a:t>
            </a:r>
            <a:r>
              <a:rPr lang="en-GB" dirty="0"/>
              <a:t> </a:t>
            </a:r>
            <a:r>
              <a:rPr lang="en-GB" dirty="0" err="1"/>
              <a:t>tarihi</a:t>
            </a:r>
            <a:r>
              <a:rPr lang="en-GB" dirty="0"/>
              <a:t>: 1994)</a:t>
            </a:r>
          </a:p>
          <a:p>
            <a:r>
              <a:rPr lang="en-GB" dirty="0" err="1"/>
              <a:t>Uluslararası</a:t>
            </a:r>
            <a:r>
              <a:rPr lang="en-GB" dirty="0"/>
              <a:t> </a:t>
            </a:r>
            <a:r>
              <a:rPr lang="en-GB" dirty="0" err="1"/>
              <a:t>Ticaret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İşletmecilik</a:t>
            </a:r>
            <a:r>
              <a:rPr lang="en-GB" dirty="0"/>
              <a:t> </a:t>
            </a:r>
            <a:r>
              <a:rPr lang="en-GB" dirty="0" err="1"/>
              <a:t>Bölümü</a:t>
            </a:r>
            <a:r>
              <a:rPr lang="en-GB" dirty="0"/>
              <a:t> (</a:t>
            </a:r>
            <a:r>
              <a:rPr lang="en-GB" dirty="0" err="1"/>
              <a:t>Kuruluş</a:t>
            </a:r>
            <a:r>
              <a:rPr lang="en-GB" dirty="0"/>
              <a:t> </a:t>
            </a:r>
            <a:r>
              <a:rPr lang="en-GB" dirty="0" err="1"/>
              <a:t>tarihi</a:t>
            </a:r>
            <a:r>
              <a:rPr lang="en-GB" dirty="0"/>
              <a:t>: 2009)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30283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68C5BB-CE3B-44F1-8542-8E5571831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317089" cy="661242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Programlar</a:t>
            </a:r>
            <a:endParaRPr lang="en-GB" dirty="0"/>
          </a:p>
        </p:txBody>
      </p:sp>
      <p:graphicFrame>
        <p:nvGraphicFramePr>
          <p:cNvPr id="9" name="Tablo 8">
            <a:extLst>
              <a:ext uri="{FF2B5EF4-FFF2-40B4-BE49-F238E27FC236}">
                <a16:creationId xmlns:a16="http://schemas.microsoft.com/office/drawing/2014/main" id="{BD1507ED-7780-4692-9BD6-3108E054BA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6790237"/>
              </p:ext>
            </p:extLst>
          </p:nvPr>
        </p:nvGraphicFramePr>
        <p:xfrm>
          <a:off x="287693" y="1558212"/>
          <a:ext cx="11616613" cy="4250676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3690596">
                  <a:extLst>
                    <a:ext uri="{9D8B030D-6E8A-4147-A177-3AD203B41FA5}">
                      <a16:colId xmlns:a16="http://schemas.microsoft.com/office/drawing/2014/main" val="4164008092"/>
                    </a:ext>
                  </a:extLst>
                </a:gridCol>
                <a:gridCol w="2790672">
                  <a:extLst>
                    <a:ext uri="{9D8B030D-6E8A-4147-A177-3AD203B41FA5}">
                      <a16:colId xmlns:a16="http://schemas.microsoft.com/office/drawing/2014/main" val="3698063078"/>
                    </a:ext>
                  </a:extLst>
                </a:gridCol>
                <a:gridCol w="2199813">
                  <a:extLst>
                    <a:ext uri="{9D8B030D-6E8A-4147-A177-3AD203B41FA5}">
                      <a16:colId xmlns:a16="http://schemas.microsoft.com/office/drawing/2014/main" val="2351841384"/>
                    </a:ext>
                  </a:extLst>
                </a:gridCol>
                <a:gridCol w="2935532">
                  <a:extLst>
                    <a:ext uri="{9D8B030D-6E8A-4147-A177-3AD203B41FA5}">
                      <a16:colId xmlns:a16="http://schemas.microsoft.com/office/drawing/2014/main" val="1008470620"/>
                    </a:ext>
                  </a:extLst>
                </a:gridCol>
              </a:tblGrid>
              <a:tr h="2799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effectLst/>
                        </a:rPr>
                        <a:t>Lisans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 (5)</a:t>
                      </a:r>
                      <a:endParaRPr lang="en-GB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effectLst/>
                        </a:rPr>
                        <a:t>Yüksek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effectLst/>
                        </a:rPr>
                        <a:t>Lisans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 (8)</a:t>
                      </a:r>
                      <a:endParaRPr lang="en-GB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effectLst/>
                        </a:rPr>
                        <a:t>Doktora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 (4)</a:t>
                      </a:r>
                      <a:endParaRPr lang="en-GB" sz="2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  <a:effectLst/>
                        </a:rPr>
                        <a:t>Çift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 Diploma (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effectLst/>
                        </a:rPr>
                        <a:t>Lisans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</a:rPr>
                        <a:t>) (3)</a:t>
                      </a:r>
                      <a:r>
                        <a:rPr lang="en-US" sz="2000" b="1" dirty="0">
                          <a:effectLst/>
                        </a:rPr>
                        <a:t> (SUNY </a:t>
                      </a:r>
                      <a:r>
                        <a:rPr lang="en-US" sz="2000" b="1" dirty="0" err="1">
                          <a:effectLst/>
                        </a:rPr>
                        <a:t>Programı</a:t>
                      </a:r>
                      <a:r>
                        <a:rPr lang="en-US" sz="2000" b="1" dirty="0">
                          <a:effectLst/>
                        </a:rPr>
                        <a:t>)</a:t>
                      </a:r>
                      <a:endParaRPr lang="en-GB" sz="2000" b="1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266513"/>
                  </a:ext>
                </a:extLst>
              </a:tr>
              <a:tr h="244178"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000" dirty="0" err="1">
                          <a:effectLst/>
                        </a:rPr>
                        <a:t>İşletme</a:t>
                      </a: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</a:rPr>
                        <a:t>Muhasabe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ve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Finansman</a:t>
                      </a: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</a:rPr>
                        <a:t>İşletme</a:t>
                      </a: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effectLst/>
                        </a:rPr>
                        <a:t>İşletme</a:t>
                      </a:r>
                      <a:endParaRPr lang="en-GB" sz="20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3135728"/>
                  </a:ext>
                </a:extLst>
              </a:tr>
              <a:tr h="2441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</a:rPr>
                        <a:t>İşletme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Yönetimi</a:t>
                      </a:r>
                      <a:r>
                        <a:rPr lang="en-US" sz="2000" dirty="0">
                          <a:effectLst/>
                        </a:rPr>
                        <a:t> (MBA)</a:t>
                      </a: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10463278"/>
                  </a:ext>
                </a:extLst>
              </a:tr>
              <a:tr h="3143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</a:rPr>
                        <a:t>İşletme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Yönetimi</a:t>
                      </a:r>
                      <a:r>
                        <a:rPr lang="en-US" sz="2000" dirty="0">
                          <a:effectLst/>
                        </a:rPr>
                        <a:t> (</a:t>
                      </a:r>
                      <a:r>
                        <a:rPr lang="en-US" sz="2000" dirty="0" err="1">
                          <a:effectLst/>
                        </a:rPr>
                        <a:t>Tezsiz</a:t>
                      </a:r>
                      <a:r>
                        <a:rPr lang="en-US" sz="2000" dirty="0">
                          <a:effectLst/>
                        </a:rPr>
                        <a:t>)</a:t>
                      </a: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10052967"/>
                  </a:ext>
                </a:extLst>
              </a:tr>
              <a:tr h="462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effectLst/>
                        </a:rPr>
                        <a:t>Yönetim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Bilişim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Sistemleri</a:t>
                      </a: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64730431"/>
                  </a:ext>
                </a:extLst>
              </a:tr>
              <a:tr h="24417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effectLst/>
                        </a:rPr>
                        <a:t>İktisat</a:t>
                      </a: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effectLst/>
                        </a:rPr>
                        <a:t>İktisat</a:t>
                      </a: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effectLst/>
                        </a:rPr>
                        <a:t>İktisat</a:t>
                      </a: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effectLst/>
                        </a:rPr>
                        <a:t>İktisat</a:t>
                      </a: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504666"/>
                  </a:ext>
                </a:extLst>
              </a:tr>
              <a:tr h="4996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effectLst/>
                        </a:rPr>
                        <a:t>Siyaset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Bilimi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ve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Uluslararası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İlişkiler</a:t>
                      </a: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effectLst/>
                        </a:rPr>
                        <a:t>Siyaset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Bilimi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ve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Uluslararası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İlişkiler</a:t>
                      </a: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effectLst/>
                        </a:rPr>
                        <a:t>Siyaset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Bilimi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ve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Uluslararası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İlişkiler</a:t>
                      </a:r>
                      <a:endParaRPr lang="en-GB" sz="2000" dirty="0">
                        <a:effectLst/>
                      </a:endParaRPr>
                    </a:p>
                    <a:p>
                      <a:endParaRPr lang="en-GB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effectLst/>
                        </a:rPr>
                        <a:t>Siyaset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Bilimi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ve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Uluslararası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İlişkiler</a:t>
                      </a: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1653270"/>
                  </a:ext>
                </a:extLst>
              </a:tr>
              <a:tr h="4996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effectLst/>
                        </a:rPr>
                        <a:t>Turizm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İşletmeciliği</a:t>
                      </a: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effectLst/>
                        </a:rPr>
                        <a:t>Turizm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İşletmeciliği</a:t>
                      </a: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effectLst/>
                        </a:rPr>
                        <a:t>Turizm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İşletmeciliği</a:t>
                      </a: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4961319"/>
                  </a:ext>
                </a:extLst>
              </a:tr>
              <a:tr h="2492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effectLst/>
                        </a:rPr>
                        <a:t>Uluslararası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Ticaret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ve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İşletmecilik</a:t>
                      </a: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 err="1">
                          <a:effectLst/>
                        </a:rPr>
                        <a:t>Dış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Ticaret</a:t>
                      </a:r>
                      <a:endParaRPr lang="en-GB" sz="2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GB" sz="20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668030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1216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02BC212-EFFA-4090-8C13-9815A5F57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Bir </a:t>
            </a:r>
            <a:r>
              <a:rPr lang="en-GB" dirty="0" err="1"/>
              <a:t>Bakışta</a:t>
            </a:r>
            <a:r>
              <a:rPr lang="en-GB" dirty="0"/>
              <a:t> </a:t>
            </a:r>
            <a:r>
              <a:rPr lang="en-GB" dirty="0" err="1"/>
              <a:t>İşletme</a:t>
            </a:r>
            <a:r>
              <a:rPr lang="en-GB" dirty="0"/>
              <a:t> </a:t>
            </a:r>
            <a:r>
              <a:rPr lang="en-GB" dirty="0" err="1"/>
              <a:t>Fakültesi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55CB1A-B698-463B-B4C0-C3B03D8A27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5902" y="1825625"/>
            <a:ext cx="6214188" cy="43513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dirty="0" err="1"/>
              <a:t>Uluslarararası</a:t>
            </a:r>
            <a:r>
              <a:rPr lang="en-GB" sz="1800" dirty="0"/>
              <a:t> </a:t>
            </a:r>
            <a:r>
              <a:rPr lang="en-GB" sz="1800" dirty="0" err="1"/>
              <a:t>Akreditasyonlar</a:t>
            </a:r>
            <a:r>
              <a:rPr lang="en-GB" sz="1800" dirty="0"/>
              <a:t>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1800" b="1" dirty="0"/>
              <a:t>AACSB (</a:t>
            </a:r>
            <a:r>
              <a:rPr lang="en-GB" sz="1800" b="1" dirty="0" err="1"/>
              <a:t>İşletme</a:t>
            </a:r>
            <a:r>
              <a:rPr lang="en-GB" sz="1800" b="1" dirty="0"/>
              <a:t>, </a:t>
            </a:r>
            <a:r>
              <a:rPr lang="en-GB" sz="1800" b="1" dirty="0" err="1"/>
              <a:t>İktisat</a:t>
            </a:r>
            <a:r>
              <a:rPr lang="en-GB" sz="1800" b="1" dirty="0"/>
              <a:t>, </a:t>
            </a:r>
            <a:r>
              <a:rPr lang="en-GB" sz="1800" b="1" dirty="0" err="1"/>
              <a:t>Uluslarası</a:t>
            </a:r>
            <a:r>
              <a:rPr lang="en-GB" sz="1800" b="1" dirty="0"/>
              <a:t> </a:t>
            </a:r>
            <a:r>
              <a:rPr lang="en-GB" sz="1800" b="1" dirty="0" err="1"/>
              <a:t>Ticaret</a:t>
            </a:r>
            <a:r>
              <a:rPr lang="en-GB" sz="1800" b="1" dirty="0"/>
              <a:t> </a:t>
            </a:r>
            <a:r>
              <a:rPr lang="en-GB" sz="1800" b="1" dirty="0" err="1"/>
              <a:t>ve</a:t>
            </a:r>
            <a:r>
              <a:rPr lang="en-GB" sz="1800" b="1" dirty="0"/>
              <a:t> </a:t>
            </a:r>
            <a:r>
              <a:rPr lang="en-GB" sz="1800" b="1" dirty="0" err="1"/>
              <a:t>İşletmecilik</a:t>
            </a:r>
            <a:r>
              <a:rPr lang="en-GB" sz="1800" b="1" dirty="0"/>
              <a:t>, </a:t>
            </a:r>
            <a:r>
              <a:rPr lang="en-GB" sz="1800" b="1" dirty="0" err="1"/>
              <a:t>Turizm</a:t>
            </a:r>
            <a:r>
              <a:rPr lang="en-GB" sz="1800" b="1" dirty="0"/>
              <a:t> </a:t>
            </a:r>
            <a:r>
              <a:rPr lang="en-GB" sz="1800" b="1" dirty="0" err="1"/>
              <a:t>İşletmeciliği</a:t>
            </a:r>
            <a:r>
              <a:rPr lang="en-GB" sz="1800" b="1" dirty="0"/>
              <a:t>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1800" b="1" dirty="0"/>
              <a:t>ACC </a:t>
            </a:r>
            <a:r>
              <a:rPr lang="en-GB" sz="1800" b="1" dirty="0" err="1"/>
              <a:t>ve</a:t>
            </a:r>
            <a:r>
              <a:rPr lang="en-GB" sz="1800" b="1" dirty="0"/>
              <a:t> FIN </a:t>
            </a:r>
            <a:r>
              <a:rPr lang="en-GB" sz="1800" b="1" dirty="0" err="1"/>
              <a:t>kodlu</a:t>
            </a:r>
            <a:r>
              <a:rPr lang="en-GB" sz="1800" b="1" dirty="0"/>
              <a:t> </a:t>
            </a:r>
            <a:r>
              <a:rPr lang="en-GB" sz="1800" b="1" dirty="0" err="1"/>
              <a:t>dersler</a:t>
            </a:r>
            <a:r>
              <a:rPr lang="en-GB" sz="1800" b="1" dirty="0"/>
              <a:t> ACCA </a:t>
            </a:r>
            <a:r>
              <a:rPr lang="en-GB" sz="1800" b="1" dirty="0" err="1"/>
              <a:t>tarafından</a:t>
            </a:r>
            <a:r>
              <a:rPr lang="en-GB" sz="1800" b="1" dirty="0"/>
              <a:t> </a:t>
            </a:r>
            <a:r>
              <a:rPr lang="en-GB" sz="1800" b="1" dirty="0" err="1"/>
              <a:t>akredite</a:t>
            </a:r>
            <a:r>
              <a:rPr lang="en-GB" sz="1800" b="1" dirty="0"/>
              <a:t> </a:t>
            </a:r>
            <a:r>
              <a:rPr lang="en-GB" sz="1800" b="1" dirty="0" err="1"/>
              <a:t>edilmiştir</a:t>
            </a:r>
            <a:endParaRPr lang="en-GB" sz="1800" b="1" dirty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1800" b="1" dirty="0"/>
              <a:t>AQAS (</a:t>
            </a:r>
            <a:r>
              <a:rPr lang="en-GB" sz="1800" b="1" dirty="0" err="1"/>
              <a:t>Siyaset</a:t>
            </a:r>
            <a:r>
              <a:rPr lang="en-GB" sz="1800" b="1" dirty="0"/>
              <a:t> </a:t>
            </a:r>
            <a:r>
              <a:rPr lang="en-GB" sz="1800" b="1" dirty="0" err="1"/>
              <a:t>Bilimi</a:t>
            </a:r>
            <a:r>
              <a:rPr lang="en-GB" sz="1800" b="1" dirty="0"/>
              <a:t> </a:t>
            </a:r>
            <a:r>
              <a:rPr lang="en-GB" sz="1800" b="1" dirty="0" err="1"/>
              <a:t>ve</a:t>
            </a:r>
            <a:r>
              <a:rPr lang="en-GB" sz="1800" b="1" dirty="0"/>
              <a:t> </a:t>
            </a:r>
            <a:r>
              <a:rPr lang="en-GB" sz="1800" b="1" dirty="0" err="1"/>
              <a:t>Uluslararası</a:t>
            </a:r>
            <a:r>
              <a:rPr lang="en-GB" sz="1800" b="1" dirty="0"/>
              <a:t> </a:t>
            </a:r>
            <a:r>
              <a:rPr lang="en-GB" sz="1800" b="1" dirty="0" err="1"/>
              <a:t>İlişkiler</a:t>
            </a:r>
            <a:r>
              <a:rPr lang="en-GB" sz="1800" b="1" dirty="0"/>
              <a:t>, </a:t>
            </a:r>
            <a:r>
              <a:rPr lang="en-GB" sz="1800" b="1" dirty="0" err="1"/>
              <a:t>süreç</a:t>
            </a:r>
            <a:r>
              <a:rPr lang="en-GB" sz="1800" b="1" dirty="0"/>
              <a:t> </a:t>
            </a:r>
            <a:r>
              <a:rPr lang="en-GB" sz="1800" b="1" dirty="0" err="1"/>
              <a:t>devam</a:t>
            </a:r>
            <a:r>
              <a:rPr lang="en-GB" sz="1800" b="1" dirty="0"/>
              <a:t> </a:t>
            </a:r>
            <a:r>
              <a:rPr lang="en-GB" sz="1800" b="1" dirty="0" err="1"/>
              <a:t>etmektedir</a:t>
            </a:r>
            <a:r>
              <a:rPr lang="en-GB" sz="1800" b="1" dirty="0"/>
              <a:t>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GB" sz="1800" b="1" dirty="0"/>
              <a:t>NIBS (</a:t>
            </a:r>
            <a:r>
              <a:rPr lang="en-GB" sz="1800" b="1" dirty="0" err="1"/>
              <a:t>Tüm</a:t>
            </a:r>
            <a:r>
              <a:rPr lang="en-GB" sz="1800" b="1" dirty="0"/>
              <a:t> </a:t>
            </a:r>
            <a:r>
              <a:rPr lang="en-GB" sz="1800" b="1" dirty="0" err="1"/>
              <a:t>bölümler</a:t>
            </a:r>
            <a:r>
              <a:rPr lang="en-GB" sz="1800" b="1" dirty="0"/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dirty="0" err="1"/>
              <a:t>Finans</a:t>
            </a:r>
            <a:r>
              <a:rPr lang="en-GB" sz="1800" dirty="0"/>
              <a:t> </a:t>
            </a:r>
            <a:r>
              <a:rPr lang="en-GB" sz="1800" dirty="0" err="1"/>
              <a:t>anabilim</a:t>
            </a:r>
            <a:r>
              <a:rPr lang="en-GB" sz="1800" dirty="0"/>
              <a:t> </a:t>
            </a:r>
            <a:r>
              <a:rPr lang="en-GB" sz="1800" dirty="0" err="1"/>
              <a:t>dalı</a:t>
            </a:r>
            <a:r>
              <a:rPr lang="en-GB" sz="1800" dirty="0"/>
              <a:t>, CFA University Affiliation Program </a:t>
            </a:r>
            <a:r>
              <a:rPr lang="en-GB" sz="1800" dirty="0" err="1"/>
              <a:t>kapsamında</a:t>
            </a:r>
            <a:r>
              <a:rPr lang="en-GB" sz="1800" dirty="0"/>
              <a:t> </a:t>
            </a:r>
            <a:r>
              <a:rPr lang="en-GB" sz="1800" dirty="0" err="1"/>
              <a:t>yer</a:t>
            </a:r>
            <a:r>
              <a:rPr lang="en-GB" sz="1800" dirty="0"/>
              <a:t> </a:t>
            </a:r>
            <a:r>
              <a:rPr lang="en-GB" sz="1800" dirty="0" err="1"/>
              <a:t>almaktadır</a:t>
            </a:r>
            <a:r>
              <a:rPr lang="en-GB" sz="1800" dirty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dirty="0" err="1"/>
              <a:t>Disiplinlerarası</a:t>
            </a:r>
            <a:r>
              <a:rPr lang="en-GB" sz="1800" dirty="0"/>
              <a:t> </a:t>
            </a:r>
            <a:r>
              <a:rPr lang="en-GB" sz="1800" dirty="0" err="1"/>
              <a:t>Ders</a:t>
            </a:r>
            <a:r>
              <a:rPr lang="en-GB" sz="1800" dirty="0"/>
              <a:t> </a:t>
            </a:r>
            <a:r>
              <a:rPr lang="en-GB" sz="1800" dirty="0" err="1"/>
              <a:t>Seçenekleri</a:t>
            </a:r>
            <a:endParaRPr lang="en-GB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dirty="0" err="1"/>
              <a:t>Çift</a:t>
            </a:r>
            <a:r>
              <a:rPr lang="en-GB" sz="1800" dirty="0"/>
              <a:t> </a:t>
            </a:r>
            <a:r>
              <a:rPr lang="en-GB" sz="1800" dirty="0" err="1"/>
              <a:t>Anadal</a:t>
            </a:r>
            <a:r>
              <a:rPr lang="en-GB" sz="1800" dirty="0"/>
              <a:t> </a:t>
            </a:r>
            <a:r>
              <a:rPr lang="en-GB" sz="1800" dirty="0" err="1"/>
              <a:t>Programları</a:t>
            </a:r>
            <a:endParaRPr lang="en-GB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1800" dirty="0" err="1"/>
              <a:t>Yandal</a:t>
            </a:r>
            <a:r>
              <a:rPr lang="en-GB" sz="1800" dirty="0"/>
              <a:t> / Alan </a:t>
            </a:r>
            <a:r>
              <a:rPr lang="en-GB" sz="1800" dirty="0" err="1"/>
              <a:t>Derinleşme</a:t>
            </a:r>
            <a:r>
              <a:rPr lang="en-GB" sz="1800" dirty="0"/>
              <a:t> </a:t>
            </a:r>
            <a:r>
              <a:rPr lang="en-GB" sz="1800" dirty="0" err="1"/>
              <a:t>Fırsatları</a:t>
            </a:r>
            <a:endParaRPr lang="en-GB" sz="18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endParaRPr lang="en-GB" sz="1600" dirty="0"/>
          </a:p>
          <a:p>
            <a:pPr lvl="1"/>
            <a:r>
              <a:rPr lang="en-GB" sz="1600" dirty="0"/>
              <a:t> 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52FFD29-F7AE-43B7-8855-5F137A628F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74498" y="1825625"/>
            <a:ext cx="5181600" cy="43513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800" dirty="0"/>
              <a:t>SUNY Albany </a:t>
            </a:r>
            <a:r>
              <a:rPr lang="en-GB" sz="1800" dirty="0" err="1"/>
              <a:t>ile</a:t>
            </a:r>
            <a:r>
              <a:rPr lang="en-GB" sz="1800" dirty="0"/>
              <a:t> 2017’den </a:t>
            </a:r>
            <a:r>
              <a:rPr lang="en-GB" sz="1800" dirty="0" err="1"/>
              <a:t>bu</a:t>
            </a:r>
            <a:r>
              <a:rPr lang="en-GB" sz="1800" dirty="0"/>
              <a:t> </a:t>
            </a:r>
            <a:r>
              <a:rPr lang="en-GB" sz="1800" dirty="0" err="1"/>
              <a:t>yana</a:t>
            </a:r>
            <a:r>
              <a:rPr lang="en-GB" sz="1800" dirty="0"/>
              <a:t> </a:t>
            </a:r>
            <a:r>
              <a:rPr lang="en-GB" sz="1800" dirty="0" err="1"/>
              <a:t>Çift</a:t>
            </a:r>
            <a:r>
              <a:rPr lang="en-GB" sz="1800" dirty="0"/>
              <a:t> Diploma </a:t>
            </a:r>
            <a:r>
              <a:rPr lang="en-GB" sz="1800" dirty="0" err="1"/>
              <a:t>Programı</a:t>
            </a:r>
            <a:r>
              <a:rPr lang="en-GB" sz="1800" dirty="0"/>
              <a:t> (</a:t>
            </a:r>
            <a:r>
              <a:rPr lang="en-GB" sz="1800" dirty="0" err="1"/>
              <a:t>İşletme</a:t>
            </a:r>
            <a:r>
              <a:rPr lang="en-GB" sz="1800" dirty="0"/>
              <a:t>, </a:t>
            </a:r>
            <a:r>
              <a:rPr lang="en-GB" sz="1800" dirty="0" err="1"/>
              <a:t>İktisat</a:t>
            </a:r>
            <a:r>
              <a:rPr lang="en-GB" sz="1800" dirty="0"/>
              <a:t> </a:t>
            </a:r>
            <a:r>
              <a:rPr lang="en-GB" sz="1800" dirty="0" err="1"/>
              <a:t>ve</a:t>
            </a:r>
            <a:r>
              <a:rPr lang="en-GB" sz="1800" dirty="0"/>
              <a:t> </a:t>
            </a:r>
            <a:r>
              <a:rPr lang="en-GB" sz="1800" dirty="0" err="1"/>
              <a:t>Siyaset</a:t>
            </a:r>
            <a:r>
              <a:rPr lang="en-GB" sz="1800" dirty="0"/>
              <a:t> </a:t>
            </a:r>
            <a:r>
              <a:rPr lang="en-GB" sz="1800" dirty="0" err="1"/>
              <a:t>Bilimi</a:t>
            </a:r>
            <a:r>
              <a:rPr lang="en-GB" sz="1800" dirty="0"/>
              <a:t> </a:t>
            </a:r>
            <a:r>
              <a:rPr lang="en-GB" sz="1800" dirty="0" err="1"/>
              <a:t>ve</a:t>
            </a:r>
            <a:r>
              <a:rPr lang="en-GB" sz="1800" dirty="0"/>
              <a:t> </a:t>
            </a:r>
            <a:r>
              <a:rPr lang="en-GB" sz="1800" dirty="0" err="1"/>
              <a:t>Uluslararası</a:t>
            </a:r>
            <a:r>
              <a:rPr lang="en-GB" sz="1800" dirty="0"/>
              <a:t> </a:t>
            </a:r>
            <a:r>
              <a:rPr lang="en-GB" sz="1800" dirty="0" err="1"/>
              <a:t>İlişkiler</a:t>
            </a:r>
            <a:r>
              <a:rPr lang="en-GB" sz="1800" dirty="0"/>
              <a:t>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v-SE" sz="1800" dirty="0"/>
              <a:t>2007’den beri düzenlenen Uluslararası Hafta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800" dirty="0" err="1"/>
              <a:t>Fakülte</a:t>
            </a:r>
            <a:r>
              <a:rPr lang="en-GB" sz="1800" dirty="0"/>
              <a:t> </a:t>
            </a:r>
            <a:r>
              <a:rPr lang="en-GB" sz="1800" dirty="0" err="1"/>
              <a:t>bünyesindeki</a:t>
            </a:r>
            <a:r>
              <a:rPr lang="en-GB" sz="1800" dirty="0"/>
              <a:t> </a:t>
            </a:r>
            <a:r>
              <a:rPr lang="en-GB" sz="1800" dirty="0" err="1"/>
              <a:t>Mezunlar</a:t>
            </a:r>
            <a:r>
              <a:rPr lang="en-GB" sz="1800" dirty="0"/>
              <a:t> </a:t>
            </a:r>
            <a:r>
              <a:rPr lang="en-GB" sz="1800" dirty="0" err="1"/>
              <a:t>Ofisi</a:t>
            </a:r>
            <a:r>
              <a:rPr lang="en-GB" sz="1800" dirty="0"/>
              <a:t> </a:t>
            </a:r>
            <a:r>
              <a:rPr lang="en-GB" sz="1800" dirty="0" err="1"/>
              <a:t>tarafından</a:t>
            </a:r>
            <a:r>
              <a:rPr lang="en-GB" sz="1800" dirty="0"/>
              <a:t> </a:t>
            </a:r>
            <a:r>
              <a:rPr lang="en-GB" sz="1800" dirty="0" err="1"/>
              <a:t>düzenlenen</a:t>
            </a:r>
            <a:r>
              <a:rPr lang="en-GB" sz="1800" dirty="0"/>
              <a:t> “Welcome Home”, “Career Meet Up” </a:t>
            </a:r>
            <a:r>
              <a:rPr lang="en-GB" sz="1800" dirty="0" err="1"/>
              <a:t>ve</a:t>
            </a:r>
            <a:r>
              <a:rPr lang="en-GB" sz="1800" dirty="0"/>
              <a:t> “</a:t>
            </a:r>
            <a:r>
              <a:rPr lang="en-GB" sz="1800" dirty="0" err="1"/>
              <a:t>IFNetworkingNightout</a:t>
            </a:r>
            <a:r>
              <a:rPr lang="en-GB" sz="1800" dirty="0"/>
              <a:t>” </a:t>
            </a:r>
            <a:r>
              <a:rPr lang="en-GB" sz="1800" dirty="0" err="1"/>
              <a:t>etkinlikleri</a:t>
            </a:r>
            <a:endParaRPr lang="en-GB" sz="18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800" dirty="0" err="1"/>
              <a:t>İş</a:t>
            </a:r>
            <a:r>
              <a:rPr lang="en-GB" sz="1800" dirty="0"/>
              <a:t> </a:t>
            </a:r>
            <a:r>
              <a:rPr lang="en-GB" sz="1800" dirty="0" err="1"/>
              <a:t>dünyası</a:t>
            </a:r>
            <a:r>
              <a:rPr lang="en-GB" sz="1800" dirty="0"/>
              <a:t> </a:t>
            </a:r>
            <a:r>
              <a:rPr lang="en-GB" sz="1800" dirty="0" err="1"/>
              <a:t>ile</a:t>
            </a:r>
            <a:r>
              <a:rPr lang="en-GB" sz="1800" dirty="0"/>
              <a:t> </a:t>
            </a:r>
            <a:r>
              <a:rPr lang="en-GB" sz="1800" dirty="0" err="1"/>
              <a:t>sürekli</a:t>
            </a:r>
            <a:r>
              <a:rPr lang="en-GB" sz="1800" dirty="0"/>
              <a:t> </a:t>
            </a:r>
            <a:r>
              <a:rPr lang="en-GB" sz="1800" dirty="0" err="1"/>
              <a:t>iş</a:t>
            </a:r>
            <a:r>
              <a:rPr lang="en-GB" sz="1800" dirty="0"/>
              <a:t> </a:t>
            </a:r>
            <a:r>
              <a:rPr lang="en-GB" sz="1800" dirty="0" err="1"/>
              <a:t>birliği</a:t>
            </a:r>
            <a:endParaRPr lang="en-GB" sz="18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800" dirty="0" err="1"/>
              <a:t>Öğrenci</a:t>
            </a:r>
            <a:r>
              <a:rPr lang="en-GB" sz="1800" dirty="0"/>
              <a:t> </a:t>
            </a:r>
            <a:r>
              <a:rPr lang="en-GB" sz="1800" dirty="0" err="1"/>
              <a:t>kulüpleri</a:t>
            </a:r>
            <a:r>
              <a:rPr lang="en-GB" sz="1800" dirty="0"/>
              <a:t> </a:t>
            </a:r>
            <a:r>
              <a:rPr lang="en-GB" sz="1800" dirty="0" err="1"/>
              <a:t>tarafından</a:t>
            </a:r>
            <a:r>
              <a:rPr lang="en-GB" sz="1800" dirty="0"/>
              <a:t> </a:t>
            </a:r>
            <a:r>
              <a:rPr lang="en-GB" sz="1800" dirty="0" err="1"/>
              <a:t>düzenlenen</a:t>
            </a:r>
            <a:r>
              <a:rPr lang="en-GB" sz="1800" dirty="0"/>
              <a:t> Career Kitchen </a:t>
            </a:r>
            <a:r>
              <a:rPr lang="en-GB" sz="1800" dirty="0" err="1"/>
              <a:t>ve</a:t>
            </a:r>
            <a:r>
              <a:rPr lang="en-GB" sz="1800" dirty="0"/>
              <a:t> Tourism Summit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1800" dirty="0" err="1"/>
              <a:t>Turuncu</a:t>
            </a:r>
            <a:r>
              <a:rPr lang="en-GB" sz="1800" dirty="0"/>
              <a:t> </a:t>
            </a:r>
            <a:r>
              <a:rPr lang="en-GB" sz="1800" dirty="0" err="1"/>
              <a:t>Hafta</a:t>
            </a:r>
            <a:r>
              <a:rPr lang="en-GB" sz="1800" dirty="0"/>
              <a:t> (Orange Week)</a:t>
            </a:r>
          </a:p>
          <a:p>
            <a:endParaRPr lang="en-GB" sz="1600" dirty="0"/>
          </a:p>
          <a:p>
            <a:endParaRPr lang="sv-SE" sz="1600" dirty="0"/>
          </a:p>
          <a:p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428576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C8079-1625-417B-AC0D-1CE71D1CEA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İşletme</a:t>
            </a:r>
            <a:r>
              <a:rPr lang="en-GB" dirty="0"/>
              <a:t> </a:t>
            </a:r>
            <a:r>
              <a:rPr lang="en-GB" dirty="0" err="1"/>
              <a:t>Bölümü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C699B62-3641-4D69-B424-6208A1C1A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9117"/>
            <a:ext cx="11011678" cy="3310002"/>
          </a:xfrm>
        </p:spPr>
        <p:txBody>
          <a:bodyPr>
            <a:normAutofit/>
          </a:bodyPr>
          <a:lstStyle/>
          <a:p>
            <a:r>
              <a:rPr lang="en-GB" b="1" dirty="0" err="1"/>
              <a:t>İş</a:t>
            </a:r>
            <a:r>
              <a:rPr lang="en-GB" b="1" dirty="0"/>
              <a:t> </a:t>
            </a:r>
            <a:r>
              <a:rPr lang="en-GB" b="1" dirty="0" err="1"/>
              <a:t>Dünyasının</a:t>
            </a:r>
            <a:r>
              <a:rPr lang="en-GB" b="1" dirty="0"/>
              <a:t> </a:t>
            </a:r>
            <a:r>
              <a:rPr lang="en-GB" b="1" dirty="0" err="1"/>
              <a:t>Liderlerini</a:t>
            </a:r>
            <a:r>
              <a:rPr lang="en-GB" b="1" dirty="0"/>
              <a:t> </a:t>
            </a:r>
            <a:r>
              <a:rPr lang="en-GB" b="1" dirty="0" err="1"/>
              <a:t>Yetiştiriyoruz</a:t>
            </a:r>
            <a:endParaRPr lang="en-GB" b="1" dirty="0"/>
          </a:p>
          <a:p>
            <a:r>
              <a:rPr lang="en-GB" b="1" dirty="0"/>
              <a:t>Bu </a:t>
            </a:r>
            <a:r>
              <a:rPr lang="en-GB" b="1" dirty="0" err="1"/>
              <a:t>bölüm</a:t>
            </a:r>
            <a:r>
              <a:rPr lang="en-GB" b="1" dirty="0"/>
              <a:t> </a:t>
            </a:r>
            <a:r>
              <a:rPr lang="en-GB" b="1" dirty="0" err="1"/>
              <a:t>kimler</a:t>
            </a:r>
            <a:r>
              <a:rPr lang="en-GB" b="1" dirty="0"/>
              <a:t> </a:t>
            </a:r>
            <a:r>
              <a:rPr lang="en-GB" b="1" dirty="0" err="1"/>
              <a:t>için</a:t>
            </a:r>
            <a:r>
              <a:rPr lang="en-GB" b="1" dirty="0"/>
              <a:t>?</a:t>
            </a:r>
            <a:endParaRPr lang="en-GB" dirty="0"/>
          </a:p>
          <a:p>
            <a:pPr lvl="1"/>
            <a:r>
              <a:rPr lang="en-GB" dirty="0" err="1"/>
              <a:t>Yönetmeyi</a:t>
            </a:r>
            <a:r>
              <a:rPr lang="en-GB" dirty="0"/>
              <a:t>, </a:t>
            </a:r>
            <a:r>
              <a:rPr lang="en-GB" dirty="0" err="1"/>
              <a:t>planlamayı</a:t>
            </a:r>
            <a:r>
              <a:rPr lang="en-GB" dirty="0"/>
              <a:t>, </a:t>
            </a:r>
            <a:r>
              <a:rPr lang="en-GB" dirty="0" err="1"/>
              <a:t>insanlarla</a:t>
            </a:r>
            <a:r>
              <a:rPr lang="en-GB" dirty="0"/>
              <a:t> </a:t>
            </a:r>
            <a:r>
              <a:rPr lang="en-GB" dirty="0" err="1"/>
              <a:t>çalışmayı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iş</a:t>
            </a:r>
            <a:r>
              <a:rPr lang="en-GB" dirty="0"/>
              <a:t> </a:t>
            </a:r>
            <a:r>
              <a:rPr lang="en-GB" dirty="0" err="1"/>
              <a:t>dünyasında</a:t>
            </a:r>
            <a:r>
              <a:rPr lang="en-GB" dirty="0"/>
              <a:t> fark </a:t>
            </a:r>
            <a:r>
              <a:rPr lang="en-GB" dirty="0" err="1"/>
              <a:t>yaratmayı</a:t>
            </a:r>
            <a:r>
              <a:rPr lang="en-GB" dirty="0"/>
              <a:t> </a:t>
            </a:r>
            <a:r>
              <a:rPr lang="en-GB" dirty="0" err="1"/>
              <a:t>isteyen</a:t>
            </a:r>
            <a:r>
              <a:rPr lang="en-GB" dirty="0"/>
              <a:t> </a:t>
            </a:r>
            <a:r>
              <a:rPr lang="en-GB" dirty="0" err="1"/>
              <a:t>öğrenciler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.</a:t>
            </a:r>
            <a:r>
              <a:rPr lang="en-GB" b="1" dirty="0"/>
              <a:t> </a:t>
            </a:r>
          </a:p>
          <a:p>
            <a:r>
              <a:rPr lang="en-GB" b="1" dirty="0" err="1"/>
              <a:t>Kariyer</a:t>
            </a:r>
            <a:r>
              <a:rPr lang="en-GB" b="1" dirty="0"/>
              <a:t> </a:t>
            </a:r>
            <a:r>
              <a:rPr lang="en-GB" b="1" dirty="0" err="1"/>
              <a:t>Olanakları</a:t>
            </a:r>
            <a:r>
              <a:rPr lang="en-GB" b="1" dirty="0"/>
              <a:t> </a:t>
            </a:r>
          </a:p>
          <a:p>
            <a:pPr lvl="1"/>
            <a:r>
              <a:rPr lang="en-GB" dirty="0" err="1"/>
              <a:t>Yönetici</a:t>
            </a:r>
            <a:r>
              <a:rPr lang="en-GB" dirty="0"/>
              <a:t>, </a:t>
            </a:r>
            <a:r>
              <a:rPr lang="en-GB" dirty="0" err="1"/>
              <a:t>Pazarlama</a:t>
            </a:r>
            <a:r>
              <a:rPr lang="en-GB" dirty="0"/>
              <a:t> </a:t>
            </a:r>
            <a:r>
              <a:rPr lang="en-GB" dirty="0" err="1"/>
              <a:t>Uzmanı</a:t>
            </a:r>
            <a:r>
              <a:rPr lang="en-GB" dirty="0"/>
              <a:t>, </a:t>
            </a:r>
            <a:r>
              <a:rPr lang="en-GB" dirty="0" err="1"/>
              <a:t>Finans</a:t>
            </a:r>
            <a:r>
              <a:rPr lang="en-GB" dirty="0"/>
              <a:t> </a:t>
            </a:r>
            <a:r>
              <a:rPr lang="en-GB" dirty="0" err="1"/>
              <a:t>Uzmanı</a:t>
            </a:r>
            <a:r>
              <a:rPr lang="en-GB" dirty="0"/>
              <a:t>, </a:t>
            </a:r>
            <a:r>
              <a:rPr lang="en-GB" dirty="0" err="1"/>
              <a:t>İnsan</a:t>
            </a:r>
            <a:r>
              <a:rPr lang="en-GB" dirty="0"/>
              <a:t> </a:t>
            </a:r>
            <a:r>
              <a:rPr lang="en-GB" dirty="0" err="1"/>
              <a:t>Kaynakları</a:t>
            </a:r>
            <a:r>
              <a:rPr lang="en-GB" dirty="0"/>
              <a:t> </a:t>
            </a:r>
            <a:r>
              <a:rPr lang="en-GB" dirty="0" err="1"/>
              <a:t>Uzmanı</a:t>
            </a:r>
            <a:r>
              <a:rPr lang="en-GB" dirty="0"/>
              <a:t>, </a:t>
            </a:r>
            <a:r>
              <a:rPr lang="en-GB" dirty="0" err="1"/>
              <a:t>Girişimci</a:t>
            </a:r>
            <a:r>
              <a:rPr lang="en-GB" dirty="0"/>
              <a:t>, </a:t>
            </a:r>
            <a:r>
              <a:rPr lang="en-GB" dirty="0" err="1"/>
              <a:t>Yönetim</a:t>
            </a:r>
            <a:r>
              <a:rPr lang="en-GB" dirty="0"/>
              <a:t> </a:t>
            </a:r>
            <a:r>
              <a:rPr lang="en-GB" dirty="0" err="1"/>
              <a:t>Danışmanı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3319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027DE3-DA5F-4634-B1F5-D118684B6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İktisat</a:t>
            </a:r>
            <a:r>
              <a:rPr lang="en-GB" dirty="0"/>
              <a:t> </a:t>
            </a:r>
            <a:r>
              <a:rPr lang="en-GB" dirty="0" err="1"/>
              <a:t>Bölümü</a:t>
            </a:r>
            <a:endParaRPr lang="en-GB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ACF64A-BB20-48A1-AB10-7BB18AAACA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464832"/>
          </a:xfrm>
        </p:spPr>
        <p:txBody>
          <a:bodyPr>
            <a:normAutofit/>
          </a:bodyPr>
          <a:lstStyle/>
          <a:p>
            <a:r>
              <a:rPr lang="en-GB" b="1" dirty="0" err="1"/>
              <a:t>Ekonomiyi</a:t>
            </a:r>
            <a:r>
              <a:rPr lang="en-GB" b="1" dirty="0"/>
              <a:t> </a:t>
            </a:r>
            <a:r>
              <a:rPr lang="en-GB" b="1" dirty="0" err="1"/>
              <a:t>Anlayan</a:t>
            </a:r>
            <a:r>
              <a:rPr lang="en-GB" b="1" dirty="0"/>
              <a:t>, </a:t>
            </a:r>
            <a:r>
              <a:rPr lang="en-GB" b="1" dirty="0" err="1"/>
              <a:t>Geleceği</a:t>
            </a:r>
            <a:r>
              <a:rPr lang="en-GB" b="1" dirty="0"/>
              <a:t> </a:t>
            </a:r>
            <a:r>
              <a:rPr lang="en-GB" b="1" dirty="0" err="1"/>
              <a:t>Şekillendirir</a:t>
            </a:r>
            <a:endParaRPr lang="en-GB" b="1" dirty="0"/>
          </a:p>
          <a:p>
            <a:r>
              <a:rPr lang="en-GB" b="1" dirty="0"/>
              <a:t>Bu </a:t>
            </a:r>
            <a:r>
              <a:rPr lang="en-GB" b="1" dirty="0" err="1"/>
              <a:t>bölüm</a:t>
            </a:r>
            <a:r>
              <a:rPr lang="en-GB" b="1" dirty="0"/>
              <a:t> </a:t>
            </a:r>
            <a:r>
              <a:rPr lang="en-GB" b="1" dirty="0" err="1"/>
              <a:t>kimler</a:t>
            </a:r>
            <a:r>
              <a:rPr lang="en-GB" b="1" dirty="0"/>
              <a:t> </a:t>
            </a:r>
            <a:r>
              <a:rPr lang="en-GB" b="1" dirty="0" err="1"/>
              <a:t>için</a:t>
            </a:r>
            <a:r>
              <a:rPr lang="en-GB" b="1" dirty="0"/>
              <a:t>?</a:t>
            </a:r>
            <a:endParaRPr lang="en-GB" dirty="0"/>
          </a:p>
          <a:p>
            <a:pPr lvl="1"/>
            <a:r>
              <a:rPr lang="en-GB" dirty="0" err="1"/>
              <a:t>Ekonomiyi</a:t>
            </a:r>
            <a:r>
              <a:rPr lang="en-GB" dirty="0"/>
              <a:t>, </a:t>
            </a:r>
            <a:r>
              <a:rPr lang="en-GB" dirty="0" err="1"/>
              <a:t>piyasaları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küresel</a:t>
            </a:r>
            <a:r>
              <a:rPr lang="en-GB" dirty="0"/>
              <a:t> </a:t>
            </a:r>
            <a:r>
              <a:rPr lang="en-GB" dirty="0" err="1"/>
              <a:t>gelişmeleri</a:t>
            </a:r>
            <a:r>
              <a:rPr lang="en-GB" dirty="0"/>
              <a:t> </a:t>
            </a:r>
            <a:r>
              <a:rPr lang="en-GB" dirty="0" err="1"/>
              <a:t>anlamak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analiz</a:t>
            </a:r>
            <a:r>
              <a:rPr lang="en-GB" dirty="0"/>
              <a:t> </a:t>
            </a:r>
            <a:r>
              <a:rPr lang="en-GB" dirty="0" err="1"/>
              <a:t>etmek</a:t>
            </a:r>
            <a:r>
              <a:rPr lang="en-GB" dirty="0"/>
              <a:t> </a:t>
            </a:r>
            <a:r>
              <a:rPr lang="en-GB" dirty="0" err="1"/>
              <a:t>isteyen</a:t>
            </a:r>
            <a:r>
              <a:rPr lang="en-GB" dirty="0"/>
              <a:t> </a:t>
            </a:r>
            <a:r>
              <a:rPr lang="en-GB" dirty="0" err="1"/>
              <a:t>öğrenciler</a:t>
            </a:r>
            <a:r>
              <a:rPr lang="en-GB" dirty="0"/>
              <a:t> </a:t>
            </a:r>
            <a:r>
              <a:rPr lang="en-GB" dirty="0" err="1"/>
              <a:t>için</a:t>
            </a:r>
            <a:r>
              <a:rPr lang="en-GB" dirty="0"/>
              <a:t>.</a:t>
            </a:r>
          </a:p>
          <a:p>
            <a:r>
              <a:rPr lang="en-GB" dirty="0" err="1"/>
              <a:t>Kariyer</a:t>
            </a:r>
            <a:r>
              <a:rPr lang="en-GB" dirty="0"/>
              <a:t> </a:t>
            </a:r>
            <a:r>
              <a:rPr lang="en-GB" dirty="0" err="1"/>
              <a:t>Olanakları</a:t>
            </a:r>
            <a:endParaRPr lang="en-GB" dirty="0"/>
          </a:p>
          <a:p>
            <a:pPr lvl="1"/>
            <a:r>
              <a:rPr lang="en-GB" dirty="0"/>
              <a:t>Merkez </a:t>
            </a:r>
            <a:r>
              <a:rPr lang="en-GB" dirty="0" err="1"/>
              <a:t>Bankası</a:t>
            </a:r>
            <a:r>
              <a:rPr lang="en-GB" dirty="0"/>
              <a:t>, </a:t>
            </a:r>
            <a:r>
              <a:rPr lang="en-GB" dirty="0" err="1"/>
              <a:t>Bakanlıklar</a:t>
            </a:r>
            <a:r>
              <a:rPr lang="en-GB" dirty="0"/>
              <a:t>, </a:t>
            </a:r>
            <a:r>
              <a:rPr lang="en-GB" dirty="0" err="1"/>
              <a:t>Bankalar</a:t>
            </a:r>
            <a:r>
              <a:rPr lang="en-GB" dirty="0"/>
              <a:t>, </a:t>
            </a:r>
            <a:r>
              <a:rPr lang="en-GB" dirty="0" err="1"/>
              <a:t>Kamu</a:t>
            </a:r>
            <a:r>
              <a:rPr lang="en-GB" dirty="0"/>
              <a:t> </a:t>
            </a:r>
            <a:r>
              <a:rPr lang="en-GB" dirty="0" err="1"/>
              <a:t>Kuruluşları</a:t>
            </a:r>
            <a:r>
              <a:rPr lang="en-GB" dirty="0"/>
              <a:t>, </a:t>
            </a:r>
            <a:r>
              <a:rPr lang="en-GB" dirty="0" err="1"/>
              <a:t>Araştırma</a:t>
            </a:r>
            <a:r>
              <a:rPr lang="en-GB" dirty="0"/>
              <a:t> </a:t>
            </a:r>
            <a:r>
              <a:rPr lang="en-GB" dirty="0" err="1"/>
              <a:t>Kuruluşları</a:t>
            </a:r>
            <a:r>
              <a:rPr lang="en-GB" dirty="0"/>
              <a:t>, </a:t>
            </a:r>
            <a:r>
              <a:rPr lang="en-GB" dirty="0" err="1"/>
              <a:t>Uluslararası</a:t>
            </a:r>
            <a:r>
              <a:rPr lang="en-GB" dirty="0"/>
              <a:t> </a:t>
            </a:r>
            <a:r>
              <a:rPr lang="en-GB" dirty="0" err="1"/>
              <a:t>Kuruluşlar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0307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EU_1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15092"/>
      </a:accent1>
      <a:accent2>
        <a:srgbClr val="4470C3"/>
      </a:accent2>
      <a:accent3>
        <a:srgbClr val="2FB2E4"/>
      </a:accent3>
      <a:accent4>
        <a:srgbClr val="70CEF2"/>
      </a:accent4>
      <a:accent5>
        <a:srgbClr val="97D9F5"/>
      </a:accent5>
      <a:accent6>
        <a:srgbClr val="007BAF"/>
      </a:accent6>
      <a:hlink>
        <a:srgbClr val="2252A1"/>
      </a:hlink>
      <a:folHlink>
        <a:srgbClr val="00A8D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EU_1 1">
    <a:dk1>
      <a:srgbClr val="000000"/>
    </a:dk1>
    <a:lt1>
      <a:srgbClr val="FFFFFF"/>
    </a:lt1>
    <a:dk2>
      <a:srgbClr val="44546A"/>
    </a:dk2>
    <a:lt2>
      <a:srgbClr val="E7E6E6"/>
    </a:lt2>
    <a:accent1>
      <a:srgbClr val="015092"/>
    </a:accent1>
    <a:accent2>
      <a:srgbClr val="4470C3"/>
    </a:accent2>
    <a:accent3>
      <a:srgbClr val="2FB2E4"/>
    </a:accent3>
    <a:accent4>
      <a:srgbClr val="70CEF2"/>
    </a:accent4>
    <a:accent5>
      <a:srgbClr val="97D9F5"/>
    </a:accent5>
    <a:accent6>
      <a:srgbClr val="007BAF"/>
    </a:accent6>
    <a:hlink>
      <a:srgbClr val="2252A1"/>
    </a:hlink>
    <a:folHlink>
      <a:srgbClr val="00A8D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1640</TotalTime>
  <Words>1316</Words>
  <Application>Microsoft Office PowerPoint</Application>
  <PresentationFormat>Geniş ekran</PresentationFormat>
  <Paragraphs>219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Google Sans</vt:lpstr>
      <vt:lpstr>Tahoma</vt:lpstr>
      <vt:lpstr>Times Roman</vt:lpstr>
      <vt:lpstr>Office Theme</vt:lpstr>
      <vt:lpstr>İŞLETME FAKÜLTESİ’NE HOŞ GELDİNİZ!</vt:lpstr>
      <vt:lpstr>Neden DEÜ İşletme Fakültesi?</vt:lpstr>
      <vt:lpstr>AACSB (The Association to Advance Collegiate Schools of Business) </vt:lpstr>
      <vt:lpstr>Dünyaya Açılan Bir Fakülte</vt:lpstr>
      <vt:lpstr>Bölümler</vt:lpstr>
      <vt:lpstr>Programlar</vt:lpstr>
      <vt:lpstr>Bir Bakışta İşletme Fakültesi</vt:lpstr>
      <vt:lpstr>İşletme Bölümü</vt:lpstr>
      <vt:lpstr>İktisat Bölümü</vt:lpstr>
      <vt:lpstr>Siyaset Bilimi ve Uluslararası İlişkiler</vt:lpstr>
      <vt:lpstr>Turizm İşletmeciliği</vt:lpstr>
      <vt:lpstr>Uluslararası Ticaret ve İşletmecilik</vt:lpstr>
      <vt:lpstr>Hangi Bölüm Sizin İçin Daha Uygun?</vt:lpstr>
      <vt:lpstr>Çift Anadal Olanakları</vt:lpstr>
      <vt:lpstr>Diğer bölümlere sunulan  Yandal Olanakları</vt:lpstr>
      <vt:lpstr>Çift Diploma Programı</vt:lpstr>
      <vt:lpstr>Bir İşletme Fakültesi Öğrencisinin  4 Yıllık Yolculuğu</vt:lpstr>
      <vt:lpstr>Öğrencilerimize Neler Kazandırıyoruz?</vt:lpstr>
      <vt:lpstr>Mezunlarımız Nerelerde Çalışıyor?</vt:lpstr>
      <vt:lpstr>Uluslararası Öğrenci ve Akademisyen Ofisi</vt:lpstr>
      <vt:lpstr>Teşekkür ederiz</vt:lpstr>
      <vt:lpstr>İletişim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Deniz Kuru</dc:creator>
  <cp:keywords/>
  <dc:description/>
  <cp:lastModifiedBy>Sedef Akgungor</cp:lastModifiedBy>
  <cp:revision>49</cp:revision>
  <dcterms:created xsi:type="dcterms:W3CDTF">2019-09-12T13:37:31Z</dcterms:created>
  <dcterms:modified xsi:type="dcterms:W3CDTF">2026-07-23T10:55:34Z</dcterms:modified>
  <cp:category/>
</cp:coreProperties>
</file>